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92" r:id="rId3"/>
    <p:sldId id="265" r:id="rId5"/>
    <p:sldId id="266" r:id="rId6"/>
    <p:sldId id="267" r:id="rId7"/>
    <p:sldId id="309" r:id="rId8"/>
    <p:sldId id="310" r:id="rId9"/>
    <p:sldId id="311" r:id="rId10"/>
    <p:sldId id="786" r:id="rId11"/>
    <p:sldId id="782" r:id="rId12"/>
    <p:sldId id="578" r:id="rId13"/>
    <p:sldId id="269" r:id="rId14"/>
    <p:sldId id="270" r:id="rId15"/>
    <p:sldId id="271" r:id="rId16"/>
    <p:sldId id="272" r:id="rId17"/>
    <p:sldId id="579" r:id="rId18"/>
    <p:sldId id="273" r:id="rId19"/>
    <p:sldId id="274" r:id="rId20"/>
    <p:sldId id="275" r:id="rId21"/>
    <p:sldId id="784" r:id="rId22"/>
    <p:sldId id="256" r:id="rId23"/>
    <p:sldId id="257" r:id="rId24"/>
    <p:sldId id="258" r:id="rId25"/>
    <p:sldId id="581" r:id="rId26"/>
    <p:sldId id="433" r:id="rId27"/>
    <p:sldId id="435" r:id="rId28"/>
    <p:sldId id="259" r:id="rId29"/>
    <p:sldId id="260" r:id="rId30"/>
    <p:sldId id="261" r:id="rId31"/>
    <p:sldId id="872" r:id="rId32"/>
    <p:sldId id="262" r:id="rId33"/>
    <p:sldId id="263" r:id="rId34"/>
    <p:sldId id="785" r:id="rId35"/>
    <p:sldId id="381" r:id="rId36"/>
    <p:sldId id="788" r:id="rId37"/>
    <p:sldId id="380" r:id="rId38"/>
    <p:sldId id="277" r:id="rId39"/>
    <p:sldId id="278" r:id="rId40"/>
    <p:sldId id="279" r:id="rId41"/>
    <p:sldId id="280" r:id="rId42"/>
    <p:sldId id="281" r:id="rId43"/>
    <p:sldId id="282" r:id="rId44"/>
    <p:sldId id="283" r:id="rId45"/>
    <p:sldId id="284" r:id="rId46"/>
    <p:sldId id="285" r:id="rId47"/>
    <p:sldId id="789" r:id="rId48"/>
    <p:sldId id="790" r:id="rId49"/>
    <p:sldId id="379" r:id="rId50"/>
    <p:sldId id="286" r:id="rId51"/>
    <p:sldId id="287" r:id="rId52"/>
    <p:sldId id="288" r:id="rId53"/>
    <p:sldId id="289" r:id="rId54"/>
    <p:sldId id="290" r:id="rId55"/>
    <p:sldId id="291" r:id="rId56"/>
    <p:sldId id="292" r:id="rId57"/>
    <p:sldId id="745" r:id="rId58"/>
    <p:sldId id="746" r:id="rId59"/>
    <p:sldId id="293" r:id="rId60"/>
    <p:sldId id="294" r:id="rId61"/>
    <p:sldId id="702" r:id="rId62"/>
    <p:sldId id="869" r:id="rId63"/>
    <p:sldId id="870" r:id="rId64"/>
    <p:sldId id="378" r:id="rId65"/>
    <p:sldId id="295" r:id="rId66"/>
    <p:sldId id="296" r:id="rId67"/>
    <p:sldId id="297" r:id="rId68"/>
    <p:sldId id="298" r:id="rId69"/>
    <p:sldId id="299" r:id="rId70"/>
    <p:sldId id="871" r:id="rId71"/>
    <p:sldId id="300" r:id="rId72"/>
    <p:sldId id="736" r:id="rId73"/>
    <p:sldId id="739" r:id="rId74"/>
    <p:sldId id="740" r:id="rId75"/>
    <p:sldId id="741" r:id="rId76"/>
    <p:sldId id="742" r:id="rId77"/>
    <p:sldId id="744"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FF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3" qsCatId="simple" csTypeId="urn:microsoft.com/office/officeart/2005/8/colors/accent1_1" csCatId="accent1" phldr="0"/>
      <dgm:spPr/>
      <dgm:t>
        <a:bodyPr/>
        <a:p>
          <a:endParaRPr lang="zh-CN" altLang="en-US"/>
        </a:p>
      </dgm:t>
    </dgm:pt>
    <dgm:pt modelId="{90DDC401-903F-495B-A387-FFA8A45891F6}">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宏观经济指数</a:t>
          </a:r>
          <a:r>
            <a:rPr lang="zh-CN" altLang="en-US">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endParaRPr>
        </a:p>
      </dgm:t>
    </dgm:pt>
    <dgm:pt modelId="{C8BB0B8A-C63A-4F83-B8DD-3A7CE259E4EE}" cxnId="{34FA134B-7363-4C43-9C45-9A67F8ABD7CA}" type="parTrans">
      <dgm:prSet/>
      <dgm:spPr/>
      <dgm:t>
        <a:bodyPr/>
        <a:p>
          <a:endParaRPr lang="zh-CN" altLang="en-US"/>
        </a:p>
      </dgm:t>
    </dgm:pt>
    <dgm:pt modelId="{35E5E878-0907-4014-9CFA-56AEFE6C22E5}" cxnId="{34FA134B-7363-4C43-9C45-9A67F8ABD7CA}" type="sibTrans">
      <dgm:prSet/>
      <dgm:spPr/>
      <dgm:t>
        <a:bodyPr/>
        <a:p>
          <a:endParaRPr lang="zh-CN" altLang="en-US"/>
        </a:p>
      </dgm:t>
    </dgm:pt>
    <dgm:pt modelId="{E08CEB0C-E37F-4DCA-A8EA-4B2CD3AD7754}">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经济增长情况监测预测</a:t>
          </a:r>
          <a:endPar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FB4BCC77-44E9-4065-8A2F-90CD32DE34E3}" cxnId="{C867E965-DA33-4011-A29A-5AACBEC96EDB}" type="parTrans">
      <dgm:prSet/>
      <dgm:spPr/>
      <dgm:t>
        <a:bodyPr/>
        <a:p>
          <a:endParaRPr lang="zh-CN" altLang="en-US"/>
        </a:p>
      </dgm:t>
    </dgm:pt>
    <dgm:pt modelId="{41FED480-3E2E-47A2-B997-02D527BC8082}" cxnId="{C867E965-DA33-4011-A29A-5AACBEC96EDB}" type="sibTrans">
      <dgm:prSet/>
      <dgm:spPr/>
      <dgm:t>
        <a:bodyPr/>
        <a:p>
          <a:endParaRPr lang="zh-CN" altLang="en-US"/>
        </a:p>
      </dgm:t>
    </dgm:pt>
    <dgm:pt modelId="{9B7DFE07-DB54-4629-AE9E-DBF52DD85428}">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宏观经济指数</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GDP</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、价格指数、消费指数</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8B8AE2EC-7599-4DE9-AF65-A34F76B3379C}" cxnId="{3A950AA3-122A-4F97-8A88-FD4B01412863}" type="parTrans">
      <dgm:prSet/>
      <dgm:spPr/>
    </dgm:pt>
    <dgm:pt modelId="{F8279BFF-F4F4-4F82-97F3-B880479BE15C}" cxnId="{3A950AA3-122A-4F97-8A88-FD4B01412863}" type="sibTrans">
      <dgm:prSet/>
      <dgm:spPr/>
    </dgm:pt>
    <dgm:pt modelId="{A6685E83-BEEC-49B3-B40A-539E2C0D7A1A}">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olidFill>
                <a:srgbClr val="FFC000"/>
              </a:solidFill>
            </a:rPr>
            <a:t>需求与价格</a:t>
          </a:r>
          <a:r>
            <a:rPr lang="zh-CN" altLang="en-US">
              <a:solidFill>
                <a:srgbClr val="FFC000"/>
              </a:solidFill>
            </a:rPr>
            <a:t/>
          </a:r>
          <a:endParaRPr lang="zh-CN" altLang="en-US">
            <a:solidFill>
              <a:srgbClr val="FFC000"/>
            </a:solidFill>
          </a:endParaRPr>
        </a:p>
      </dgm:t>
    </dgm:pt>
    <dgm:pt modelId="{FECC43A3-D59E-4EE1-9557-8FBB90D5B362}" cxnId="{DA697A0B-73D4-48D8-BEFB-F23A906B7566}" type="parTrans">
      <dgm:prSet/>
      <dgm:spPr/>
      <dgm:t>
        <a:bodyPr/>
        <a:p>
          <a:endParaRPr lang="zh-CN" altLang="en-US"/>
        </a:p>
      </dgm:t>
    </dgm:pt>
    <dgm:pt modelId="{68BB6C9A-B7F0-43A0-955B-FC8C4D4009BF}" cxnId="{DA697A0B-73D4-48D8-BEFB-F23A906B7566}" type="sibTrans">
      <dgm:prSet/>
      <dgm:spPr/>
      <dgm:t>
        <a:bodyPr/>
        <a:p>
          <a:endParaRPr lang="zh-CN" altLang="en-US"/>
        </a:p>
      </dgm:t>
    </dgm:pt>
    <dgm:pt modelId="{CBA50553-63FA-4B5A-9888-EDDBA06CA593}">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FFC000"/>
              </a:solidFill>
              <a:latin typeface="宋体" panose="02010600030101010101" pitchFamily="2" charset="-122"/>
              <a:ea typeface="宋体" panose="02010600030101010101" pitchFamily="2" charset="-122"/>
              <a:cs typeface="宋体" panose="02010600030101010101" pitchFamily="2" charset="-122"/>
              <a:sym typeface="+mn-ea"/>
            </a:rPr>
            <a:t>上、下游相关产业、资源行业的</a:t>
          </a:r>
          <a:r>
            <a:rPr lang="zh-CN" altLang="en-US">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产品价格、需求、行业景气水平</a:t>
          </a:r>
          <a:r>
            <a:rPr lang="zh-CN" altLang="en-US">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dgm:t>
    </dgm:pt>
    <dgm:pt modelId="{73E2772F-165D-4B56-ACC2-969CBF53B0A8}" cxnId="{358E00F9-FEDE-4F63-AD7F-7CB07BFBBC7A}" type="parTrans">
      <dgm:prSet/>
      <dgm:spPr/>
      <dgm:t>
        <a:bodyPr/>
        <a:p>
          <a:endParaRPr lang="zh-CN" altLang="en-US"/>
        </a:p>
      </dgm:t>
    </dgm:pt>
    <dgm:pt modelId="{7BFD1607-7356-4D3D-A829-75D002A3A4B0}" cxnId="{358E00F9-FEDE-4F63-AD7F-7CB07BFBBC7A}" type="sibTrans">
      <dgm:prSet/>
      <dgm:spPr/>
      <dgm:t>
        <a:bodyPr/>
        <a:p>
          <a:endParaRPr lang="zh-CN" altLang="en-US"/>
        </a:p>
      </dgm:t>
    </dgm:pt>
    <dgm:pt modelId="{C8DDDFA1-AF37-4444-AAEB-D51CEE212719}">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olidFill>
                <a:srgbClr val="00B050"/>
              </a:solidFill>
            </a:rPr>
            <a:t>金融市场因素</a:t>
          </a:r>
          <a:r>
            <a:rPr lang="zh-CN" altLang="en-US">
              <a:solidFill>
                <a:srgbClr val="00B050"/>
              </a:solidFill>
            </a:rPr>
            <a:t/>
          </a:r>
          <a:endParaRPr lang="zh-CN" altLang="en-US">
            <a:solidFill>
              <a:srgbClr val="00B050"/>
            </a:solidFill>
          </a:endParaRPr>
        </a:p>
      </dgm:t>
    </dgm:pt>
    <dgm:pt modelId="{26EA520A-5891-4EBA-B2AD-1840663D8C07}" cxnId="{DF6EB3D2-1160-41AF-98BE-967743F485C3}" type="parTrans">
      <dgm:prSet/>
      <dgm:spPr/>
      <dgm:t>
        <a:bodyPr/>
        <a:p>
          <a:endParaRPr lang="zh-CN" altLang="en-US"/>
        </a:p>
      </dgm:t>
    </dgm:pt>
    <dgm:pt modelId="{CE2287C8-6424-4771-88FD-4DADE15C5A04}" cxnId="{DF6EB3D2-1160-41AF-98BE-967743F485C3}" type="sibTrans">
      <dgm:prSet/>
      <dgm:spPr/>
      <dgm:t>
        <a:bodyPr/>
        <a:p>
          <a:endParaRPr lang="zh-CN" altLang="en-US"/>
        </a:p>
      </dgm:t>
    </dgm:pt>
    <dgm:pt modelId="{5AA02751-379E-46DB-884A-F23ACBC498EE}">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00B050"/>
              </a:solidFill>
              <a:effectLst>
                <a:outerShdw blurRad="38100" dist="38100" dir="2700000" algn="tl">
                  <a:srgbClr val="000000">
                    <a:alpha val="43137"/>
                  </a:srgbClr>
                </a:outerShdw>
              </a:effectLst>
            </a:rPr>
            <a:t>股票价格</a:t>
          </a:r>
          <a:r>
            <a:rPr lang="zh-CN" altLang="en-US">
              <a:solidFill>
                <a:srgbClr val="00B050"/>
              </a:solidFill>
            </a:rPr>
            <a:t>，股指波动情况，个股</a:t>
          </a:r>
          <a:r>
            <a:rPr lang="zh-CN" altLang="en-US">
              <a:solidFill>
                <a:srgbClr val="00B050"/>
              </a:solidFill>
              <a:sym typeface="+mn-ea"/>
            </a:rPr>
            <a:t>市场热销程度及长期表现</a:t>
          </a:r>
          <a:r>
            <a:rPr lang="zh-CN" altLang="en-US">
              <a:solidFill>
                <a:srgbClr val="00B050"/>
              </a:solidFill>
            </a:rPr>
            <a:t/>
          </a:r>
          <a:endParaRPr lang="zh-CN" altLang="en-US">
            <a:solidFill>
              <a:srgbClr val="00B050"/>
            </a:solidFill>
          </a:endParaRPr>
        </a:p>
      </dgm:t>
    </dgm:pt>
    <dgm:pt modelId="{D0D77647-95BE-4607-B2F0-006D9CAB8F0E}" cxnId="{C42EA6D2-8C4E-468A-8906-DE7EC5F14C56}" type="parTrans">
      <dgm:prSet/>
      <dgm:spPr/>
      <dgm:t>
        <a:bodyPr/>
        <a:p>
          <a:endParaRPr lang="zh-CN" altLang="en-US"/>
        </a:p>
      </dgm:t>
    </dgm:pt>
    <dgm:pt modelId="{3DBF6B9F-A188-4D67-ABE8-0633561FA9E5}" cxnId="{C42EA6D2-8C4E-468A-8906-DE7EC5F14C56}" type="sibTrans">
      <dgm:prSet/>
      <dgm:spPr/>
      <dgm:t>
        <a:bodyPr/>
        <a:p>
          <a:endParaRPr lang="zh-CN" altLang="en-US"/>
        </a:p>
      </dgm:t>
    </dgm:pt>
    <dgm:pt modelId="{0F30DB0E-E1BD-410A-834E-F1403BBA388C}">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00B050"/>
              </a:solidFill>
              <a:effectLst>
                <a:outerShdw blurRad="38100" dist="38100" dir="2700000" algn="tl">
                  <a:srgbClr val="000000">
                    <a:alpha val="43137"/>
                  </a:srgbClr>
                </a:outerShdw>
              </a:effectLst>
            </a:rPr>
            <a:t>投资景气指数</a:t>
          </a:r>
          <a:r>
            <a:rPr lang="zh-CN" altLang="en-US">
              <a:solidFill>
                <a:srgbClr val="00B050"/>
              </a:solidFill>
              <a:effectLst>
                <a:outerShdw blurRad="38100" dist="38100" dir="2700000" algn="tl">
                  <a:srgbClr val="000000">
                    <a:alpha val="43137"/>
                  </a:srgbClr>
                </a:outerShdw>
              </a:effectLst>
            </a:rPr>
            <a:t/>
          </a:r>
          <a:endParaRPr lang="zh-CN" altLang="en-US">
            <a:solidFill>
              <a:srgbClr val="00B050"/>
            </a:solidFill>
            <a:effectLst>
              <a:outerShdw blurRad="38100" dist="38100" dir="2700000" algn="tl">
                <a:srgbClr val="000000">
                  <a:alpha val="43137"/>
                </a:srgbClr>
              </a:outerShdw>
            </a:effectLst>
          </a:endParaRPr>
        </a:p>
      </dgm:t>
    </dgm:pt>
    <dgm:pt modelId="{D0154E40-6F76-4787-A46D-54C17233CC87}" cxnId="{89F52D46-509D-4AF5-985D-3B9C8FB49752}" type="parTrans">
      <dgm:prSet/>
      <dgm:spPr/>
    </dgm:pt>
    <dgm:pt modelId="{AB63453C-BCB0-4F73-9453-F03F1E84AB52}" cxnId="{89F52D46-509D-4AF5-985D-3B9C8FB49752}" type="sibTrans">
      <dgm:prSet/>
      <dgm:spPr/>
    </dgm:pt>
    <dgm:pt modelId="{5DE7F114-F269-40AB-AB38-D6C40FCA9209}">
      <dgm:prSet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a:solidFill>
                <a:schemeClr val="tx2"/>
              </a:solidFill>
              <a:sym typeface="+mn-ea"/>
            </a:rPr>
            <a:t>政</a:t>
          </a:r>
          <a:r>
            <a:rPr lang="zh-CN" altLang="en-US">
              <a:solidFill>
                <a:schemeClr val="tx2"/>
              </a:solidFill>
              <a:sym typeface="+mn-ea"/>
            </a:rPr>
            <a:t>策经济相关因素</a:t>
          </a:r>
          <a:r>
            <a:rPr lang="zh-CN" altLang="en-US">
              <a:solidFill>
                <a:schemeClr val="tx2"/>
              </a:solidFill>
              <a:sym typeface="+mn-ea"/>
            </a:rPr>
            <a:t/>
          </a:r>
          <a:endParaRPr lang="zh-CN" altLang="en-US">
            <a:solidFill>
              <a:schemeClr val="tx2"/>
            </a:solidFill>
            <a:sym typeface="+mn-ea"/>
          </a:endParaRPr>
        </a:p>
      </dgm:t>
    </dgm:pt>
    <dgm:pt modelId="{3194946E-419B-473E-9CFF-4C1148AC6404}" cxnId="{774C22FC-1821-49A8-9A1B-556A701303E4}" type="parTrans">
      <dgm:prSet/>
      <dgm:spPr/>
    </dgm:pt>
    <dgm:pt modelId="{E62F5FAC-A0AF-4762-89DE-690D68CCF36C}" cxnId="{774C22FC-1821-49A8-9A1B-556A701303E4}" type="sibTrans">
      <dgm:prSet/>
      <dgm:spPr/>
    </dgm:pt>
    <dgm:pt modelId="{C68B46AB-0E08-42F3-AAEA-153603B4C20C}">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a:solidFill>
                <a:schemeClr val="tx2"/>
              </a:solidFill>
              <a:sym typeface="+mn-ea"/>
            </a:rPr>
            <a:t>地</a:t>
          </a:r>
          <a:r>
            <a:rPr lang="zh-CN" altLang="en-US">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缘政治、突发事件</a:t>
          </a:r>
          <a:r>
            <a:rPr>
              <a:solidFill>
                <a:schemeClr val="tx2"/>
              </a:solidFill>
              <a:sym typeface="+mn-ea"/>
            </a:rPr>
            <a:t>预</a:t>
          </a:r>
          <a:r>
            <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rPr>
            <a:t>测</a:t>
          </a:r>
          <a:endPar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D59BFF6D-D4B0-44CC-B41A-827CD8D8B02C}" cxnId="{11C42679-E59D-44C6-A570-D871606A8AD6}" type="parTrans">
      <dgm:prSet/>
      <dgm:spPr/>
    </dgm:pt>
    <dgm:pt modelId="{54FDF2FA-F28C-4FDB-9845-2C93C9A2864B}" cxnId="{11C42679-E59D-44C6-A570-D871606A8AD6}" type="sibTrans">
      <dgm:prSet/>
      <dgm:spPr/>
    </dgm:pt>
    <dgm:pt modelId="{A9516745-6B6E-45C4-A5A8-8B1703D68465}">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a:solidFill>
                <a:schemeClr val="tx2"/>
              </a:solidFill>
              <a:sym typeface="+mn-ea"/>
            </a:rPr>
            <a:t>政</a:t>
          </a:r>
          <a:r>
            <a:rPr lang="zh-CN" altLang="en-US">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策经济舆情</a:t>
          </a:r>
          <a:r>
            <a:rPr>
              <a:solidFill>
                <a:schemeClr val="tx2"/>
              </a:solidFill>
              <a:sym typeface="+mn-ea"/>
            </a:rPr>
            <a:t>监</a:t>
          </a:r>
          <a:r>
            <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rPr>
            <a:t>控</a:t>
          </a:r>
          <a:r>
            <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0CE77E28-FEB4-4CB4-A713-2C59AFE37727}" cxnId="{1C3EB4A2-2503-4EA7-942A-7D2F678B0959}" type="parTrans">
      <dgm:prSet/>
      <dgm:spPr/>
    </dgm:pt>
    <dgm:pt modelId="{597851D7-1DD9-4B9F-AD4E-3737F16DB0E2}" cxnId="{1C3EB4A2-2503-4EA7-942A-7D2F678B0959}"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4">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4">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4">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4">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4">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4">
        <dgm:presLayoutVars>
          <dgm:bulletEnabled val="1"/>
        </dgm:presLayoutVars>
      </dgm:prSet>
      <dgm:spPr/>
    </dgm:pt>
    <dgm:pt modelId="{EA0269CE-9E52-4B26-98C4-603945FC3C34}" type="pres">
      <dgm:prSet presAssocID="{CE2287C8-6424-4771-88FD-4DADE15C5A04}" presName="sp" presStyleCnt="0"/>
      <dgm:spPr/>
    </dgm:pt>
    <dgm:pt modelId="{C30799FF-0347-4F6A-8AAF-4E1CA408E70D}" type="pres">
      <dgm:prSet presAssocID="{5DE7F114-F269-40AB-AB38-D6C40FCA9209}" presName="linNode" presStyleCnt="0"/>
      <dgm:spPr/>
    </dgm:pt>
    <dgm:pt modelId="{46BE9331-0F53-4008-9B44-578FC39A9C37}" type="pres">
      <dgm:prSet presAssocID="{5DE7F114-F269-40AB-AB38-D6C40FCA9209}" presName="parentText" presStyleLbl="node1" presStyleIdx="3" presStyleCnt="4">
        <dgm:presLayoutVars>
          <dgm:chMax val="1"/>
          <dgm:bulletEnabled val="1"/>
        </dgm:presLayoutVars>
      </dgm:prSet>
      <dgm:spPr/>
    </dgm:pt>
    <dgm:pt modelId="{741D6400-8495-4686-89FF-684546BD9127}" type="pres">
      <dgm:prSet presAssocID="{5DE7F114-F269-40AB-AB38-D6C40FCA9209}" presName="descendantText" presStyleLbl="alignAccFollowNode1" presStyleIdx="3" presStyleCnt="4">
        <dgm:presLayoutVars>
          <dgm:bulletEnabled val="1"/>
        </dgm:presLayoutVars>
      </dgm:prSet>
      <dgm:spPr/>
    </dgm:pt>
  </dgm:ptLst>
  <dgm:cxnLst>
    <dgm:cxn modelId="{34FA134B-7363-4C43-9C45-9A67F8ABD7CA}" srcId="{2E15931E-1654-4B73-89B2-8E333D9C42E0}" destId="{90DDC401-903F-495B-A387-FFA8A45891F6}" srcOrd="0" destOrd="0" parTransId="{C8BB0B8A-C63A-4F83-B8DD-3A7CE259E4EE}" sibTransId="{35E5E878-0907-4014-9CFA-56AEFE6C22E5}"/>
    <dgm:cxn modelId="{C867E965-DA33-4011-A29A-5AACBEC96EDB}" srcId="{90DDC401-903F-495B-A387-FFA8A45891F6}" destId="{E08CEB0C-E37F-4DCA-A8EA-4B2CD3AD7754}" srcOrd="0" destOrd="0" parTransId="{FB4BCC77-44E9-4065-8A2F-90CD32DE34E3}" sibTransId="{41FED480-3E2E-47A2-B997-02D527BC8082}"/>
    <dgm:cxn modelId="{3A950AA3-122A-4F97-8A88-FD4B01412863}" srcId="{90DDC401-903F-495B-A387-FFA8A45891F6}" destId="{9B7DFE07-DB54-4629-AE9E-DBF52DD85428}" srcOrd="1" destOrd="0" parTransId="{8B8AE2EC-7599-4DE9-AF65-A34F76B3379C}" sibTransId="{F8279BFF-F4F4-4F82-97F3-B880479BE15C}"/>
    <dgm:cxn modelId="{DA697A0B-73D4-48D8-BEFB-F23A906B7566}" srcId="{2E15931E-1654-4B73-89B2-8E333D9C42E0}" destId="{A6685E83-BEEC-49B3-B40A-539E2C0D7A1A}" srcOrd="1" destOrd="0" parTransId="{FECC43A3-D59E-4EE1-9557-8FBB90D5B362}" sibTransId="{68BB6C9A-B7F0-43A0-955B-FC8C4D4009BF}"/>
    <dgm:cxn modelId="{358E00F9-FEDE-4F63-AD7F-7CB07BFBBC7A}" srcId="{A6685E83-BEEC-49B3-B40A-539E2C0D7A1A}" destId="{CBA50553-63FA-4B5A-9888-EDDBA06CA593}" srcOrd="0" destOrd="1" parTransId="{73E2772F-165D-4B56-ACC2-969CBF53B0A8}" sibTransId="{7BFD1607-7356-4D3D-A829-75D002A3A4B0}"/>
    <dgm:cxn modelId="{DF6EB3D2-1160-41AF-98BE-967743F485C3}" srcId="{2E15931E-1654-4B73-89B2-8E333D9C42E0}" destId="{C8DDDFA1-AF37-4444-AAEB-D51CEE212719}" srcOrd="2" destOrd="0" parTransId="{26EA520A-5891-4EBA-B2AD-1840663D8C07}" sibTransId="{CE2287C8-6424-4771-88FD-4DADE15C5A04}"/>
    <dgm:cxn modelId="{C42EA6D2-8C4E-468A-8906-DE7EC5F14C56}" srcId="{C8DDDFA1-AF37-4444-AAEB-D51CEE212719}" destId="{5AA02751-379E-46DB-884A-F23ACBC498EE}" srcOrd="0" destOrd="2" parTransId="{D0D77647-95BE-4607-B2F0-006D9CAB8F0E}" sibTransId="{3DBF6B9F-A188-4D67-ABE8-0633561FA9E5}"/>
    <dgm:cxn modelId="{89F52D46-509D-4AF5-985D-3B9C8FB49752}" srcId="{C8DDDFA1-AF37-4444-AAEB-D51CEE212719}" destId="{0F30DB0E-E1BD-410A-834E-F1403BBA388C}" srcOrd="1" destOrd="2" parTransId="{D0154E40-6F76-4787-A46D-54C17233CC87}" sibTransId="{AB63453C-BCB0-4F73-9453-F03F1E84AB52}"/>
    <dgm:cxn modelId="{774C22FC-1821-49A8-9A1B-556A701303E4}" srcId="{2E15931E-1654-4B73-89B2-8E333D9C42E0}" destId="{5DE7F114-F269-40AB-AB38-D6C40FCA9209}" srcOrd="3" destOrd="0" parTransId="{3194946E-419B-473E-9CFF-4C1148AC6404}" sibTransId="{E62F5FAC-A0AF-4762-89DE-690D68CCF36C}"/>
    <dgm:cxn modelId="{11C42679-E59D-44C6-A570-D871606A8AD6}" srcId="{5DE7F114-F269-40AB-AB38-D6C40FCA9209}" destId="{C68B46AB-0E08-42F3-AAEA-153603B4C20C}" srcOrd="0" destOrd="3" parTransId="{D59BFF6D-D4B0-44CC-B41A-827CD8D8B02C}" sibTransId="{54FDF2FA-F28C-4FDB-9845-2C93C9A2864B}"/>
    <dgm:cxn modelId="{1C3EB4A2-2503-4EA7-942A-7D2F678B0959}" srcId="{5DE7F114-F269-40AB-AB38-D6C40FCA9209}" destId="{A9516745-6B6E-45C4-A5A8-8B1703D68465}" srcOrd="1" destOrd="3" parTransId="{0CE77E28-FEB4-4CB4-A713-2C59AFE37727}" sibTransId="{597851D7-1DD9-4B9F-AD4E-3737F16DB0E2}"/>
    <dgm:cxn modelId="{FDF85052-D74A-4B46-B6B0-8286A8BB626D}" type="presOf" srcId="{2E15931E-1654-4B73-89B2-8E333D9C42E0}" destId="{D5935282-3C7C-4F88-A1AE-C27DB8591514}" srcOrd="0" destOrd="0" presId="urn:microsoft.com/office/officeart/2005/8/layout/vList5"/>
    <dgm:cxn modelId="{790641C9-D77A-4C23-A0DD-B4FB401E772B}" type="presParOf" srcId="{D5935282-3C7C-4F88-A1AE-C27DB8591514}" destId="{E61486FD-113E-4C87-8ADF-B1A8E2A84801}" srcOrd="0" destOrd="0" presId="urn:microsoft.com/office/officeart/2005/8/layout/vList5"/>
    <dgm:cxn modelId="{3CD4F76F-ED21-4370-92C6-F34AA63D5F6A}" type="presParOf" srcId="{E61486FD-113E-4C87-8ADF-B1A8E2A84801}" destId="{96BE2B31-D87C-43E1-BE64-4C27B13F4AA4}" srcOrd="0" destOrd="0" presId="urn:microsoft.com/office/officeart/2005/8/layout/vList5"/>
    <dgm:cxn modelId="{B7826A6F-78A8-4285-B528-9ADADD83213A}" type="presOf" srcId="{90DDC401-903F-495B-A387-FFA8A45891F6}" destId="{96BE2B31-D87C-43E1-BE64-4C27B13F4AA4}" srcOrd="0" destOrd="0" presId="urn:microsoft.com/office/officeart/2005/8/layout/vList5"/>
    <dgm:cxn modelId="{41569210-C3BA-4734-9565-48DE95A45800}" type="presParOf" srcId="{E61486FD-113E-4C87-8ADF-B1A8E2A84801}" destId="{DD9406C3-FC80-4468-A55B-122D744D43F0}" srcOrd="1" destOrd="0" presId="urn:microsoft.com/office/officeart/2005/8/layout/vList5"/>
    <dgm:cxn modelId="{33CE3769-700A-494D-8988-B82E133E570E}" type="presOf" srcId="{E08CEB0C-E37F-4DCA-A8EA-4B2CD3AD7754}" destId="{DD9406C3-FC80-4468-A55B-122D744D43F0}" srcOrd="0" destOrd="0" presId="urn:microsoft.com/office/officeart/2005/8/layout/vList5"/>
    <dgm:cxn modelId="{C12E957B-5F7A-427B-A5AD-A2A9578822C8}" type="presOf" srcId="{9B7DFE07-DB54-4629-AE9E-DBF52DD85428}" destId="{DD9406C3-FC80-4468-A55B-122D744D43F0}" srcOrd="0" destOrd="1" presId="urn:microsoft.com/office/officeart/2005/8/layout/vList5"/>
    <dgm:cxn modelId="{38E6D3EC-BE1D-4317-8899-D1D6C03265F9}" type="presParOf" srcId="{D5935282-3C7C-4F88-A1AE-C27DB8591514}" destId="{F1941F29-E51C-4282-956D-50CFAFAEB9B8}" srcOrd="1" destOrd="0" presId="urn:microsoft.com/office/officeart/2005/8/layout/vList5"/>
    <dgm:cxn modelId="{3C90DF46-AC42-4454-8098-F697996F1AEB}" type="presParOf" srcId="{D5935282-3C7C-4F88-A1AE-C27DB8591514}" destId="{B589D1EC-5156-4FB2-BB1C-8E1290A868B9}" srcOrd="2" destOrd="0" presId="urn:microsoft.com/office/officeart/2005/8/layout/vList5"/>
    <dgm:cxn modelId="{10518E53-D71A-47E6-9533-CD2B869169A4}" type="presParOf" srcId="{B589D1EC-5156-4FB2-BB1C-8E1290A868B9}" destId="{EBD335B5-8308-49CB-9630-99D852747B1F}" srcOrd="0" destOrd="2" presId="urn:microsoft.com/office/officeart/2005/8/layout/vList5"/>
    <dgm:cxn modelId="{5706884B-E709-4A21-9DDE-6A325EB12088}" type="presOf" srcId="{A6685E83-BEEC-49B3-B40A-539E2C0D7A1A}" destId="{EBD335B5-8308-49CB-9630-99D852747B1F}" srcOrd="0" destOrd="0" presId="urn:microsoft.com/office/officeart/2005/8/layout/vList5"/>
    <dgm:cxn modelId="{D3B84334-2A95-4E69-9AB9-F9A94B1AE53D}" type="presParOf" srcId="{B589D1EC-5156-4FB2-BB1C-8E1290A868B9}" destId="{6EB2A58E-CA03-4F76-94B6-D8FE50231963}" srcOrd="1" destOrd="2" presId="urn:microsoft.com/office/officeart/2005/8/layout/vList5"/>
    <dgm:cxn modelId="{5F631503-472A-4AF8-BAF0-C3DF2E0D7BD4}" type="presOf" srcId="{CBA50553-63FA-4B5A-9888-EDDBA06CA593}" destId="{6EB2A58E-CA03-4F76-94B6-D8FE50231963}" srcOrd="0" destOrd="0" presId="urn:microsoft.com/office/officeart/2005/8/layout/vList5"/>
    <dgm:cxn modelId="{511E74CB-4175-4B9D-81C7-BE1136888F53}" type="presParOf" srcId="{D5935282-3C7C-4F88-A1AE-C27DB8591514}" destId="{A76EE5BB-CBA4-4DD9-BFB7-3F3F246C9BF0}" srcOrd="3" destOrd="0" presId="urn:microsoft.com/office/officeart/2005/8/layout/vList5"/>
    <dgm:cxn modelId="{0D81F95E-6A22-4C69-B231-852A549ED634}" type="presParOf" srcId="{D5935282-3C7C-4F88-A1AE-C27DB8591514}" destId="{2BB2A428-FB05-47E5-AC5F-C6A7936A9AC0}" srcOrd="4" destOrd="0" presId="urn:microsoft.com/office/officeart/2005/8/layout/vList5"/>
    <dgm:cxn modelId="{CDCD37BC-71EE-4A3C-BEA2-6BE002BDD252}" type="presParOf" srcId="{2BB2A428-FB05-47E5-AC5F-C6A7936A9AC0}" destId="{B093CE78-670B-40EB-95CF-315E334D550F}" srcOrd="0" destOrd="4" presId="urn:microsoft.com/office/officeart/2005/8/layout/vList5"/>
    <dgm:cxn modelId="{B7489A6D-583A-48D2-AAFE-41D40034AF87}" type="presOf" srcId="{C8DDDFA1-AF37-4444-AAEB-D51CEE212719}" destId="{B093CE78-670B-40EB-95CF-315E334D550F}" srcOrd="0" destOrd="0" presId="urn:microsoft.com/office/officeart/2005/8/layout/vList5"/>
    <dgm:cxn modelId="{35F50A3C-8299-4813-BBCD-4EAB8278086B}" type="presParOf" srcId="{2BB2A428-FB05-47E5-AC5F-C6A7936A9AC0}" destId="{64028F0D-BE57-4642-92F7-303D4E45C524}" srcOrd="1" destOrd="4" presId="urn:microsoft.com/office/officeart/2005/8/layout/vList5"/>
    <dgm:cxn modelId="{EADFD138-DAA6-492F-B218-0BE431C471E9}" type="presOf" srcId="{5AA02751-379E-46DB-884A-F23ACBC498EE}" destId="{64028F0D-BE57-4642-92F7-303D4E45C524}" srcOrd="0" destOrd="0" presId="urn:microsoft.com/office/officeart/2005/8/layout/vList5"/>
    <dgm:cxn modelId="{558786BB-949A-4A56-8DF0-F40F5F9C55AC}" type="presOf" srcId="{0F30DB0E-E1BD-410A-834E-F1403BBA388C}" destId="{64028F0D-BE57-4642-92F7-303D4E45C524}" srcOrd="0" destOrd="1" presId="urn:microsoft.com/office/officeart/2005/8/layout/vList5"/>
    <dgm:cxn modelId="{3D660059-F62C-4C4D-B867-438EC728D991}" type="presParOf" srcId="{D5935282-3C7C-4F88-A1AE-C27DB8591514}" destId="{EA0269CE-9E52-4B26-98C4-603945FC3C34}" srcOrd="5" destOrd="0" presId="urn:microsoft.com/office/officeart/2005/8/layout/vList5"/>
    <dgm:cxn modelId="{3514793A-CA13-4A7C-B4A6-71DED0E725AB}" type="presParOf" srcId="{D5935282-3C7C-4F88-A1AE-C27DB8591514}" destId="{C30799FF-0347-4F6A-8AAF-4E1CA408E70D}" srcOrd="6" destOrd="0" presId="urn:microsoft.com/office/officeart/2005/8/layout/vList5"/>
    <dgm:cxn modelId="{D17C3D4C-CAD4-4AD9-A85C-03E8997FD10E}" type="presParOf" srcId="{C30799FF-0347-4F6A-8AAF-4E1CA408E70D}" destId="{46BE9331-0F53-4008-9B44-578FC39A9C37}" srcOrd="0" destOrd="6" presId="urn:microsoft.com/office/officeart/2005/8/layout/vList5"/>
    <dgm:cxn modelId="{0C64B64A-9FF5-4B73-8983-C35D081449D9}" type="presOf" srcId="{5DE7F114-F269-40AB-AB38-D6C40FCA9209}" destId="{46BE9331-0F53-4008-9B44-578FC39A9C37}" srcOrd="0" destOrd="0" presId="urn:microsoft.com/office/officeart/2005/8/layout/vList5"/>
    <dgm:cxn modelId="{D13A092E-FBC6-49C9-9693-040D49B14CB2}" type="presParOf" srcId="{C30799FF-0347-4F6A-8AAF-4E1CA408E70D}" destId="{741D6400-8495-4686-89FF-684546BD9127}" srcOrd="1" destOrd="6" presId="urn:microsoft.com/office/officeart/2005/8/layout/vList5"/>
    <dgm:cxn modelId="{3CBEEA64-ADFA-4A92-9598-B06DEB6FCE92}" type="presOf" srcId="{C68B46AB-0E08-42F3-AAEA-153603B4C20C}" destId="{741D6400-8495-4686-89FF-684546BD9127}" srcOrd="0" destOrd="0" presId="urn:microsoft.com/office/officeart/2005/8/layout/vList5"/>
    <dgm:cxn modelId="{E8F8AB18-AE04-413C-8DCF-2E6237D88BE4}" type="presOf" srcId="{A9516745-6B6E-45C4-A5A8-8B1703D68465}" destId="{741D6400-8495-4686-89FF-684546BD9127}"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2" qsCatId="simple" csTypeId="urn:microsoft.com/office/officeart/2005/8/colors/accent1_2" csCatId="accent1" phldr="0"/>
      <dgm:spPr/>
      <dgm:t>
        <a:bodyPr/>
        <a:p>
          <a:endParaRPr lang="zh-CN" altLang="en-US"/>
        </a:p>
      </dgm:t>
    </dgm:pt>
    <dgm:pt modelId="{90DDC401-903F-495B-A387-FFA8A45891F6}">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ym typeface="+mn-ea"/>
            </a:rPr>
            <a:t>价格指数</a:t>
          </a:r>
          <a:r>
            <a:rPr lang="zh-CN" altLang="en-US"/>
            <a:t/>
          </a:r>
          <a:endParaRPr lang="zh-CN" altLang="en-US"/>
        </a:p>
      </dgm:t>
    </dgm:pt>
    <dgm:pt modelId="{C8BB0B8A-C63A-4F83-B8DD-3A7CE259E4EE}" cxnId="{A0AD8A24-7B09-421B-ABBD-52CDE5E8907E}" type="parTrans">
      <dgm:prSet/>
      <dgm:spPr/>
      <dgm:t>
        <a:bodyPr/>
        <a:p>
          <a:endParaRPr lang="zh-CN" altLang="en-US"/>
        </a:p>
      </dgm:t>
    </dgm:pt>
    <dgm:pt modelId="{35E5E878-0907-4014-9CFA-56AEFE6C22E5}" cxnId="{A0AD8A24-7B09-421B-ABBD-52CDE5E8907E}" type="sibTrans">
      <dgm:prSet/>
      <dgm:spPr/>
      <dgm:t>
        <a:bodyPr/>
        <a:p>
          <a:endParaRPr lang="zh-CN" altLang="en-US"/>
        </a:p>
      </dgm:t>
    </dgm:pt>
    <dgm:pt modelId="{E08CEB0C-E37F-4DCA-A8EA-4B2CD3AD7754}">
      <dgm:prSet phldrT="[文本]"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t>电商价格数据      </a:t>
          </a:r>
          <a:r>
            <a:rPr lang="en-US" altLang="zh-CN"/>
            <a:t>BPP</a:t>
          </a:r>
          <a:r>
            <a:rPr lang="zh-CN" altLang="en-US">
              <a:ea typeface="宋体" panose="02010600030101010101" pitchFamily="2" charset="-122"/>
            </a:rPr>
            <a:t>、</a:t>
          </a:r>
          <a:r>
            <a:rPr lang="en-US" altLang="zh-CN">
              <a:ea typeface="宋体" panose="02010600030101010101" pitchFamily="2" charset="-122"/>
            </a:rPr>
            <a:t>ICPI   </a:t>
          </a:r>
          <a:r>
            <a:rPr lang="zh-CN" altLang="en-US">
              <a:ea typeface="宋体" panose="02010600030101010101" pitchFamily="2" charset="-122"/>
            </a:rPr>
            <a:t>价格指数构建</a:t>
          </a:r>
          <a:r>
            <a:rPr lang="zh-CN" altLang="en-US"/>
            <a:t/>
          </a:r>
          <a:endParaRPr lang="zh-CN" altLang="en-US"/>
        </a:p>
      </dgm:t>
    </dgm:pt>
    <dgm:pt modelId="{FB4BCC77-44E9-4065-8A2F-90CD32DE34E3}" cxnId="{8183B3AC-A6B1-4044-A08F-41EF288FF582}" type="parTrans">
      <dgm:prSet/>
      <dgm:spPr/>
      <dgm:t>
        <a:bodyPr/>
        <a:p>
          <a:endParaRPr lang="zh-CN" altLang="en-US"/>
        </a:p>
      </dgm:t>
    </dgm:pt>
    <dgm:pt modelId="{41FED480-3E2E-47A2-B997-02D527BC8082}" cxnId="{8183B3AC-A6B1-4044-A08F-41EF288FF582}" type="sibTrans">
      <dgm:prSet/>
      <dgm:spPr/>
      <dgm:t>
        <a:bodyPr/>
        <a:p>
          <a:endParaRPr lang="zh-CN" altLang="en-US"/>
        </a:p>
      </dgm:t>
    </dgm:pt>
    <dgm:pt modelId="{D82241E9-DD37-4337-B7AD-4582F272EF57}">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t>搜索数据  预测</a:t>
          </a:r>
          <a:r>
            <a:rPr lang="en-US" altLang="zh-CN"/>
            <a:t>CPI</a:t>
          </a:r>
          <a:r>
            <a:rPr lang="zh-CN" altLang="en-US">
              <a:ea typeface="宋体" panose="02010600030101010101" pitchFamily="2" charset="-122"/>
            </a:rPr>
            <a:t/>
          </a:r>
          <a:endParaRPr lang="zh-CN" altLang="en-US">
            <a:ea typeface="宋体" panose="02010600030101010101" pitchFamily="2" charset="-122"/>
          </a:endParaRPr>
        </a:p>
      </dgm:t>
    </dgm:pt>
    <dgm:pt modelId="{02E5FCC9-DA17-4B0B-8D63-4B64E696640D}" cxnId="{DFC9A5B7-6E17-4CF7-8D2D-E8D538673D9A}" type="parTrans">
      <dgm:prSet/>
      <dgm:spPr/>
    </dgm:pt>
    <dgm:pt modelId="{D7085EFF-99D4-4A72-A1C1-0E668C4FF715}" cxnId="{DFC9A5B7-6E17-4CF7-8D2D-E8D538673D9A}" type="sibTrans">
      <dgm:prSet/>
      <dgm:spPr/>
    </dgm:pt>
    <dgm:pt modelId="{A6685E83-BEEC-49B3-B40A-539E2C0D7A1A}">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ym typeface="+mn-ea"/>
            </a:rPr>
            <a:t>失业率、就业情况</a:t>
          </a:r>
          <a:r>
            <a:rPr lang="zh-CN" altLang="en-US"/>
            <a:t/>
          </a:r>
          <a:endParaRPr lang="zh-CN" altLang="en-US"/>
        </a:p>
      </dgm:t>
    </dgm:pt>
    <dgm:pt modelId="{FECC43A3-D59E-4EE1-9557-8FBB90D5B362}" cxnId="{2A5DADC1-844D-48BE-A655-B135490FB0F2}" type="parTrans">
      <dgm:prSet/>
      <dgm:spPr/>
      <dgm:t>
        <a:bodyPr/>
        <a:p>
          <a:endParaRPr lang="zh-CN" altLang="en-US"/>
        </a:p>
      </dgm:t>
    </dgm:pt>
    <dgm:pt modelId="{68BB6C9A-B7F0-43A0-955B-FC8C4D4009BF}" cxnId="{2A5DADC1-844D-48BE-A655-B135490FB0F2}" type="sibTrans">
      <dgm:prSet/>
      <dgm:spPr/>
      <dgm:t>
        <a:bodyPr/>
        <a:p>
          <a:endParaRPr lang="zh-CN" altLang="en-US"/>
        </a:p>
      </dgm:t>
    </dgm:pt>
    <dgm:pt modelId="{CBA50553-63FA-4B5A-9888-EDDBA06CA593}">
      <dgm:prSet phldrT="[文本]"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t>搜索数据  月度、周度预测</a:t>
          </a:r>
          <a:endParaRPr lang="zh-CN" altLang="en-US"/>
        </a:p>
      </dgm:t>
    </dgm:pt>
    <dgm:pt modelId="{73E2772F-165D-4B56-ACC2-969CBF53B0A8}" cxnId="{EC74CCDD-F2EC-4957-AF03-D5003DEC5288}" type="parTrans">
      <dgm:prSet/>
      <dgm:spPr/>
      <dgm:t>
        <a:bodyPr/>
        <a:p>
          <a:endParaRPr lang="zh-CN" altLang="en-US"/>
        </a:p>
      </dgm:t>
    </dgm:pt>
    <dgm:pt modelId="{7BFD1607-7356-4D3D-A829-75D002A3A4B0}" cxnId="{EC74CCDD-F2EC-4957-AF03-D5003DEC5288}" type="sibTrans">
      <dgm:prSet/>
      <dgm:spPr/>
      <dgm:t>
        <a:bodyPr/>
        <a:p>
          <a:endParaRPr lang="zh-CN" altLang="en-US"/>
        </a:p>
      </dgm:t>
    </dgm:pt>
    <dgm:pt modelId="{C8DDDFA1-AF37-4444-AAEB-D51CEE212719}">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ym typeface="+mn-ea"/>
            </a:rPr>
            <a:t>消费指数</a:t>
          </a:r>
          <a:r>
            <a:rPr lang="zh-CN" altLang="en-US"/>
            <a:t/>
          </a:r>
          <a:endParaRPr lang="zh-CN" altLang="en-US"/>
        </a:p>
      </dgm:t>
    </dgm:pt>
    <dgm:pt modelId="{26EA520A-5891-4EBA-B2AD-1840663D8C07}" cxnId="{2850417B-9F43-41D3-B4BC-1F083B474A9C}" type="parTrans">
      <dgm:prSet/>
      <dgm:spPr/>
      <dgm:t>
        <a:bodyPr/>
        <a:p>
          <a:endParaRPr lang="zh-CN" altLang="en-US"/>
        </a:p>
      </dgm:t>
    </dgm:pt>
    <dgm:pt modelId="{CE2287C8-6424-4771-88FD-4DADE15C5A04}" cxnId="{2850417B-9F43-41D3-B4BC-1F083B474A9C}" type="sibTrans">
      <dgm:prSet/>
      <dgm:spPr/>
      <dgm:t>
        <a:bodyPr/>
        <a:p>
          <a:endParaRPr lang="zh-CN" altLang="en-US"/>
        </a:p>
      </dgm:t>
    </dgm:pt>
    <dgm:pt modelId="{5AA02751-379E-46DB-884A-F23ACBC498EE}">
      <dgm:prSet phldrT="[文本]"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t>搜索数据  </a:t>
          </a:r>
          <a:r>
            <a:rPr lang="zh-CN" altLang="en-US">
              <a:ea typeface="宋体" panose="02010600030101010101" pitchFamily="2" charset="-122"/>
            </a:rPr>
            <a:t>消费者信心指数</a:t>
          </a:r>
          <a:r>
            <a:rPr lang="en-US" altLang="zh-CN">
              <a:ea typeface="宋体" panose="02010600030101010101" pitchFamily="2" charset="-122"/>
            </a:rPr>
            <a:t>CCI</a:t>
          </a:r>
          <a:r>
            <a:rPr lang="zh-CN" altLang="en-US">
              <a:ea typeface="宋体" panose="02010600030101010101" pitchFamily="2" charset="-122"/>
            </a:rPr>
            <a:t>预测</a:t>
          </a:r>
          <a:r>
            <a:rPr lang="zh-CN" altLang="en-US"/>
            <a:t>  </a:t>
          </a:r>
          <a:endParaRPr lang="zh-CN" altLang="en-US"/>
        </a:p>
      </dgm:t>
    </dgm:pt>
    <dgm:pt modelId="{D0D77647-95BE-4607-B2F0-006D9CAB8F0E}" cxnId="{4F89D480-BBF3-496B-8DD6-A27BE21D487A}" type="parTrans">
      <dgm:prSet/>
      <dgm:spPr/>
      <dgm:t>
        <a:bodyPr/>
        <a:p>
          <a:endParaRPr lang="zh-CN" altLang="en-US"/>
        </a:p>
      </dgm:t>
    </dgm:pt>
    <dgm:pt modelId="{3DBF6B9F-A188-4D67-ABE8-0633561FA9E5}" cxnId="{4F89D480-BBF3-496B-8DD6-A27BE21D487A}" type="sibTrans">
      <dgm:prSet/>
      <dgm:spPr/>
      <dgm:t>
        <a:bodyPr/>
        <a:p>
          <a:endParaRPr lang="zh-CN" altLang="en-US"/>
        </a:p>
      </dgm:t>
    </dgm:pt>
    <dgm:pt modelId="{7C0E6E0F-BBE1-4B43-9568-56356AF415E7}">
      <dgm:prSet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a:sym typeface="+mn-ea"/>
            </a:rPr>
            <a:t>经</a:t>
          </a:r>
          <a:r>
            <a:rPr lang="zh-CN" altLang="en-US">
              <a:sym typeface="+mn-ea"/>
            </a:rPr>
            <a:t>济增长</a:t>
          </a:r>
          <a:r>
            <a:rPr lang="zh-CN" altLang="en-US"/>
            <a:t/>
          </a:r>
          <a:endParaRPr lang="zh-CN" altLang="en-US"/>
        </a:p>
      </dgm:t>
    </dgm:pt>
    <dgm:pt modelId="{BB2ECD3E-B2CE-4A58-8E2D-695009F409C9}" cxnId="{D840DE82-F3F3-4A04-915D-5F8F7213A404}" type="parTrans">
      <dgm:prSet/>
      <dgm:spPr/>
    </dgm:pt>
    <dgm:pt modelId="{7510F346-1BDE-421A-A53A-41521FA43CDF}" cxnId="{D840DE82-F3F3-4A04-915D-5F8F7213A404}" type="sibTrans">
      <dgm:prSet/>
      <dgm:spPr/>
    </dgm:pt>
    <dgm:pt modelId="{B0F5ECF3-586B-46E2-A19B-0B77AFAE1A20}">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ea typeface="宋体" panose="02010600030101010101" pitchFamily="2" charset="-122"/>
              <a:sym typeface="+mn-ea"/>
            </a:rPr>
            <a:t>搜索数据</a:t>
          </a:r>
          <a:endParaRPr lang="zh-CN" altLang="en-US">
            <a:ea typeface="宋体" panose="02010600030101010101" pitchFamily="2" charset="-122"/>
            <a:sym typeface="+mn-ea"/>
          </a:endParaRPr>
        </a:p>
      </dgm:t>
    </dgm:pt>
    <dgm:pt modelId="{185D232B-03EB-48F9-BB74-61E71599C51A}" cxnId="{431FF5B7-E5EA-4C8D-90A6-A9A8A4668B2C}" type="parTrans">
      <dgm:prSet/>
      <dgm:spPr/>
    </dgm:pt>
    <dgm:pt modelId="{D24D14DD-7F8D-4C8A-942C-09DA7D93F63E}" cxnId="{431FF5B7-E5EA-4C8D-90A6-A9A8A4668B2C}" type="sibTrans">
      <dgm:prSet/>
      <dgm:spPr/>
    </dgm:pt>
    <dgm:pt modelId="{2509E5D2-0E31-4BCE-929A-35A6A3A8427F}">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n-US" altLang="zh-CN">
              <a:ea typeface="宋体" panose="02010600030101010101" pitchFamily="2" charset="-122"/>
            </a:rPr>
            <a:t>“</a:t>
          </a:r>
          <a:r>
            <a:rPr lang="zh-CN">
              <a:ea typeface="宋体" panose="02010600030101010101" pitchFamily="2" charset="-122"/>
            </a:rPr>
            <a:t>克强指数</a:t>
          </a:r>
          <a:r>
            <a:rPr lang="en-US" altLang="zh-CN">
              <a:ea typeface="宋体" panose="02010600030101010101" pitchFamily="2" charset="-122"/>
            </a:rPr>
            <a:t>”</a:t>
          </a:r>
          <a:r>
            <a:rPr lang="zh-CN" altLang="en-US">
              <a:ea typeface="宋体" panose="02010600030101010101" pitchFamily="2" charset="-122"/>
            </a:rPr>
            <a:t>思路：用电量、货运量、银行贷款</a:t>
          </a:r>
          <a:endParaRPr lang="zh-CN" altLang="en-US">
            <a:ea typeface="宋体" panose="02010600030101010101" pitchFamily="2" charset="-122"/>
          </a:endParaRPr>
        </a:p>
      </dgm:t>
    </dgm:pt>
    <dgm:pt modelId="{345844ED-2FEF-4A40-B493-A3BEEE0BC02B}" cxnId="{C164B259-9298-4FE8-B81F-A76D832495DA}" type="parTrans">
      <dgm:prSet/>
      <dgm:spPr/>
    </dgm:pt>
    <dgm:pt modelId="{2126203B-0802-401C-8FF0-5A81885C7EB2}" cxnId="{C164B259-9298-4FE8-B81F-A76D832495DA}"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4">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4">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4">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4">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4">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4">
        <dgm:presLayoutVars>
          <dgm:bulletEnabled val="1"/>
        </dgm:presLayoutVars>
      </dgm:prSet>
      <dgm:spPr/>
    </dgm:pt>
    <dgm:pt modelId="{D4987F80-DED1-4B44-AFB8-D214F318CD96}" type="pres">
      <dgm:prSet presAssocID="{CE2287C8-6424-4771-88FD-4DADE15C5A04}" presName="sp" presStyleCnt="0"/>
      <dgm:spPr/>
    </dgm:pt>
    <dgm:pt modelId="{93646E52-7651-4070-843A-D4B3262C104F}" type="pres">
      <dgm:prSet presAssocID="{7C0E6E0F-BBE1-4B43-9568-56356AF415E7}" presName="linNode" presStyleCnt="0"/>
      <dgm:spPr/>
    </dgm:pt>
    <dgm:pt modelId="{7F50D8D5-4D65-4437-ADF3-C11AB9251794}" type="pres">
      <dgm:prSet presAssocID="{7C0E6E0F-BBE1-4B43-9568-56356AF415E7}" presName="parentText" presStyleLbl="node1" presStyleIdx="3" presStyleCnt="4">
        <dgm:presLayoutVars>
          <dgm:chMax val="1"/>
          <dgm:bulletEnabled val="1"/>
        </dgm:presLayoutVars>
      </dgm:prSet>
      <dgm:spPr/>
    </dgm:pt>
    <dgm:pt modelId="{22688B54-E0E1-4B7D-A562-5C7E6ECDF592}" type="pres">
      <dgm:prSet presAssocID="{7C0E6E0F-BBE1-4B43-9568-56356AF415E7}" presName="descendantText" presStyleLbl="alignAccFollowNode1" presStyleIdx="3" presStyleCnt="4">
        <dgm:presLayoutVars>
          <dgm:bulletEnabled val="1"/>
        </dgm:presLayoutVars>
      </dgm:prSet>
      <dgm:spPr/>
    </dgm:pt>
  </dgm:ptLst>
  <dgm:cxnLst>
    <dgm:cxn modelId="{A0AD8A24-7B09-421B-ABBD-52CDE5E8907E}" srcId="{2E15931E-1654-4B73-89B2-8E333D9C42E0}" destId="{90DDC401-903F-495B-A387-FFA8A45891F6}" srcOrd="0" destOrd="0" parTransId="{C8BB0B8A-C63A-4F83-B8DD-3A7CE259E4EE}" sibTransId="{35E5E878-0907-4014-9CFA-56AEFE6C22E5}"/>
    <dgm:cxn modelId="{8183B3AC-A6B1-4044-A08F-41EF288FF582}" srcId="{90DDC401-903F-495B-A387-FFA8A45891F6}" destId="{E08CEB0C-E37F-4DCA-A8EA-4B2CD3AD7754}" srcOrd="0" destOrd="0" parTransId="{FB4BCC77-44E9-4065-8A2F-90CD32DE34E3}" sibTransId="{41FED480-3E2E-47A2-B997-02D527BC8082}"/>
    <dgm:cxn modelId="{DFC9A5B7-6E17-4CF7-8D2D-E8D538673D9A}" srcId="{90DDC401-903F-495B-A387-FFA8A45891F6}" destId="{D82241E9-DD37-4337-B7AD-4582F272EF57}" srcOrd="1" destOrd="0" parTransId="{02E5FCC9-DA17-4B0B-8D63-4B64E696640D}" sibTransId="{D7085EFF-99D4-4A72-A1C1-0E668C4FF715}"/>
    <dgm:cxn modelId="{2A5DADC1-844D-48BE-A655-B135490FB0F2}" srcId="{2E15931E-1654-4B73-89B2-8E333D9C42E0}" destId="{A6685E83-BEEC-49B3-B40A-539E2C0D7A1A}" srcOrd="1" destOrd="0" parTransId="{FECC43A3-D59E-4EE1-9557-8FBB90D5B362}" sibTransId="{68BB6C9A-B7F0-43A0-955B-FC8C4D4009BF}"/>
    <dgm:cxn modelId="{EC74CCDD-F2EC-4957-AF03-D5003DEC5288}" srcId="{A6685E83-BEEC-49B3-B40A-539E2C0D7A1A}" destId="{CBA50553-63FA-4B5A-9888-EDDBA06CA593}" srcOrd="0" destOrd="1" parTransId="{73E2772F-165D-4B56-ACC2-969CBF53B0A8}" sibTransId="{7BFD1607-7356-4D3D-A829-75D002A3A4B0}"/>
    <dgm:cxn modelId="{2850417B-9F43-41D3-B4BC-1F083B474A9C}" srcId="{2E15931E-1654-4B73-89B2-8E333D9C42E0}" destId="{C8DDDFA1-AF37-4444-AAEB-D51CEE212719}" srcOrd="2" destOrd="0" parTransId="{26EA520A-5891-4EBA-B2AD-1840663D8C07}" sibTransId="{CE2287C8-6424-4771-88FD-4DADE15C5A04}"/>
    <dgm:cxn modelId="{4F89D480-BBF3-496B-8DD6-A27BE21D487A}" srcId="{C8DDDFA1-AF37-4444-AAEB-D51CEE212719}" destId="{5AA02751-379E-46DB-884A-F23ACBC498EE}" srcOrd="0" destOrd="2" parTransId="{D0D77647-95BE-4607-B2F0-006D9CAB8F0E}" sibTransId="{3DBF6B9F-A188-4D67-ABE8-0633561FA9E5}"/>
    <dgm:cxn modelId="{D840DE82-F3F3-4A04-915D-5F8F7213A404}" srcId="{2E15931E-1654-4B73-89B2-8E333D9C42E0}" destId="{7C0E6E0F-BBE1-4B43-9568-56356AF415E7}" srcOrd="3" destOrd="0" parTransId="{BB2ECD3E-B2CE-4A58-8E2D-695009F409C9}" sibTransId="{7510F346-1BDE-421A-A53A-41521FA43CDF}"/>
    <dgm:cxn modelId="{431FF5B7-E5EA-4C8D-90A6-A9A8A4668B2C}" srcId="{7C0E6E0F-BBE1-4B43-9568-56356AF415E7}" destId="{B0F5ECF3-586B-46E2-A19B-0B77AFAE1A20}" srcOrd="0" destOrd="3" parTransId="{185D232B-03EB-48F9-BB74-61E71599C51A}" sibTransId="{D24D14DD-7F8D-4C8A-942C-09DA7D93F63E}"/>
    <dgm:cxn modelId="{C164B259-9298-4FE8-B81F-A76D832495DA}" srcId="{7C0E6E0F-BBE1-4B43-9568-56356AF415E7}" destId="{2509E5D2-0E31-4BCE-929A-35A6A3A8427F}" srcOrd="1" destOrd="3" parTransId="{345844ED-2FEF-4A40-B493-A3BEEE0BC02B}" sibTransId="{2126203B-0802-401C-8FF0-5A81885C7EB2}"/>
    <dgm:cxn modelId="{89F41C7E-35E8-4E16-B616-88296123ABEA}" type="presOf" srcId="{2E15931E-1654-4B73-89B2-8E333D9C42E0}" destId="{D5935282-3C7C-4F88-A1AE-C27DB8591514}" srcOrd="0" destOrd="0" presId="urn:microsoft.com/office/officeart/2005/8/layout/vList5"/>
    <dgm:cxn modelId="{B2FB8DCD-7F26-48E3-AA02-55CB4FAA9873}" type="presParOf" srcId="{D5935282-3C7C-4F88-A1AE-C27DB8591514}" destId="{E61486FD-113E-4C87-8ADF-B1A8E2A84801}" srcOrd="0" destOrd="0" presId="urn:microsoft.com/office/officeart/2005/8/layout/vList5"/>
    <dgm:cxn modelId="{B6EEF2AA-51DA-4BA4-8BC9-E8DECC6ECF29}" type="presParOf" srcId="{E61486FD-113E-4C87-8ADF-B1A8E2A84801}" destId="{96BE2B31-D87C-43E1-BE64-4C27B13F4AA4}" srcOrd="0" destOrd="0" presId="urn:microsoft.com/office/officeart/2005/8/layout/vList5"/>
    <dgm:cxn modelId="{0601D369-1A59-4F56-B53F-BE3187BF9732}" type="presOf" srcId="{90DDC401-903F-495B-A387-FFA8A45891F6}" destId="{96BE2B31-D87C-43E1-BE64-4C27B13F4AA4}" srcOrd="0" destOrd="0" presId="urn:microsoft.com/office/officeart/2005/8/layout/vList5"/>
    <dgm:cxn modelId="{BDB5FA28-038E-4A0F-AD49-A9725E2AEFE8}" type="presParOf" srcId="{E61486FD-113E-4C87-8ADF-B1A8E2A84801}" destId="{DD9406C3-FC80-4468-A55B-122D744D43F0}" srcOrd="1" destOrd="0" presId="urn:microsoft.com/office/officeart/2005/8/layout/vList5"/>
    <dgm:cxn modelId="{3186A513-5B1E-4CE0-ACA6-A6A7CE07AF92}" type="presOf" srcId="{E08CEB0C-E37F-4DCA-A8EA-4B2CD3AD7754}" destId="{DD9406C3-FC80-4468-A55B-122D744D43F0}" srcOrd="0" destOrd="0" presId="urn:microsoft.com/office/officeart/2005/8/layout/vList5"/>
    <dgm:cxn modelId="{66E4755D-179C-428D-BFEA-09C1D1468D0D}" type="presOf" srcId="{D82241E9-DD37-4337-B7AD-4582F272EF57}" destId="{DD9406C3-FC80-4468-A55B-122D744D43F0}" srcOrd="0" destOrd="1" presId="urn:microsoft.com/office/officeart/2005/8/layout/vList5"/>
    <dgm:cxn modelId="{6C32C752-217F-45F3-845A-F4A1D05D7A62}" type="presParOf" srcId="{D5935282-3C7C-4F88-A1AE-C27DB8591514}" destId="{F1941F29-E51C-4282-956D-50CFAFAEB9B8}" srcOrd="1" destOrd="0" presId="urn:microsoft.com/office/officeart/2005/8/layout/vList5"/>
    <dgm:cxn modelId="{EE742373-0EB7-4ABE-A20F-EF612AAB3226}" type="presParOf" srcId="{D5935282-3C7C-4F88-A1AE-C27DB8591514}" destId="{B589D1EC-5156-4FB2-BB1C-8E1290A868B9}" srcOrd="2" destOrd="0" presId="urn:microsoft.com/office/officeart/2005/8/layout/vList5"/>
    <dgm:cxn modelId="{D8253B5E-DFE7-41A4-8826-B8970B9982B1}" type="presParOf" srcId="{B589D1EC-5156-4FB2-BB1C-8E1290A868B9}" destId="{EBD335B5-8308-49CB-9630-99D852747B1F}" srcOrd="0" destOrd="2" presId="urn:microsoft.com/office/officeart/2005/8/layout/vList5"/>
    <dgm:cxn modelId="{0D68F4FE-86B2-40AE-9D05-A3A66DE98890}" type="presOf" srcId="{A6685E83-BEEC-49B3-B40A-539E2C0D7A1A}" destId="{EBD335B5-8308-49CB-9630-99D852747B1F}" srcOrd="0" destOrd="0" presId="urn:microsoft.com/office/officeart/2005/8/layout/vList5"/>
    <dgm:cxn modelId="{D5AD4B04-8949-4916-BDF4-0AC9979F114C}" type="presParOf" srcId="{B589D1EC-5156-4FB2-BB1C-8E1290A868B9}" destId="{6EB2A58E-CA03-4F76-94B6-D8FE50231963}" srcOrd="1" destOrd="2" presId="urn:microsoft.com/office/officeart/2005/8/layout/vList5"/>
    <dgm:cxn modelId="{23E6EC3F-1A1C-41AB-939D-818B7BCA1E51}" type="presOf" srcId="{CBA50553-63FA-4B5A-9888-EDDBA06CA593}" destId="{6EB2A58E-CA03-4F76-94B6-D8FE50231963}" srcOrd="0" destOrd="0" presId="urn:microsoft.com/office/officeart/2005/8/layout/vList5"/>
    <dgm:cxn modelId="{E472A8DF-DF6B-47E2-A0DD-5EEE09DB1BA8}" type="presParOf" srcId="{D5935282-3C7C-4F88-A1AE-C27DB8591514}" destId="{A76EE5BB-CBA4-4DD9-BFB7-3F3F246C9BF0}" srcOrd="3" destOrd="0" presId="urn:microsoft.com/office/officeart/2005/8/layout/vList5"/>
    <dgm:cxn modelId="{B5E65331-6EF1-41BD-B46D-C784366CE885}" type="presParOf" srcId="{D5935282-3C7C-4F88-A1AE-C27DB8591514}" destId="{2BB2A428-FB05-47E5-AC5F-C6A7936A9AC0}" srcOrd="4" destOrd="0" presId="urn:microsoft.com/office/officeart/2005/8/layout/vList5"/>
    <dgm:cxn modelId="{3F041F93-519A-4071-958A-538B244B7596}" type="presParOf" srcId="{2BB2A428-FB05-47E5-AC5F-C6A7936A9AC0}" destId="{B093CE78-670B-40EB-95CF-315E334D550F}" srcOrd="0" destOrd="4" presId="urn:microsoft.com/office/officeart/2005/8/layout/vList5"/>
    <dgm:cxn modelId="{818CB7F4-08BC-46E8-81D0-CDB32053A7CB}" type="presOf" srcId="{C8DDDFA1-AF37-4444-AAEB-D51CEE212719}" destId="{B093CE78-670B-40EB-95CF-315E334D550F}" srcOrd="0" destOrd="0" presId="urn:microsoft.com/office/officeart/2005/8/layout/vList5"/>
    <dgm:cxn modelId="{90E1C35D-246C-486D-8E41-612ECC7253C6}" type="presParOf" srcId="{2BB2A428-FB05-47E5-AC5F-C6A7936A9AC0}" destId="{64028F0D-BE57-4642-92F7-303D4E45C524}" srcOrd="1" destOrd="4" presId="urn:microsoft.com/office/officeart/2005/8/layout/vList5"/>
    <dgm:cxn modelId="{086BF6B6-B04E-411A-9DF6-0770428AD2A4}" type="presOf" srcId="{5AA02751-379E-46DB-884A-F23ACBC498EE}" destId="{64028F0D-BE57-4642-92F7-303D4E45C524}" srcOrd="0" destOrd="0" presId="urn:microsoft.com/office/officeart/2005/8/layout/vList5"/>
    <dgm:cxn modelId="{A4BCB6EE-4D28-40F8-909F-B0D6EA14B2AD}" type="presParOf" srcId="{D5935282-3C7C-4F88-A1AE-C27DB8591514}" destId="{D4987F80-DED1-4B44-AFB8-D214F318CD96}" srcOrd="5" destOrd="0" presId="urn:microsoft.com/office/officeart/2005/8/layout/vList5"/>
    <dgm:cxn modelId="{0F7B8641-DFEB-4E2C-9A0F-D0D1BC153AA4}" type="presParOf" srcId="{D5935282-3C7C-4F88-A1AE-C27DB8591514}" destId="{93646E52-7651-4070-843A-D4B3262C104F}" srcOrd="6" destOrd="0" presId="urn:microsoft.com/office/officeart/2005/8/layout/vList5"/>
    <dgm:cxn modelId="{B5B1EFE2-6163-4162-A24C-B3806F85BCC6}" type="presParOf" srcId="{93646E52-7651-4070-843A-D4B3262C104F}" destId="{7F50D8D5-4D65-4437-ADF3-C11AB9251794}" srcOrd="0" destOrd="6" presId="urn:microsoft.com/office/officeart/2005/8/layout/vList5"/>
    <dgm:cxn modelId="{19A7C16C-DDAF-4D31-8D8B-B91981956FAE}" type="presOf" srcId="{7C0E6E0F-BBE1-4B43-9568-56356AF415E7}" destId="{7F50D8D5-4D65-4437-ADF3-C11AB9251794}" srcOrd="0" destOrd="0" presId="urn:microsoft.com/office/officeart/2005/8/layout/vList5"/>
    <dgm:cxn modelId="{4396DA00-B0DD-4CCD-AEE0-E5D3F6C63559}" type="presParOf" srcId="{93646E52-7651-4070-843A-D4B3262C104F}" destId="{22688B54-E0E1-4B7D-A562-5C7E6ECDF592}" srcOrd="1" destOrd="6" presId="urn:microsoft.com/office/officeart/2005/8/layout/vList5"/>
    <dgm:cxn modelId="{DF569C61-6ACD-40EC-8593-6F86B5FF6397}" type="presOf" srcId="{B0F5ECF3-586B-46E2-A19B-0B77AFAE1A20}" destId="{22688B54-E0E1-4B7D-A562-5C7E6ECDF592}" srcOrd="0" destOrd="0" presId="urn:microsoft.com/office/officeart/2005/8/layout/vList5"/>
    <dgm:cxn modelId="{44AB58F2-3579-4D5C-AAFF-6E187CB940A0}" type="presOf" srcId="{2509E5D2-0E31-4BCE-929A-35A6A3A8427F}" destId="{22688B54-E0E1-4B7D-A562-5C7E6ECDF592}"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2" qsCatId="simple" csTypeId="urn:microsoft.com/office/officeart/2005/8/colors/accent1_2" csCatId="accent1" phldr="0"/>
      <dgm:spPr/>
      <dgm:t>
        <a:bodyPr/>
        <a:p>
          <a:endParaRPr lang="zh-CN" altLang="en-US"/>
        </a:p>
      </dgm:t>
    </dgm:pt>
    <dgm:pt modelId="{90DDC401-903F-495B-A387-FFA8A45891F6}">
      <dgm:prSet phldrT="[文本]" phldr="0" custT="0"/>
      <dgm:spPr/>
      <dgm:t>
        <a:bodyPr vert="horz" wrap="square"/>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a:lnSpc>
              <a:spcPct val="100000"/>
            </a:lnSpc>
            <a:spcBef>
              <a:spcPct val="0"/>
            </a:spcBef>
            <a:spcAft>
              <a:spcPct val="35000"/>
            </a:spcAft>
          </a:pPr>
          <a:r>
            <a:rPr lang="zh-CN" altLang="en-US">
              <a:sym typeface="+mn-ea"/>
            </a:rPr>
            <a:t>相关行业产品需求、销量</a:t>
          </a:r>
          <a:r>
            <a:rPr lang="zh-CN" altLang="en-US"/>
            <a:t/>
          </a:r>
          <a:endParaRPr lang="zh-CN" altLang="en-US"/>
        </a:p>
      </dgm:t>
    </dgm:pt>
    <dgm:pt modelId="{C8BB0B8A-C63A-4F83-B8DD-3A7CE259E4EE}" cxnId="{D6227D8A-5B22-4395-A18C-ABF0662F4E94}" type="parTrans">
      <dgm:prSet/>
      <dgm:spPr/>
      <dgm:t>
        <a:bodyPr/>
        <a:p>
          <a:endParaRPr lang="zh-CN" altLang="en-US"/>
        </a:p>
      </dgm:t>
    </dgm:pt>
    <dgm:pt modelId="{35E5E878-0907-4014-9CFA-56AEFE6C22E5}" cxnId="{D6227D8A-5B22-4395-A18C-ABF0662F4E94}" type="sibTrans">
      <dgm:prSet/>
      <dgm:spPr/>
      <dgm:t>
        <a:bodyPr/>
        <a:p>
          <a:endParaRPr lang="zh-CN" altLang="en-US"/>
        </a:p>
      </dgm:t>
    </dgm:pt>
    <dgm:pt modelId="{E08CEB0C-E37F-4DCA-A8EA-4B2CD3AD7754}">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rPr>
            <a:t>搜索数据  </a:t>
          </a:r>
          <a:r>
            <a:rPr lang="zh-CN">
              <a:latin typeface="黑体" panose="02010609060101010101" pitchFamily="49" charset="-122"/>
              <a:ea typeface="黑体" panose="02010609060101010101" pitchFamily="49" charset="-122"/>
              <a:cs typeface="黑体" panose="02010609060101010101" pitchFamily="49" charset="-122"/>
              <a:sym typeface="+mn-ea"/>
            </a:rPr>
            <a:t>依据</a:t>
          </a:r>
          <a:r>
            <a:rPr lang="zh-CN" altLang="en-US">
              <a:latin typeface="黑体" panose="02010609060101010101" pitchFamily="49" charset="-122"/>
              <a:ea typeface="黑体" panose="02010609060101010101" pitchFamily="49" charset="-122"/>
              <a:cs typeface="黑体" panose="02010609060101010101" pitchFamily="49" charset="-122"/>
              <a:sym typeface="+mn-ea"/>
            </a:rPr>
            <a:t>消费者在</a:t>
          </a:r>
          <a:r>
            <a:rPr lang="en-US" altLang="zh-CN">
              <a:latin typeface="黑体" panose="02010609060101010101" pitchFamily="49" charset="-122"/>
              <a:ea typeface="黑体" panose="02010609060101010101" pitchFamily="49" charset="-122"/>
              <a:cs typeface="黑体" panose="02010609060101010101" pitchFamily="49" charset="-122"/>
              <a:sym typeface="+mn-ea"/>
            </a:rPr>
            <a:t>需求准备期</a:t>
          </a:r>
          <a:r>
            <a:rPr lang="zh-CN" altLang="en-US">
              <a:latin typeface="黑体" panose="02010609060101010101" pitchFamily="49" charset="-122"/>
              <a:ea typeface="黑体" panose="02010609060101010101" pitchFamily="49" charset="-122"/>
              <a:cs typeface="黑体" panose="02010609060101010101" pitchFamily="49" charset="-122"/>
              <a:sym typeface="+mn-ea"/>
            </a:rPr>
            <a:t>的信息获取</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FB4BCC77-44E9-4065-8A2F-90CD32DE34E3}" cxnId="{95F0C3E8-EBF0-48FD-957D-033DE52200AE}" type="parTrans">
      <dgm:prSet/>
      <dgm:spPr/>
      <dgm:t>
        <a:bodyPr/>
        <a:p>
          <a:endParaRPr lang="zh-CN" altLang="en-US"/>
        </a:p>
      </dgm:t>
    </dgm:pt>
    <dgm:pt modelId="{41FED480-3E2E-47A2-B997-02D527BC8082}" cxnId="{95F0C3E8-EBF0-48FD-957D-033DE52200AE}" type="sibTrans">
      <dgm:prSet/>
      <dgm:spPr/>
      <dgm:t>
        <a:bodyPr/>
        <a:p>
          <a:endParaRPr lang="zh-CN" altLang="en-US"/>
        </a:p>
      </dgm:t>
    </dgm:pt>
    <dgm:pt modelId="{29C323AE-0E56-49B0-8FC7-977FE3B7B59B}">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effectLst/>
              <a:latin typeface="黑体" panose="02010609060101010101" pitchFamily="49" charset="-122"/>
              <a:ea typeface="黑体" panose="02010609060101010101" pitchFamily="49" charset="-122"/>
              <a:cs typeface="黑体" panose="02010609060101010101" pitchFamily="49" charset="-122"/>
              <a:sym typeface="+mn-ea"/>
            </a:rPr>
            <a:t>社交媒体数据 产品相关评价</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F59396B4-A4F6-4DF8-ADC7-F4DC92997F78}" cxnId="{732B1C17-07B2-476C-9D3A-73E5760625D8}" type="parTrans">
      <dgm:prSet/>
      <dgm:spPr/>
    </dgm:pt>
    <dgm:pt modelId="{62E0B8EC-DA8A-422D-AC2B-A8AFD8BAB9C6}" cxnId="{732B1C17-07B2-476C-9D3A-73E5760625D8}" type="sibTrans">
      <dgm:prSet/>
      <dgm:spPr/>
    </dgm:pt>
    <dgm:pt modelId="{83FDC6D9-284D-4AA3-BEC8-807507CC003B}">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电商数据、企业管理数据      </a:t>
          </a:r>
          <a:r>
            <a:rPr lang="zh-CN" altLang="en-US">
              <a:latin typeface="黑体" panose="02010609060101010101" pitchFamily="49" charset="-122"/>
              <a:ea typeface="黑体" panose="02010609060101010101" pitchFamily="49" charset="-122"/>
              <a:cs typeface="黑体" panose="02010609060101010101" pitchFamily="49" charset="-122"/>
              <a:sym typeface="+mn-ea"/>
            </a:rPr>
            <a:t>直接利用前期销量</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13F4C890-0F52-4B80-B9D0-BC62FE155647}" cxnId="{3C6C7B8D-B608-4A23-8550-5C7DE6DF686F}" type="parTrans">
      <dgm:prSet/>
      <dgm:spPr/>
    </dgm:pt>
    <dgm:pt modelId="{141F7E7D-6B58-44C0-885E-A43C2E912FBB}" cxnId="{3C6C7B8D-B608-4A23-8550-5C7DE6DF686F}" type="sibTrans">
      <dgm:prSet/>
      <dgm:spPr/>
    </dgm:pt>
    <dgm:pt modelId="{A6685E83-BEEC-49B3-B40A-539E2C0D7A1A}">
      <dgm:prSet phldrT="[文本]" phldr="0" custT="0"/>
      <dgm:spPr/>
      <dgm:t>
        <a:bodyPr vert="horz" wrap="square"/>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a:lnSpc>
              <a:spcPct val="100000"/>
            </a:lnSpc>
            <a:spcBef>
              <a:spcPct val="0"/>
            </a:spcBef>
            <a:spcAft>
              <a:spcPct val="35000"/>
            </a:spcAft>
          </a:pPr>
          <a:r>
            <a:rPr lang="zh-CN" altLang="en-US">
              <a:sym typeface="+mn-ea"/>
            </a:rPr>
            <a:t>相关行业产品价格</a:t>
          </a:r>
          <a:r>
            <a:rPr lang="zh-CN" altLang="en-US"/>
            <a:t/>
          </a:r>
          <a:endParaRPr lang="zh-CN" altLang="en-US"/>
        </a:p>
      </dgm:t>
    </dgm:pt>
    <dgm:pt modelId="{FECC43A3-D59E-4EE1-9557-8FBB90D5B362}" cxnId="{B68908D3-5F52-4013-9EB7-94756335A3C7}" type="parTrans">
      <dgm:prSet/>
      <dgm:spPr/>
      <dgm:t>
        <a:bodyPr/>
        <a:p>
          <a:endParaRPr lang="zh-CN" altLang="en-US"/>
        </a:p>
      </dgm:t>
    </dgm:pt>
    <dgm:pt modelId="{68BB6C9A-B7F0-43A0-955B-FC8C4D4009BF}" cxnId="{B68908D3-5F52-4013-9EB7-94756335A3C7}" type="sibTrans">
      <dgm:prSet/>
      <dgm:spPr/>
      <dgm:t>
        <a:bodyPr/>
        <a:p>
          <a:endParaRPr lang="zh-CN" altLang="en-US"/>
        </a:p>
      </dgm:t>
    </dgm:pt>
    <dgm:pt modelId="{CBA50553-63FA-4B5A-9888-EDDBA06CA593}">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rPr>
            <a:t>搜索数据</a:t>
          </a:r>
          <a:r>
            <a:rPr lang="zh-CN" altLang="en-US"/>
            <a:t>  </a:t>
          </a:r>
          <a:r>
            <a:rPr lang="zh-CN" altLang="en-US"/>
            <a:t/>
          </a:r>
          <a:endParaRPr lang="zh-CN" altLang="en-US"/>
        </a:p>
      </dgm:t>
    </dgm:pt>
    <dgm:pt modelId="{73E2772F-165D-4B56-ACC2-969CBF53B0A8}" cxnId="{D155BBCA-9A82-417F-BD4B-CD2D5BA0FA55}" type="parTrans">
      <dgm:prSet/>
      <dgm:spPr/>
      <dgm:t>
        <a:bodyPr/>
        <a:p>
          <a:endParaRPr lang="zh-CN" altLang="en-US"/>
        </a:p>
      </dgm:t>
    </dgm:pt>
    <dgm:pt modelId="{7BFD1607-7356-4D3D-A829-75D002A3A4B0}" cxnId="{D155BBCA-9A82-417F-BD4B-CD2D5BA0FA55}" type="sibTrans">
      <dgm:prSet/>
      <dgm:spPr/>
      <dgm:t>
        <a:bodyPr/>
        <a:p>
          <a:endParaRPr lang="zh-CN" altLang="en-US"/>
        </a:p>
      </dgm:t>
    </dgm:pt>
    <dgm:pt modelId="{C8DDDFA1-AF37-4444-AAEB-D51CEE212719}">
      <dgm:prSet phldrT="[文本]" phldr="0" custT="0"/>
      <dgm:spPr/>
      <dgm:t>
        <a:bodyPr vert="horz" wrap="square"/>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a:lnSpc>
              <a:spcPct val="100000"/>
            </a:lnSpc>
            <a:spcBef>
              <a:spcPct val="0"/>
            </a:spcBef>
            <a:spcAft>
              <a:spcPct val="35000"/>
            </a:spcAft>
          </a:pPr>
          <a:r>
            <a:rPr lang="zh-CN" altLang="en-US">
              <a:sym typeface="+mn-ea"/>
            </a:rPr>
            <a:t>资源能源需求</a:t>
          </a:r>
          <a:r>
            <a:rPr lang="zh-CN" altLang="en-US"/>
            <a:t/>
          </a:r>
          <a:endParaRPr lang="zh-CN" altLang="en-US"/>
        </a:p>
      </dgm:t>
    </dgm:pt>
    <dgm:pt modelId="{26EA520A-5891-4EBA-B2AD-1840663D8C07}" cxnId="{A5C8B278-EEC7-498A-8E80-89029DDE887B}" type="parTrans">
      <dgm:prSet/>
      <dgm:spPr/>
      <dgm:t>
        <a:bodyPr/>
        <a:p>
          <a:endParaRPr lang="zh-CN" altLang="en-US"/>
        </a:p>
      </dgm:t>
    </dgm:pt>
    <dgm:pt modelId="{CE2287C8-6424-4771-88FD-4DADE15C5A04}" cxnId="{A5C8B278-EEC7-498A-8E80-89029DDE887B}" type="sibTrans">
      <dgm:prSet/>
      <dgm:spPr/>
      <dgm:t>
        <a:bodyPr/>
        <a:p>
          <a:endParaRPr lang="zh-CN" altLang="en-US"/>
        </a:p>
      </dgm:t>
    </dgm:pt>
    <dgm:pt modelId="{5AA02751-379E-46DB-884A-F23ACBC498EE}">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atin typeface="黑体" panose="02010609060101010101" pitchFamily="49" charset="-122"/>
              <a:ea typeface="黑体" panose="02010609060101010101" pitchFamily="49" charset="-122"/>
              <a:cs typeface="黑体" panose="02010609060101010101" pitchFamily="49" charset="-122"/>
            </a:rPr>
            <a:t>物联网数据：电力电网数据、 手机信号数据</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D0D77647-95BE-4607-B2F0-006D9CAB8F0E}" cxnId="{9B24CD97-4814-4A6D-9148-B85ACDF4E929}" type="parTrans">
      <dgm:prSet/>
      <dgm:spPr/>
      <dgm:t>
        <a:bodyPr/>
        <a:p>
          <a:endParaRPr lang="zh-CN" altLang="en-US"/>
        </a:p>
      </dgm:t>
    </dgm:pt>
    <dgm:pt modelId="{3DBF6B9F-A188-4D67-ABE8-0633561FA9E5}" cxnId="{9B24CD97-4814-4A6D-9148-B85ACDF4E929}" type="sibTrans">
      <dgm:prSet/>
      <dgm:spPr/>
      <dgm:t>
        <a:bodyPr/>
        <a:p>
          <a:endParaRPr lang="zh-CN" altLang="en-US"/>
        </a:p>
      </dgm:t>
    </dgm:pt>
    <dgm:pt modelId="{7C0E6E0F-BBE1-4B43-9568-56356AF415E7}">
      <dgm:prSet phldr="0" custT="0"/>
      <dgm:spPr/>
      <dgm:t>
        <a:bodyPr vert="horz" wrap="square"/>
        <a:lstStyle>
          <a:lvl1pPr algn="ctr">
            <a:defRPr sz="2600"/>
          </a:lvl1pPr>
          <a:lvl2pPr marL="228600" indent="-228600" algn="ctr">
            <a:defRPr sz="2000"/>
          </a:lvl2pPr>
          <a:lvl3pPr marL="457200" indent="-228600" algn="ctr">
            <a:defRPr sz="2000"/>
          </a:lvl3pPr>
          <a:lvl4pPr marL="685800" indent="-228600" algn="ctr">
            <a:defRPr sz="2000"/>
          </a:lvl4pPr>
          <a:lvl5pPr marL="914400" indent="-228600" algn="ctr">
            <a:defRPr sz="2000"/>
          </a:lvl5pPr>
          <a:lvl6pPr marL="1143000" indent="-228600" algn="ctr">
            <a:defRPr sz="2000"/>
          </a:lvl6pPr>
          <a:lvl7pPr marL="1371600" indent="-228600" algn="ctr">
            <a:defRPr sz="2000"/>
          </a:lvl7pPr>
          <a:lvl8pPr marL="1600200" indent="-228600" algn="ctr">
            <a:defRPr sz="2000"/>
          </a:lvl8pPr>
          <a:lvl9pPr marL="1828800" indent="-228600" algn="ctr">
            <a:defRPr sz="2000"/>
          </a:lvl9pPr>
        </a:lstStyle>
        <a:p>
          <a:pPr>
            <a:lnSpc>
              <a:spcPct val="100000"/>
            </a:lnSpc>
            <a:spcBef>
              <a:spcPct val="0"/>
            </a:spcBef>
            <a:spcAft>
              <a:spcPct val="35000"/>
            </a:spcAft>
          </a:pPr>
          <a:r>
            <a:rPr lang="zh-CN" altLang="en-US">
              <a:sym typeface="+mn-ea"/>
            </a:rPr>
            <a:t>资源能源价格</a:t>
          </a:r>
          <a:r>
            <a:rPr lang="zh-CN" altLang="en-US"/>
            <a:t/>
          </a:r>
          <a:endParaRPr lang="zh-CN" altLang="en-US"/>
        </a:p>
      </dgm:t>
    </dgm:pt>
    <dgm:pt modelId="{BB2ECD3E-B2CE-4A58-8E2D-695009F409C9}" cxnId="{9794D8A3-E407-4A69-BB35-1A68BF32AE94}" type="parTrans">
      <dgm:prSet/>
      <dgm:spPr/>
    </dgm:pt>
    <dgm:pt modelId="{7510F346-1BDE-421A-A53A-41521FA43CDF}" cxnId="{9794D8A3-E407-4A69-BB35-1A68BF32AE94}" type="sibTrans">
      <dgm:prSet/>
      <dgm:spPr/>
    </dgm:pt>
    <dgm:pt modelId="{B0F5ECF3-586B-46E2-A19B-0B77AFAE1A20}">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atin typeface="黑体" panose="02010609060101010101" pitchFamily="49" charset="-122"/>
              <a:ea typeface="黑体" panose="02010609060101010101" pitchFamily="49" charset="-122"/>
              <a:cs typeface="黑体" panose="02010609060101010101" pitchFamily="49" charset="-122"/>
              <a:sym typeface="+mn-ea"/>
            </a:rPr>
            <a:t>搜索数据  </a:t>
          </a:r>
          <a:r>
            <a:rPr lang="zh-CN" altLang="en-US">
              <a:effectLst/>
              <a:latin typeface="黑体" panose="02010609060101010101" pitchFamily="49" charset="-122"/>
              <a:ea typeface="黑体" panose="02010609060101010101" pitchFamily="49" charset="-122"/>
              <a:cs typeface="黑体" panose="02010609060101010101" pitchFamily="49" charset="-122"/>
              <a:sym typeface="+mn-ea"/>
            </a:rPr>
            <a:t>分析投资者关注度</a:t>
          </a:r>
          <a:r>
            <a:rPr lang="zh-CN">
              <a:latin typeface="黑体" panose="02010609060101010101" pitchFamily="49" charset="-122"/>
              <a:ea typeface="黑体" panose="02010609060101010101" pitchFamily="49" charset="-122"/>
              <a:cs typeface="黑体" panose="02010609060101010101" pitchFamily="49" charset="-122"/>
              <a:sym typeface="+mn-ea"/>
            </a:rPr>
            <a:t/>
          </a:r>
          <a:endParaRPr lang="zh-CN">
            <a:latin typeface="黑体" panose="02010609060101010101" pitchFamily="49" charset="-122"/>
            <a:ea typeface="黑体" panose="02010609060101010101" pitchFamily="49" charset="-122"/>
            <a:cs typeface="黑体" panose="02010609060101010101" pitchFamily="49" charset="-122"/>
            <a:sym typeface="+mn-ea"/>
          </a:endParaRPr>
        </a:p>
      </dgm:t>
    </dgm:pt>
    <dgm:pt modelId="{185D232B-03EB-48F9-BB74-61E71599C51A}" cxnId="{0CA10534-4BAF-4C80-BD15-E98AA92B9F55}" type="parTrans">
      <dgm:prSet/>
      <dgm:spPr/>
    </dgm:pt>
    <dgm:pt modelId="{D24D14DD-7F8D-4C8A-942C-09DA7D93F63E}" cxnId="{0CA10534-4BAF-4C80-BD15-E98AA92B9F55}" type="sibTrans">
      <dgm:prSet/>
      <dgm:spPr/>
    </dgm:pt>
    <dgm:pt modelId="{5842E45F-CDFB-400A-9834-C7EF8FF63DAF}">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atin typeface="黑体" panose="02010609060101010101" pitchFamily="49" charset="-122"/>
              <a:ea typeface="黑体" panose="02010609060101010101" pitchFamily="49" charset="-122"/>
              <a:cs typeface="黑体" panose="02010609060101010101" pitchFamily="49" charset="-122"/>
            </a:rPr>
            <a:t>新闻数据 情感变化</a:t>
          </a:r>
          <a:endParaRPr lang="zh-CN">
            <a:latin typeface="黑体" panose="02010609060101010101" pitchFamily="49" charset="-122"/>
            <a:ea typeface="黑体" panose="02010609060101010101" pitchFamily="49" charset="-122"/>
            <a:cs typeface="黑体" panose="02010609060101010101" pitchFamily="49" charset="-122"/>
          </a:endParaRPr>
        </a:p>
      </dgm:t>
    </dgm:pt>
    <dgm:pt modelId="{93938D8B-DEE5-4A3A-8CD8-3129B442A74F}" cxnId="{B2F4C263-A056-49BB-994C-B852557B6E96}" type="parTrans">
      <dgm:prSet/>
      <dgm:spPr/>
    </dgm:pt>
    <dgm:pt modelId="{B5272AC6-BA8C-4719-9E4F-0D15A81A2EF5}" cxnId="{B2F4C263-A056-49BB-994C-B852557B6E96}" type="sibTrans">
      <dgm:prSet/>
      <dgm:spPr/>
    </dgm:pt>
    <dgm:pt modelId="{76F128AA-F437-47AC-8707-52760116B275}">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atin typeface="黑体" panose="02010609060101010101" pitchFamily="49" charset="-122"/>
              <a:ea typeface="黑体" panose="02010609060101010101" pitchFamily="49" charset="-122"/>
              <a:cs typeface="黑体" panose="02010609060101010101" pitchFamily="49" charset="-122"/>
            </a:rPr>
            <a:t>物联网数据：</a:t>
          </a:r>
          <a:r>
            <a:rPr lang="zh-CN">
              <a:latin typeface="黑体" panose="02010609060101010101" pitchFamily="49" charset="-122"/>
              <a:ea typeface="黑体" panose="02010609060101010101" pitchFamily="49" charset="-122"/>
              <a:cs typeface="黑体" panose="02010609060101010101" pitchFamily="49" charset="-122"/>
              <a:sym typeface="+mn-ea"/>
            </a:rPr>
            <a:t>电力电网数据 直接利用前期电力价格</a:t>
          </a:r>
          <a:r>
            <a:rPr lang="zh-CN">
              <a:ea typeface="宋体" panose="02010600030101010101" pitchFamily="2" charset="-122"/>
              <a:sym typeface="+mn-ea"/>
            </a:rPr>
            <a:t> </a:t>
          </a:r>
          <a:r>
            <a:rPr lang="zh-CN">
              <a:ea typeface="宋体" panose="02010600030101010101" pitchFamily="2" charset="-122"/>
            </a:rPr>
            <a:t/>
          </a:r>
          <a:endParaRPr lang="zh-CN">
            <a:ea typeface="宋体" panose="02010600030101010101" pitchFamily="2" charset="-122"/>
          </a:endParaRPr>
        </a:p>
      </dgm:t>
    </dgm:pt>
    <dgm:pt modelId="{E3AAC9D4-1CF2-4145-AE03-D5BD70EA1839}" cxnId="{0C7C758B-129B-4DAC-85EC-6B84028682F7}" type="parTrans">
      <dgm:prSet/>
      <dgm:spPr/>
    </dgm:pt>
    <dgm:pt modelId="{5333C74D-E436-475E-8A55-DBAFDDE79003}" cxnId="{0C7C758B-129B-4DAC-85EC-6B84028682F7}"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4">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4">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4">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4">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4">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4">
        <dgm:presLayoutVars>
          <dgm:bulletEnabled val="1"/>
        </dgm:presLayoutVars>
      </dgm:prSet>
      <dgm:spPr/>
    </dgm:pt>
    <dgm:pt modelId="{D4987F80-DED1-4B44-AFB8-D214F318CD96}" type="pres">
      <dgm:prSet presAssocID="{CE2287C8-6424-4771-88FD-4DADE15C5A04}" presName="sp" presStyleCnt="0"/>
      <dgm:spPr/>
    </dgm:pt>
    <dgm:pt modelId="{93646E52-7651-4070-843A-D4B3262C104F}" type="pres">
      <dgm:prSet presAssocID="{7C0E6E0F-BBE1-4B43-9568-56356AF415E7}" presName="linNode" presStyleCnt="0"/>
      <dgm:spPr/>
    </dgm:pt>
    <dgm:pt modelId="{7F50D8D5-4D65-4437-ADF3-C11AB9251794}" type="pres">
      <dgm:prSet presAssocID="{7C0E6E0F-BBE1-4B43-9568-56356AF415E7}" presName="parentText" presStyleLbl="node1" presStyleIdx="3" presStyleCnt="4">
        <dgm:presLayoutVars>
          <dgm:chMax val="1"/>
          <dgm:bulletEnabled val="1"/>
        </dgm:presLayoutVars>
      </dgm:prSet>
      <dgm:spPr/>
    </dgm:pt>
    <dgm:pt modelId="{22688B54-E0E1-4B7D-A562-5C7E6ECDF592}" type="pres">
      <dgm:prSet presAssocID="{7C0E6E0F-BBE1-4B43-9568-56356AF415E7}" presName="descendantText" presStyleLbl="alignAccFollowNode1" presStyleIdx="3" presStyleCnt="4">
        <dgm:presLayoutVars>
          <dgm:bulletEnabled val="1"/>
        </dgm:presLayoutVars>
      </dgm:prSet>
      <dgm:spPr/>
    </dgm:pt>
  </dgm:ptLst>
  <dgm:cxnLst>
    <dgm:cxn modelId="{D6227D8A-5B22-4395-A18C-ABF0662F4E94}" srcId="{2E15931E-1654-4B73-89B2-8E333D9C42E0}" destId="{90DDC401-903F-495B-A387-FFA8A45891F6}" srcOrd="0" destOrd="0" parTransId="{C8BB0B8A-C63A-4F83-B8DD-3A7CE259E4EE}" sibTransId="{35E5E878-0907-4014-9CFA-56AEFE6C22E5}"/>
    <dgm:cxn modelId="{95F0C3E8-EBF0-48FD-957D-033DE52200AE}" srcId="{90DDC401-903F-495B-A387-FFA8A45891F6}" destId="{E08CEB0C-E37F-4DCA-A8EA-4B2CD3AD7754}" srcOrd="0" destOrd="0" parTransId="{FB4BCC77-44E9-4065-8A2F-90CD32DE34E3}" sibTransId="{41FED480-3E2E-47A2-B997-02D527BC8082}"/>
    <dgm:cxn modelId="{732B1C17-07B2-476C-9D3A-73E5760625D8}" srcId="{90DDC401-903F-495B-A387-FFA8A45891F6}" destId="{29C323AE-0E56-49B0-8FC7-977FE3B7B59B}" srcOrd="1" destOrd="0" parTransId="{F59396B4-A4F6-4DF8-ADC7-F4DC92997F78}" sibTransId="{62E0B8EC-DA8A-422D-AC2B-A8AFD8BAB9C6}"/>
    <dgm:cxn modelId="{3C6C7B8D-B608-4A23-8550-5C7DE6DF686F}" srcId="{90DDC401-903F-495B-A387-FFA8A45891F6}" destId="{83FDC6D9-284D-4AA3-BEC8-807507CC003B}" srcOrd="2" destOrd="0" parTransId="{13F4C890-0F52-4B80-B9D0-BC62FE155647}" sibTransId="{141F7E7D-6B58-44C0-885E-A43C2E912FBB}"/>
    <dgm:cxn modelId="{B68908D3-5F52-4013-9EB7-94756335A3C7}" srcId="{2E15931E-1654-4B73-89B2-8E333D9C42E0}" destId="{A6685E83-BEEC-49B3-B40A-539E2C0D7A1A}" srcOrd="1" destOrd="0" parTransId="{FECC43A3-D59E-4EE1-9557-8FBB90D5B362}" sibTransId="{68BB6C9A-B7F0-43A0-955B-FC8C4D4009BF}"/>
    <dgm:cxn modelId="{D155BBCA-9A82-417F-BD4B-CD2D5BA0FA55}" srcId="{A6685E83-BEEC-49B3-B40A-539E2C0D7A1A}" destId="{CBA50553-63FA-4B5A-9888-EDDBA06CA593}" srcOrd="0" destOrd="1" parTransId="{73E2772F-165D-4B56-ACC2-969CBF53B0A8}" sibTransId="{7BFD1607-7356-4D3D-A829-75D002A3A4B0}"/>
    <dgm:cxn modelId="{A5C8B278-EEC7-498A-8E80-89029DDE887B}" srcId="{2E15931E-1654-4B73-89B2-8E333D9C42E0}" destId="{C8DDDFA1-AF37-4444-AAEB-D51CEE212719}" srcOrd="2" destOrd="0" parTransId="{26EA520A-5891-4EBA-B2AD-1840663D8C07}" sibTransId="{CE2287C8-6424-4771-88FD-4DADE15C5A04}"/>
    <dgm:cxn modelId="{9B24CD97-4814-4A6D-9148-B85ACDF4E929}" srcId="{C8DDDFA1-AF37-4444-AAEB-D51CEE212719}" destId="{5AA02751-379E-46DB-884A-F23ACBC498EE}" srcOrd="0" destOrd="2" parTransId="{D0D77647-95BE-4607-B2F0-006D9CAB8F0E}" sibTransId="{3DBF6B9F-A188-4D67-ABE8-0633561FA9E5}"/>
    <dgm:cxn modelId="{9794D8A3-E407-4A69-BB35-1A68BF32AE94}" srcId="{2E15931E-1654-4B73-89B2-8E333D9C42E0}" destId="{7C0E6E0F-BBE1-4B43-9568-56356AF415E7}" srcOrd="3" destOrd="0" parTransId="{BB2ECD3E-B2CE-4A58-8E2D-695009F409C9}" sibTransId="{7510F346-1BDE-421A-A53A-41521FA43CDF}"/>
    <dgm:cxn modelId="{0CA10534-4BAF-4C80-BD15-E98AA92B9F55}" srcId="{7C0E6E0F-BBE1-4B43-9568-56356AF415E7}" destId="{B0F5ECF3-586B-46E2-A19B-0B77AFAE1A20}" srcOrd="0" destOrd="3" parTransId="{185D232B-03EB-48F9-BB74-61E71599C51A}" sibTransId="{D24D14DD-7F8D-4C8A-942C-09DA7D93F63E}"/>
    <dgm:cxn modelId="{B2F4C263-A056-49BB-994C-B852557B6E96}" srcId="{7C0E6E0F-BBE1-4B43-9568-56356AF415E7}" destId="{5842E45F-CDFB-400A-9834-C7EF8FF63DAF}" srcOrd="1" destOrd="3" parTransId="{93938D8B-DEE5-4A3A-8CD8-3129B442A74F}" sibTransId="{B5272AC6-BA8C-4719-9E4F-0D15A81A2EF5}"/>
    <dgm:cxn modelId="{0C7C758B-129B-4DAC-85EC-6B84028682F7}" srcId="{7C0E6E0F-BBE1-4B43-9568-56356AF415E7}" destId="{76F128AA-F437-47AC-8707-52760116B275}" srcOrd="2" destOrd="3" parTransId="{E3AAC9D4-1CF2-4145-AE03-D5BD70EA1839}" sibTransId="{5333C74D-E436-475E-8A55-DBAFDDE79003}"/>
    <dgm:cxn modelId="{8333B8FE-30E1-4405-B662-B684DA64615F}" type="presOf" srcId="{2E15931E-1654-4B73-89B2-8E333D9C42E0}" destId="{D5935282-3C7C-4F88-A1AE-C27DB8591514}" srcOrd="0" destOrd="0" presId="urn:microsoft.com/office/officeart/2005/8/layout/vList5"/>
    <dgm:cxn modelId="{05B75AA0-4471-40DF-B8DA-90E5E7A8122C}" type="presParOf" srcId="{D5935282-3C7C-4F88-A1AE-C27DB8591514}" destId="{E61486FD-113E-4C87-8ADF-B1A8E2A84801}" srcOrd="0" destOrd="0" presId="urn:microsoft.com/office/officeart/2005/8/layout/vList5"/>
    <dgm:cxn modelId="{3C86A01B-F4BF-407D-A83E-5A9D095F3E06}" type="presParOf" srcId="{E61486FD-113E-4C87-8ADF-B1A8E2A84801}" destId="{96BE2B31-D87C-43E1-BE64-4C27B13F4AA4}" srcOrd="0" destOrd="0" presId="urn:microsoft.com/office/officeart/2005/8/layout/vList5"/>
    <dgm:cxn modelId="{3B8C9A03-EAE5-47B3-A1A5-27E5F83831D8}" type="presOf" srcId="{90DDC401-903F-495B-A387-FFA8A45891F6}" destId="{96BE2B31-D87C-43E1-BE64-4C27B13F4AA4}" srcOrd="0" destOrd="0" presId="urn:microsoft.com/office/officeart/2005/8/layout/vList5"/>
    <dgm:cxn modelId="{BAB317BD-0A98-40C2-9930-C19A6D8D590C}" type="presParOf" srcId="{E61486FD-113E-4C87-8ADF-B1A8E2A84801}" destId="{DD9406C3-FC80-4468-A55B-122D744D43F0}" srcOrd="1" destOrd="0" presId="urn:microsoft.com/office/officeart/2005/8/layout/vList5"/>
    <dgm:cxn modelId="{E1638901-FC7D-424D-84C5-021867E06119}" type="presOf" srcId="{E08CEB0C-E37F-4DCA-A8EA-4B2CD3AD7754}" destId="{DD9406C3-FC80-4468-A55B-122D744D43F0}" srcOrd="0" destOrd="0" presId="urn:microsoft.com/office/officeart/2005/8/layout/vList5"/>
    <dgm:cxn modelId="{EA4C5BB5-932C-4A17-A584-F0527FB8008E}" type="presOf" srcId="{29C323AE-0E56-49B0-8FC7-977FE3B7B59B}" destId="{DD9406C3-FC80-4468-A55B-122D744D43F0}" srcOrd="0" destOrd="1" presId="urn:microsoft.com/office/officeart/2005/8/layout/vList5"/>
    <dgm:cxn modelId="{BF5672BC-A3BE-43C0-98D2-98375675B391}" type="presOf" srcId="{83FDC6D9-284D-4AA3-BEC8-807507CC003B}" destId="{DD9406C3-FC80-4468-A55B-122D744D43F0}" srcOrd="0" destOrd="2" presId="urn:microsoft.com/office/officeart/2005/8/layout/vList5"/>
    <dgm:cxn modelId="{F229BBDB-CFD0-44C5-B839-8D0364290AF8}" type="presParOf" srcId="{D5935282-3C7C-4F88-A1AE-C27DB8591514}" destId="{F1941F29-E51C-4282-956D-50CFAFAEB9B8}" srcOrd="1" destOrd="0" presId="urn:microsoft.com/office/officeart/2005/8/layout/vList5"/>
    <dgm:cxn modelId="{07954656-25E9-492C-A0F9-F42DB00A05BE}" type="presParOf" srcId="{D5935282-3C7C-4F88-A1AE-C27DB8591514}" destId="{B589D1EC-5156-4FB2-BB1C-8E1290A868B9}" srcOrd="2" destOrd="0" presId="urn:microsoft.com/office/officeart/2005/8/layout/vList5"/>
    <dgm:cxn modelId="{B3DE3763-A4D4-4899-9F82-765F1EBCE082}" type="presParOf" srcId="{B589D1EC-5156-4FB2-BB1C-8E1290A868B9}" destId="{EBD335B5-8308-49CB-9630-99D852747B1F}" srcOrd="0" destOrd="2" presId="urn:microsoft.com/office/officeart/2005/8/layout/vList5"/>
    <dgm:cxn modelId="{973F3DA4-5BE4-4A61-9E92-388226109884}" type="presOf" srcId="{A6685E83-BEEC-49B3-B40A-539E2C0D7A1A}" destId="{EBD335B5-8308-49CB-9630-99D852747B1F}" srcOrd="0" destOrd="0" presId="urn:microsoft.com/office/officeart/2005/8/layout/vList5"/>
    <dgm:cxn modelId="{C58A10F5-14AB-47F0-B721-2578B468CA8D}" type="presParOf" srcId="{B589D1EC-5156-4FB2-BB1C-8E1290A868B9}" destId="{6EB2A58E-CA03-4F76-94B6-D8FE50231963}" srcOrd="1" destOrd="2" presId="urn:microsoft.com/office/officeart/2005/8/layout/vList5"/>
    <dgm:cxn modelId="{F7B4A125-D62B-48F8-B427-B8487FA5AD09}" type="presOf" srcId="{CBA50553-63FA-4B5A-9888-EDDBA06CA593}" destId="{6EB2A58E-CA03-4F76-94B6-D8FE50231963}" srcOrd="0" destOrd="0" presId="urn:microsoft.com/office/officeart/2005/8/layout/vList5"/>
    <dgm:cxn modelId="{7C7AC544-4EAA-4E71-BDA0-05189DBC75A7}" type="presParOf" srcId="{D5935282-3C7C-4F88-A1AE-C27DB8591514}" destId="{A76EE5BB-CBA4-4DD9-BFB7-3F3F246C9BF0}" srcOrd="3" destOrd="0" presId="urn:microsoft.com/office/officeart/2005/8/layout/vList5"/>
    <dgm:cxn modelId="{4892CA65-F6CD-40D3-94FD-3E58CAA6BFCC}" type="presParOf" srcId="{D5935282-3C7C-4F88-A1AE-C27DB8591514}" destId="{2BB2A428-FB05-47E5-AC5F-C6A7936A9AC0}" srcOrd="4" destOrd="0" presId="urn:microsoft.com/office/officeart/2005/8/layout/vList5"/>
    <dgm:cxn modelId="{FEA3F2BE-B713-424F-816B-E785AFEB4B0F}" type="presParOf" srcId="{2BB2A428-FB05-47E5-AC5F-C6A7936A9AC0}" destId="{B093CE78-670B-40EB-95CF-315E334D550F}" srcOrd="0" destOrd="4" presId="urn:microsoft.com/office/officeart/2005/8/layout/vList5"/>
    <dgm:cxn modelId="{BB986151-EF66-4129-8671-5119E28AE057}" type="presOf" srcId="{C8DDDFA1-AF37-4444-AAEB-D51CEE212719}" destId="{B093CE78-670B-40EB-95CF-315E334D550F}" srcOrd="0" destOrd="0" presId="urn:microsoft.com/office/officeart/2005/8/layout/vList5"/>
    <dgm:cxn modelId="{E660DA15-DCC2-43B0-A967-FD2E2F8904C5}" type="presParOf" srcId="{2BB2A428-FB05-47E5-AC5F-C6A7936A9AC0}" destId="{64028F0D-BE57-4642-92F7-303D4E45C524}" srcOrd="1" destOrd="4" presId="urn:microsoft.com/office/officeart/2005/8/layout/vList5"/>
    <dgm:cxn modelId="{6C28C15A-2570-4485-99C8-954F07CF7525}" type="presOf" srcId="{5AA02751-379E-46DB-884A-F23ACBC498EE}" destId="{64028F0D-BE57-4642-92F7-303D4E45C524}" srcOrd="0" destOrd="0" presId="urn:microsoft.com/office/officeart/2005/8/layout/vList5"/>
    <dgm:cxn modelId="{D967BA4B-D466-4F51-BB81-9C525D6F1EE8}" type="presParOf" srcId="{D5935282-3C7C-4F88-A1AE-C27DB8591514}" destId="{D4987F80-DED1-4B44-AFB8-D214F318CD96}" srcOrd="5" destOrd="0" presId="urn:microsoft.com/office/officeart/2005/8/layout/vList5"/>
    <dgm:cxn modelId="{2BEAF112-CC29-4AA1-BDC0-53F9A444CA21}" type="presParOf" srcId="{D5935282-3C7C-4F88-A1AE-C27DB8591514}" destId="{93646E52-7651-4070-843A-D4B3262C104F}" srcOrd="6" destOrd="0" presId="urn:microsoft.com/office/officeart/2005/8/layout/vList5"/>
    <dgm:cxn modelId="{AD94289E-74CB-4463-ACC6-B546419C884B}" type="presParOf" srcId="{93646E52-7651-4070-843A-D4B3262C104F}" destId="{7F50D8D5-4D65-4437-ADF3-C11AB9251794}" srcOrd="0" destOrd="6" presId="urn:microsoft.com/office/officeart/2005/8/layout/vList5"/>
    <dgm:cxn modelId="{B84284D4-C0D3-4B2A-9C5B-8C4CA6C4B45C}" type="presOf" srcId="{7C0E6E0F-BBE1-4B43-9568-56356AF415E7}" destId="{7F50D8D5-4D65-4437-ADF3-C11AB9251794}" srcOrd="0" destOrd="0" presId="urn:microsoft.com/office/officeart/2005/8/layout/vList5"/>
    <dgm:cxn modelId="{F0FB8609-C75D-43FD-8304-E3CD89368940}" type="presParOf" srcId="{93646E52-7651-4070-843A-D4B3262C104F}" destId="{22688B54-E0E1-4B7D-A562-5C7E6ECDF592}" srcOrd="1" destOrd="6" presId="urn:microsoft.com/office/officeart/2005/8/layout/vList5"/>
    <dgm:cxn modelId="{C285F059-1A46-47C2-B515-DAB9BE269867}" type="presOf" srcId="{B0F5ECF3-586B-46E2-A19B-0B77AFAE1A20}" destId="{22688B54-E0E1-4B7D-A562-5C7E6ECDF592}" srcOrd="0" destOrd="0" presId="urn:microsoft.com/office/officeart/2005/8/layout/vList5"/>
    <dgm:cxn modelId="{D29504F4-FE58-458B-9C24-7029BBBA4D3D}" type="presOf" srcId="{5842E45F-CDFB-400A-9834-C7EF8FF63DAF}" destId="{22688B54-E0E1-4B7D-A562-5C7E6ECDF592}" srcOrd="0" destOrd="1" presId="urn:microsoft.com/office/officeart/2005/8/layout/vList5"/>
    <dgm:cxn modelId="{9CB8504D-A8ED-429C-9205-EC8F9E38F734}" type="presOf" srcId="{76F128AA-F437-47AC-8707-52760116B275}" destId="{22688B54-E0E1-4B7D-A562-5C7E6ECDF592}" srcOrd="0" destOrd="2"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2" qsCatId="simple" csTypeId="urn:microsoft.com/office/officeart/2005/8/colors/accent1_2" csCatId="accent1" phldr="0"/>
      <dgm:spPr/>
      <dgm:t>
        <a:bodyPr/>
        <a:p>
          <a:endParaRPr lang="zh-CN" altLang="en-US"/>
        </a:p>
      </dgm:t>
    </dgm:pt>
    <dgm:pt modelId="{90DDC401-903F-495B-A387-FFA8A45891F6}">
      <dgm:prSet phldrT="[文本]"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sym typeface="+mn-ea"/>
            </a:rPr>
            <a:t>股票价格</a:t>
          </a:r>
          <a:r>
            <a:rPr lang="zh-CN" altLang="en-US"/>
            <a:t/>
          </a:r>
          <a:endParaRPr lang="zh-CN" altLang="en-US"/>
        </a:p>
      </dgm:t>
    </dgm:pt>
    <dgm:pt modelId="{C8BB0B8A-C63A-4F83-B8DD-3A7CE259E4EE}" cxnId="{FD39BC54-1827-46E6-9ABC-319C1DA3C0B0}" type="parTrans">
      <dgm:prSet/>
      <dgm:spPr/>
      <dgm:t>
        <a:bodyPr/>
        <a:p>
          <a:endParaRPr lang="zh-CN" altLang="en-US"/>
        </a:p>
      </dgm:t>
    </dgm:pt>
    <dgm:pt modelId="{35E5E878-0907-4014-9CFA-56AEFE6C22E5}" cxnId="{FD39BC54-1827-46E6-9ABC-319C1DA3C0B0}" type="sibTrans">
      <dgm:prSet/>
      <dgm:spPr/>
      <dgm:t>
        <a:bodyPr/>
        <a:p>
          <a:endParaRPr lang="zh-CN" altLang="en-US"/>
        </a:p>
      </dgm:t>
    </dgm:pt>
    <dgm:pt modelId="{E08CEB0C-E37F-4DCA-A8EA-4B2CD3AD7754}">
      <dgm:prSet phldrT="[文本]"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rPr>
            <a:t>搜索数据  </a:t>
          </a:r>
          <a:r>
            <a:rPr lang="zh-CN" altLang="en-US">
              <a:latin typeface="黑体" panose="02010609060101010101" pitchFamily="49" charset="-122"/>
              <a:ea typeface="黑体" panose="02010609060101010101" pitchFamily="49" charset="-122"/>
              <a:cs typeface="黑体" panose="02010609060101010101" pitchFamily="49" charset="-122"/>
              <a:sym typeface="+mn-ea"/>
            </a:rPr>
            <a:t>代表投资者搜索股市信息行为密集度</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FB4BCC77-44E9-4065-8A2F-90CD32DE34E3}" cxnId="{21CD3584-7410-49AC-82AA-C54873EBC6A8}" type="parTrans">
      <dgm:prSet/>
      <dgm:spPr/>
      <dgm:t>
        <a:bodyPr/>
        <a:p>
          <a:endParaRPr lang="zh-CN" altLang="en-US"/>
        </a:p>
      </dgm:t>
    </dgm:pt>
    <dgm:pt modelId="{41FED480-3E2E-47A2-B997-02D527BC8082}" cxnId="{21CD3584-7410-49AC-82AA-C54873EBC6A8}" type="sibTrans">
      <dgm:prSet/>
      <dgm:spPr/>
      <dgm:t>
        <a:bodyPr/>
        <a:p>
          <a:endParaRPr lang="zh-CN" altLang="en-US"/>
        </a:p>
      </dgm:t>
    </dgm:pt>
    <dgm:pt modelId="{E018BE62-F030-4527-92F5-1A0997A420F3}">
      <dgm:prSet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tLang="en-US">
              <a:effectLst/>
              <a:latin typeface="黑体" panose="02010609060101010101" pitchFamily="49" charset="-122"/>
              <a:ea typeface="黑体" panose="02010609060101010101" pitchFamily="49" charset="-122"/>
              <a:cs typeface="黑体" panose="02010609060101010101" pitchFamily="49" charset="-122"/>
              <a:sym typeface="+mn-ea"/>
            </a:rPr>
            <a:t>社交媒体数据  </a:t>
          </a:r>
          <a:r>
            <a:rPr lang="zh-CN" altLang="en-US">
              <a:latin typeface="黑体" panose="02010609060101010101" pitchFamily="49" charset="-122"/>
              <a:ea typeface="黑体" panose="02010609060101010101" pitchFamily="49" charset="-122"/>
              <a:cs typeface="黑体" panose="02010609060101010101" pitchFamily="49" charset="-122"/>
              <a:sym typeface="+mn-ea"/>
            </a:rPr>
            <a:t>与股票的市场交易活动紧密关联</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2DA8395B-C8EF-4680-87B6-719419D8DE23}" cxnId="{632E6F94-677F-4783-BAC3-7EBADEEAF66B}" type="parTrans">
      <dgm:prSet/>
      <dgm:spPr/>
    </dgm:pt>
    <dgm:pt modelId="{0271D56E-CC3D-47E1-A04A-FA6A3F8B2E36}" cxnId="{632E6F94-677F-4783-BAC3-7EBADEEAF66B}" type="sibTrans">
      <dgm:prSet/>
      <dgm:spPr/>
    </dgm:pt>
    <dgm:pt modelId="{6D3CE5D6-AFB9-45FC-9C8D-20810EA2E431}">
      <dgm:prSet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股票专题论坛</a:t>
          </a:r>
          <a:r>
            <a:rPr lang="zh-CN" altLang="en-US">
              <a:latin typeface="黑体" panose="02010609060101010101" pitchFamily="49" charset="-122"/>
              <a:ea typeface="黑体" panose="02010609060101010101" pitchFamily="49" charset="-122"/>
              <a:cs typeface="黑体" panose="02010609060101010101" pitchFamily="49" charset="-122"/>
              <a:sym typeface="+mn-ea"/>
            </a:rPr>
            <a:t>     </a:t>
          </a:r>
          <a:r>
            <a:rPr lang="zh-CN" altLang="en-US">
              <a:latin typeface="黑体" panose="02010609060101010101" pitchFamily="49" charset="-122"/>
              <a:ea typeface="黑体" panose="02010609060101010101" pitchFamily="49" charset="-122"/>
              <a:cs typeface="黑体" panose="02010609060101010101" pitchFamily="49" charset="-122"/>
              <a:sym typeface="+mn-ea"/>
            </a:rPr>
            <a:t>集中了投资者感兴趣的话题和讨论</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85F4F42F-0F57-4201-9F96-7D366EC4E5D2}" cxnId="{2023B52B-6C86-496D-90ED-98C242C51E93}" type="parTrans">
      <dgm:prSet/>
      <dgm:spPr/>
    </dgm:pt>
    <dgm:pt modelId="{94536A7E-945A-4DF3-B79B-A829257798F6}" cxnId="{2023B52B-6C86-496D-90ED-98C242C51E93}" type="sibTrans">
      <dgm:prSet/>
      <dgm:spPr/>
    </dgm:pt>
    <dgm:pt modelId="{A6685E83-BEEC-49B3-B40A-539E2C0D7A1A}">
      <dgm:prSet phldrT="[文本]"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sym typeface="+mn-ea"/>
            </a:rPr>
            <a:t>投资市场情绪</a:t>
          </a:r>
          <a:r>
            <a:rPr lang="zh-CN" altLang="en-US"/>
            <a:t/>
          </a:r>
          <a:endParaRPr lang="zh-CN" altLang="en-US"/>
        </a:p>
      </dgm:t>
    </dgm:pt>
    <dgm:pt modelId="{FECC43A3-D59E-4EE1-9557-8FBB90D5B362}" cxnId="{CF8DAE5B-CE17-4BA4-9995-50691AE01ADA}" type="parTrans">
      <dgm:prSet/>
      <dgm:spPr/>
      <dgm:t>
        <a:bodyPr/>
        <a:p>
          <a:endParaRPr lang="zh-CN" altLang="en-US"/>
        </a:p>
      </dgm:t>
    </dgm:pt>
    <dgm:pt modelId="{68BB6C9A-B7F0-43A0-955B-FC8C4D4009BF}" cxnId="{CF8DAE5B-CE17-4BA4-9995-50691AE01ADA}" type="sibTrans">
      <dgm:prSet/>
      <dgm:spPr/>
      <dgm:t>
        <a:bodyPr/>
        <a:p>
          <a:endParaRPr lang="zh-CN" altLang="en-US"/>
        </a:p>
      </dgm:t>
    </dgm:pt>
    <dgm:pt modelId="{CBA50553-63FA-4B5A-9888-EDDBA06CA593}">
      <dgm:prSet phldrT="[文本]"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企业管理数据  国泰君安“个人投资者投资景气指数”</a:t>
          </a:r>
          <a:r>
            <a:rPr lang="zh-CN" altLang="en-US">
              <a:latin typeface="黑体" panose="02010609060101010101" pitchFamily="49" charset="-122"/>
              <a:ea typeface="黑体" panose="02010609060101010101" pitchFamily="49" charset="-122"/>
              <a:cs typeface="黑体" panose="02010609060101010101" pitchFamily="49" charset="-122"/>
            </a:rPr>
            <a:t>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73E2772F-165D-4B56-ACC2-969CBF53B0A8}" cxnId="{B6316D06-1344-4296-BBD6-278C8AB8171D}" type="parTrans">
      <dgm:prSet/>
      <dgm:spPr/>
      <dgm:t>
        <a:bodyPr/>
        <a:p>
          <a:endParaRPr lang="zh-CN" altLang="en-US"/>
        </a:p>
      </dgm:t>
    </dgm:pt>
    <dgm:pt modelId="{7BFD1607-7356-4D3D-A829-75D002A3A4B0}" cxnId="{B6316D06-1344-4296-BBD6-278C8AB8171D}" type="sibTrans">
      <dgm:prSet/>
      <dgm:spPr/>
      <dgm:t>
        <a:bodyPr/>
        <a:p>
          <a:endParaRPr lang="zh-CN" altLang="en-US"/>
        </a:p>
      </dgm:t>
    </dgm:pt>
    <dgm:pt modelId="{D5777BED-309D-4029-A3FA-51AB2A8220E8}">
      <dgm:prSet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rPr>
            <a:t>作为股价预测的基础，</a:t>
          </a:r>
          <a:r>
            <a:rPr lang="zh-CN" altLang="en-US">
              <a:latin typeface="黑体" panose="02010609060101010101" pitchFamily="49" charset="-122"/>
              <a:ea typeface="黑体" panose="02010609060101010101" pitchFamily="49" charset="-122"/>
              <a:cs typeface="黑体" panose="02010609060101010101" pitchFamily="49" charset="-122"/>
              <a:sym typeface="+mn-ea"/>
            </a:rPr>
            <a:t>有类似的数据源和方法</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C9895F42-31AA-446F-8C0E-F6446F795C0E}" cxnId="{EE027A01-52D1-46DE-8F08-540F0CFA3E7B}" type="parTrans">
      <dgm:prSet/>
      <dgm:spPr/>
    </dgm:pt>
    <dgm:pt modelId="{FE18C3FB-F33A-4DCC-BBD7-9FCBC39A57B5}" cxnId="{EE027A01-52D1-46DE-8F08-540F0CFA3E7B}" type="sibTrans">
      <dgm:prSet/>
      <dgm:spPr/>
    </dgm:pt>
    <dgm:pt modelId="{C8DDDFA1-AF37-4444-AAEB-D51CEE212719}">
      <dgm:prSet phldrT="[文本]"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sym typeface="+mn-ea"/>
            </a:rPr>
            <a:t>大宗商品期货相关</a:t>
          </a:r>
          <a:r>
            <a:rPr lang="zh-CN" altLang="en-US"/>
            <a:t/>
          </a:r>
          <a:endParaRPr lang="zh-CN" altLang="en-US"/>
        </a:p>
      </dgm:t>
    </dgm:pt>
    <dgm:pt modelId="{26EA520A-5891-4EBA-B2AD-1840663D8C07}" cxnId="{E3073B59-1F5E-4F3D-AC7E-5C4CB3369A55}" type="parTrans">
      <dgm:prSet/>
      <dgm:spPr/>
      <dgm:t>
        <a:bodyPr/>
        <a:p>
          <a:endParaRPr lang="zh-CN" altLang="en-US"/>
        </a:p>
      </dgm:t>
    </dgm:pt>
    <dgm:pt modelId="{CE2287C8-6424-4771-88FD-4DADE15C5A04}" cxnId="{E3073B59-1F5E-4F3D-AC7E-5C4CB3369A55}" type="sibTrans">
      <dgm:prSet/>
      <dgm:spPr/>
      <dgm:t>
        <a:bodyPr/>
        <a:p>
          <a:endParaRPr lang="zh-CN" altLang="en-US"/>
        </a:p>
      </dgm:t>
    </dgm:pt>
    <dgm:pt modelId="{5AA02751-379E-46DB-884A-F23ACBC498EE}">
      <dgm:prSet phldrT="[文本]"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atin typeface="黑体" panose="02010609060101010101" pitchFamily="49" charset="-122"/>
              <a:ea typeface="黑体" panose="02010609060101010101" pitchFamily="49" charset="-122"/>
            </a:rPr>
            <a:t>搜索数据</a:t>
          </a:r>
          <a:endParaRPr lang="zh-CN">
            <a:latin typeface="黑体" panose="02010609060101010101" pitchFamily="49" charset="-122"/>
            <a:ea typeface="黑体" panose="02010609060101010101" pitchFamily="49" charset="-122"/>
          </a:endParaRPr>
        </a:p>
      </dgm:t>
    </dgm:pt>
    <dgm:pt modelId="{D0D77647-95BE-4607-B2F0-006D9CAB8F0E}" cxnId="{6600E725-087B-46B4-873A-BEC06CA51FBE}" type="parTrans">
      <dgm:prSet/>
      <dgm:spPr/>
      <dgm:t>
        <a:bodyPr/>
        <a:p>
          <a:endParaRPr lang="zh-CN" altLang="en-US"/>
        </a:p>
      </dgm:t>
    </dgm:pt>
    <dgm:pt modelId="{3DBF6B9F-A188-4D67-ABE8-0633561FA9E5}" cxnId="{6600E725-087B-46B4-873A-BEC06CA51FBE}" type="sibTrans">
      <dgm:prSet/>
      <dgm:spPr/>
      <dgm:t>
        <a:bodyPr/>
        <a:p>
          <a:endParaRPr lang="zh-CN" altLang="en-US"/>
        </a:p>
      </dgm:t>
    </dgm:pt>
    <dgm:pt modelId="{1BC06701-E4FC-4913-93AA-8C296C888FCB}">
      <dgm:prSet phldr="0" custT="0"/>
      <dgm:spPr/>
      <dgm:t>
        <a:bodyPr vert="horz" wrap="square"/>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rPr>
            <a:t>交易所数据</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B56315DC-F47D-4429-88EF-F354A351C658}" cxnId="{9BDE06F4-AF1A-4A8C-A505-2FE3900E59ED}" type="parTrans">
      <dgm:prSet/>
      <dgm:spPr/>
    </dgm:pt>
    <dgm:pt modelId="{7E39DBFC-2DA5-4E67-90AE-9B95405D9970}" cxnId="{9BDE06F4-AF1A-4A8C-A505-2FE3900E59ED}"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dgm:presLayoutVars>
          <dgm:bulletEnabled val="1"/>
        </dgm:presLayoutVars>
      </dgm:prSet>
      <dgm:spPr/>
    </dgm:pt>
  </dgm:ptLst>
  <dgm:cxnLst>
    <dgm:cxn modelId="{FD39BC54-1827-46E6-9ABC-319C1DA3C0B0}" srcId="{2E15931E-1654-4B73-89B2-8E333D9C42E0}" destId="{90DDC401-903F-495B-A387-FFA8A45891F6}" srcOrd="0" destOrd="0" parTransId="{C8BB0B8A-C63A-4F83-B8DD-3A7CE259E4EE}" sibTransId="{35E5E878-0907-4014-9CFA-56AEFE6C22E5}"/>
    <dgm:cxn modelId="{21CD3584-7410-49AC-82AA-C54873EBC6A8}" srcId="{90DDC401-903F-495B-A387-FFA8A45891F6}" destId="{E08CEB0C-E37F-4DCA-A8EA-4B2CD3AD7754}" srcOrd="0" destOrd="0" parTransId="{FB4BCC77-44E9-4065-8A2F-90CD32DE34E3}" sibTransId="{41FED480-3E2E-47A2-B997-02D527BC8082}"/>
    <dgm:cxn modelId="{632E6F94-677F-4783-BAC3-7EBADEEAF66B}" srcId="{90DDC401-903F-495B-A387-FFA8A45891F6}" destId="{E018BE62-F030-4527-92F5-1A0997A420F3}" srcOrd="1" destOrd="0" parTransId="{2DA8395B-C8EF-4680-87B6-719419D8DE23}" sibTransId="{0271D56E-CC3D-47E1-A04A-FA6A3F8B2E36}"/>
    <dgm:cxn modelId="{2023B52B-6C86-496D-90ED-98C242C51E93}" srcId="{90DDC401-903F-495B-A387-FFA8A45891F6}" destId="{6D3CE5D6-AFB9-45FC-9C8D-20810EA2E431}" srcOrd="2" destOrd="0" parTransId="{85F4F42F-0F57-4201-9F96-7D366EC4E5D2}" sibTransId="{94536A7E-945A-4DF3-B79B-A829257798F6}"/>
    <dgm:cxn modelId="{CF8DAE5B-CE17-4BA4-9995-50691AE01ADA}" srcId="{2E15931E-1654-4B73-89B2-8E333D9C42E0}" destId="{A6685E83-BEEC-49B3-B40A-539E2C0D7A1A}" srcOrd="1" destOrd="0" parTransId="{FECC43A3-D59E-4EE1-9557-8FBB90D5B362}" sibTransId="{68BB6C9A-B7F0-43A0-955B-FC8C4D4009BF}"/>
    <dgm:cxn modelId="{B6316D06-1344-4296-BBD6-278C8AB8171D}" srcId="{A6685E83-BEEC-49B3-B40A-539E2C0D7A1A}" destId="{CBA50553-63FA-4B5A-9888-EDDBA06CA593}" srcOrd="0" destOrd="1" parTransId="{73E2772F-165D-4B56-ACC2-969CBF53B0A8}" sibTransId="{7BFD1607-7356-4D3D-A829-75D002A3A4B0}"/>
    <dgm:cxn modelId="{EE027A01-52D1-46DE-8F08-540F0CFA3E7B}" srcId="{A6685E83-BEEC-49B3-B40A-539E2C0D7A1A}" destId="{D5777BED-309D-4029-A3FA-51AB2A8220E8}" srcOrd="1" destOrd="1" parTransId="{C9895F42-31AA-446F-8C0E-F6446F795C0E}" sibTransId="{FE18C3FB-F33A-4DCC-BBD7-9FCBC39A57B5}"/>
    <dgm:cxn modelId="{E3073B59-1F5E-4F3D-AC7E-5C4CB3369A55}" srcId="{2E15931E-1654-4B73-89B2-8E333D9C42E0}" destId="{C8DDDFA1-AF37-4444-AAEB-D51CEE212719}" srcOrd="2" destOrd="0" parTransId="{26EA520A-5891-4EBA-B2AD-1840663D8C07}" sibTransId="{CE2287C8-6424-4771-88FD-4DADE15C5A04}"/>
    <dgm:cxn modelId="{6600E725-087B-46B4-873A-BEC06CA51FBE}" srcId="{C8DDDFA1-AF37-4444-AAEB-D51CEE212719}" destId="{5AA02751-379E-46DB-884A-F23ACBC498EE}" srcOrd="0" destOrd="2" parTransId="{D0D77647-95BE-4607-B2F0-006D9CAB8F0E}" sibTransId="{3DBF6B9F-A188-4D67-ABE8-0633561FA9E5}"/>
    <dgm:cxn modelId="{9BDE06F4-AF1A-4A8C-A505-2FE3900E59ED}" srcId="{C8DDDFA1-AF37-4444-AAEB-D51CEE212719}" destId="{1BC06701-E4FC-4913-93AA-8C296C888FCB}" srcOrd="1" destOrd="2" parTransId="{B56315DC-F47D-4429-88EF-F354A351C658}" sibTransId="{7E39DBFC-2DA5-4E67-90AE-9B95405D9970}"/>
    <dgm:cxn modelId="{ACA12966-46D8-4995-8DD0-CD6911DA0EDB}" type="presOf" srcId="{2E15931E-1654-4B73-89B2-8E333D9C42E0}" destId="{D5935282-3C7C-4F88-A1AE-C27DB8591514}" srcOrd="0" destOrd="0" presId="urn:microsoft.com/office/officeart/2005/8/layout/vList5"/>
    <dgm:cxn modelId="{AF0C75DE-5C9D-453B-91A6-7C6227BBF816}" type="presParOf" srcId="{D5935282-3C7C-4F88-A1AE-C27DB8591514}" destId="{E61486FD-113E-4C87-8ADF-B1A8E2A84801}" srcOrd="0" destOrd="0" presId="urn:microsoft.com/office/officeart/2005/8/layout/vList5"/>
    <dgm:cxn modelId="{A452D52B-D6D6-4DE7-A0FB-D306560D443C}" type="presParOf" srcId="{E61486FD-113E-4C87-8ADF-B1A8E2A84801}" destId="{96BE2B31-D87C-43E1-BE64-4C27B13F4AA4}" srcOrd="0" destOrd="0" presId="urn:microsoft.com/office/officeart/2005/8/layout/vList5"/>
    <dgm:cxn modelId="{0ABAD773-9FEB-4AA2-9C3B-8A4B656C1824}" type="presOf" srcId="{90DDC401-903F-495B-A387-FFA8A45891F6}" destId="{96BE2B31-D87C-43E1-BE64-4C27B13F4AA4}" srcOrd="0" destOrd="0" presId="urn:microsoft.com/office/officeart/2005/8/layout/vList5"/>
    <dgm:cxn modelId="{9C44C406-82A0-4121-98D2-DD4F95E347F4}" type="presParOf" srcId="{E61486FD-113E-4C87-8ADF-B1A8E2A84801}" destId="{DD9406C3-FC80-4468-A55B-122D744D43F0}" srcOrd="1" destOrd="0" presId="urn:microsoft.com/office/officeart/2005/8/layout/vList5"/>
    <dgm:cxn modelId="{345EB2BB-49AB-4D86-BB67-CC66B111A818}" type="presOf" srcId="{E08CEB0C-E37F-4DCA-A8EA-4B2CD3AD7754}" destId="{DD9406C3-FC80-4468-A55B-122D744D43F0}" srcOrd="0" destOrd="0" presId="urn:microsoft.com/office/officeart/2005/8/layout/vList5"/>
    <dgm:cxn modelId="{8C84E832-5A50-48CA-B087-7F76CAB6328A}" type="presOf" srcId="{E018BE62-F030-4527-92F5-1A0997A420F3}" destId="{DD9406C3-FC80-4468-A55B-122D744D43F0}" srcOrd="0" destOrd="1" presId="urn:microsoft.com/office/officeart/2005/8/layout/vList5"/>
    <dgm:cxn modelId="{B1F6434B-93AE-4F91-B4B0-F567780EB1DB}" type="presOf" srcId="{6D3CE5D6-AFB9-45FC-9C8D-20810EA2E431}" destId="{DD9406C3-FC80-4468-A55B-122D744D43F0}" srcOrd="0" destOrd="2" presId="urn:microsoft.com/office/officeart/2005/8/layout/vList5"/>
    <dgm:cxn modelId="{80E48CE5-48C0-48D2-BFF1-CC206DE5121D}" type="presParOf" srcId="{D5935282-3C7C-4F88-A1AE-C27DB8591514}" destId="{F1941F29-E51C-4282-956D-50CFAFAEB9B8}" srcOrd="1" destOrd="0" presId="urn:microsoft.com/office/officeart/2005/8/layout/vList5"/>
    <dgm:cxn modelId="{B5E9C579-2FEC-4937-9FA3-C746608577F9}" type="presParOf" srcId="{D5935282-3C7C-4F88-A1AE-C27DB8591514}" destId="{B589D1EC-5156-4FB2-BB1C-8E1290A868B9}" srcOrd="2" destOrd="0" presId="urn:microsoft.com/office/officeart/2005/8/layout/vList5"/>
    <dgm:cxn modelId="{7AB15D47-5A58-44E6-B39F-62022E496271}" type="presParOf" srcId="{B589D1EC-5156-4FB2-BB1C-8E1290A868B9}" destId="{EBD335B5-8308-49CB-9630-99D852747B1F}" srcOrd="0" destOrd="2" presId="urn:microsoft.com/office/officeart/2005/8/layout/vList5"/>
    <dgm:cxn modelId="{3EE18E7F-2BD9-4226-B742-B57E3B15A3C0}" type="presOf" srcId="{A6685E83-BEEC-49B3-B40A-539E2C0D7A1A}" destId="{EBD335B5-8308-49CB-9630-99D852747B1F}" srcOrd="0" destOrd="0" presId="urn:microsoft.com/office/officeart/2005/8/layout/vList5"/>
    <dgm:cxn modelId="{5E485E2D-390F-41DF-B035-9D67E06C3143}" type="presParOf" srcId="{B589D1EC-5156-4FB2-BB1C-8E1290A868B9}" destId="{6EB2A58E-CA03-4F76-94B6-D8FE50231963}" srcOrd="1" destOrd="2" presId="urn:microsoft.com/office/officeart/2005/8/layout/vList5"/>
    <dgm:cxn modelId="{4FA29300-2F59-49B7-97BD-5D7F88C25686}" type="presOf" srcId="{CBA50553-63FA-4B5A-9888-EDDBA06CA593}" destId="{6EB2A58E-CA03-4F76-94B6-D8FE50231963}" srcOrd="0" destOrd="0" presId="urn:microsoft.com/office/officeart/2005/8/layout/vList5"/>
    <dgm:cxn modelId="{55C758EA-069C-458C-B6BC-AB69D035E9CA}" type="presOf" srcId="{D5777BED-309D-4029-A3FA-51AB2A8220E8}" destId="{6EB2A58E-CA03-4F76-94B6-D8FE50231963}" srcOrd="0" destOrd="1" presId="urn:microsoft.com/office/officeart/2005/8/layout/vList5"/>
    <dgm:cxn modelId="{7A2E8DA1-B564-4C05-87B5-624250BE1222}" type="presParOf" srcId="{D5935282-3C7C-4F88-A1AE-C27DB8591514}" destId="{A76EE5BB-CBA4-4DD9-BFB7-3F3F246C9BF0}" srcOrd="3" destOrd="0" presId="urn:microsoft.com/office/officeart/2005/8/layout/vList5"/>
    <dgm:cxn modelId="{9DA40E1C-9660-49D5-9677-9E2A8B02DEA7}" type="presParOf" srcId="{D5935282-3C7C-4F88-A1AE-C27DB8591514}" destId="{2BB2A428-FB05-47E5-AC5F-C6A7936A9AC0}" srcOrd="4" destOrd="0" presId="urn:microsoft.com/office/officeart/2005/8/layout/vList5"/>
    <dgm:cxn modelId="{A49604EE-8DA9-432F-994D-ECC5230CE42D}" type="presParOf" srcId="{2BB2A428-FB05-47E5-AC5F-C6A7936A9AC0}" destId="{B093CE78-670B-40EB-95CF-315E334D550F}" srcOrd="0" destOrd="4" presId="urn:microsoft.com/office/officeart/2005/8/layout/vList5"/>
    <dgm:cxn modelId="{780123C8-0FAB-4823-841F-6CAE970B4B48}" type="presOf" srcId="{C8DDDFA1-AF37-4444-AAEB-D51CEE212719}" destId="{B093CE78-670B-40EB-95CF-315E334D550F}" srcOrd="0" destOrd="0" presId="urn:microsoft.com/office/officeart/2005/8/layout/vList5"/>
    <dgm:cxn modelId="{4B6731C9-D069-4EC6-84E4-205826E43408}" type="presParOf" srcId="{2BB2A428-FB05-47E5-AC5F-C6A7936A9AC0}" destId="{64028F0D-BE57-4642-92F7-303D4E45C524}" srcOrd="1" destOrd="4" presId="urn:microsoft.com/office/officeart/2005/8/layout/vList5"/>
    <dgm:cxn modelId="{CEE0A01B-1B49-4917-AACF-5FC578BED4C8}" type="presOf" srcId="{5AA02751-379E-46DB-884A-F23ACBC498EE}" destId="{64028F0D-BE57-4642-92F7-303D4E45C524}" srcOrd="0" destOrd="0" presId="urn:microsoft.com/office/officeart/2005/8/layout/vList5"/>
    <dgm:cxn modelId="{696F3C20-F4F2-4751-935F-CCD1CDBF80D2}" type="presOf" srcId="{1BC06701-E4FC-4913-93AA-8C296C888FCB}" destId="{64028F0D-BE57-4642-92F7-303D4E45C524}"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2" qsCatId="simple" csTypeId="urn:microsoft.com/office/officeart/2005/8/colors/accent1_2" csCatId="accent1" phldr="0"/>
      <dgm:spPr/>
      <dgm:t>
        <a:bodyPr/>
        <a:p>
          <a:endParaRPr lang="zh-CN" altLang="en-US"/>
        </a:p>
      </dgm:t>
    </dgm:pt>
    <dgm:pt modelId="{90DDC401-903F-495B-A387-FFA8A45891F6}">
      <dgm:prSet phldrT="[文本]"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rPr>
            <a:t>突发事件监测</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C8BB0B8A-C63A-4F83-B8DD-3A7CE259E4EE}" cxnId="{D96C5464-2989-495E-9B76-63C59F360B39}" type="parTrans">
      <dgm:prSet/>
      <dgm:spPr/>
      <dgm:t>
        <a:bodyPr/>
        <a:p>
          <a:endParaRPr lang="zh-CN" altLang="en-US"/>
        </a:p>
      </dgm:t>
    </dgm:pt>
    <dgm:pt modelId="{35E5E878-0907-4014-9CFA-56AEFE6C22E5}" cxnId="{D96C5464-2989-495E-9B76-63C59F360B39}" type="sibTrans">
      <dgm:prSet/>
      <dgm:spPr/>
      <dgm:t>
        <a:bodyPr/>
        <a:p>
          <a:endParaRPr lang="zh-CN" altLang="en-US"/>
        </a:p>
      </dgm:t>
    </dgm:pt>
    <dgm:pt modelId="{E08CEB0C-E37F-4DCA-A8EA-4B2CD3AD7754}">
      <dgm:prSet phldrT="[文本]"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effectLst/>
              <a:ea typeface="黑体" panose="02010609060101010101" pitchFamily="49" charset="-122"/>
              <a:cs typeface="+mn-lt"/>
              <a:sym typeface="+mn-ea"/>
            </a:rPr>
            <a:t>社交媒体数据  </a:t>
          </a:r>
          <a:r>
            <a:rPr lang="zh-CN" altLang="en-US" b="1" dirty="0" smtClean="0">
              <a:latin typeface="宋体" panose="02010600030101010101" pitchFamily="2" charset="-122"/>
              <a:ea typeface="宋体" panose="02010600030101010101" pitchFamily="2" charset="-122"/>
              <a:cs typeface="Times New Roman" panose="02020603050405020304" charset="0"/>
              <a:sym typeface="+mn-ea"/>
            </a:rPr>
            <a:t>“阿拉伯之春”“Twitter革命”</a:t>
          </a:r>
          <a:r>
            <a:rPr lang="zh-CN" altLang="en-US">
              <a:ea typeface="宋体" panose="02010600030101010101" pitchFamily="2" charset="-122"/>
              <a:cs typeface="+mn-lt"/>
            </a:rPr>
            <a:t/>
          </a:r>
          <a:endParaRPr lang="zh-CN" altLang="en-US">
            <a:ea typeface="宋体" panose="02010600030101010101" pitchFamily="2" charset="-122"/>
            <a:cs typeface="+mn-lt"/>
          </a:endParaRPr>
        </a:p>
      </dgm:t>
    </dgm:pt>
    <dgm:pt modelId="{FB4BCC77-44E9-4065-8A2F-90CD32DE34E3}" cxnId="{68378097-291D-4190-AB45-3F37DA22FAC4}" type="parTrans">
      <dgm:prSet/>
      <dgm:spPr/>
      <dgm:t>
        <a:bodyPr/>
        <a:p>
          <a:endParaRPr lang="zh-CN" altLang="en-US"/>
        </a:p>
      </dgm:t>
    </dgm:pt>
    <dgm:pt modelId="{41FED480-3E2E-47A2-B997-02D527BC8082}" cxnId="{68378097-291D-4190-AB45-3F37DA22FAC4}" type="sibTrans">
      <dgm:prSet/>
      <dgm:spPr/>
      <dgm:t>
        <a:bodyPr/>
        <a:p>
          <a:endParaRPr lang="zh-CN" altLang="en-US"/>
        </a:p>
      </dgm:t>
    </dgm:pt>
    <dgm:pt modelId="{A6685E83-BEEC-49B3-B40A-539E2C0D7A1A}">
      <dgm:prSet phldrT="[文本]" phldr="0" custT="0"/>
      <dgm:spPr/>
      <dgm:t>
        <a:bodyPr vert="horz" wrap="square"/>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dirty="0" smtClean="0">
              <a:ea typeface="黑体" panose="02010609060101010101" pitchFamily="49" charset="-122"/>
              <a:sym typeface="+mn-ea"/>
            </a:rPr>
            <a:t>重要公投与选举预测</a:t>
          </a:r>
          <a:r>
            <a:rPr lang="zh-CN" altLang="en-US"/>
            <a:t/>
          </a:r>
          <a:endParaRPr lang="zh-CN" altLang="en-US"/>
        </a:p>
      </dgm:t>
    </dgm:pt>
    <dgm:pt modelId="{FECC43A3-D59E-4EE1-9557-8FBB90D5B362}" cxnId="{08C47C82-2513-4AEF-A122-EADCDB1F1724}" type="parTrans">
      <dgm:prSet/>
      <dgm:spPr/>
      <dgm:t>
        <a:bodyPr/>
        <a:p>
          <a:endParaRPr lang="zh-CN" altLang="en-US"/>
        </a:p>
      </dgm:t>
    </dgm:pt>
    <dgm:pt modelId="{68BB6C9A-B7F0-43A0-955B-FC8C4D4009BF}" cxnId="{08C47C82-2513-4AEF-A122-EADCDB1F1724}" type="sibTrans">
      <dgm:prSet/>
      <dgm:spPr/>
      <dgm:t>
        <a:bodyPr/>
        <a:p>
          <a:endParaRPr lang="zh-CN" altLang="en-US"/>
        </a:p>
      </dgm:t>
    </dgm:pt>
    <dgm:pt modelId="{CBA50553-63FA-4B5A-9888-EDDBA06CA593}">
      <dgm:prSet phldrT="[文本]"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搜索数据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社会舆论信息</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73E2772F-165D-4B56-ACC2-969CBF53B0A8}" cxnId="{CD6FCB54-D37E-46EA-9034-71B99909F443}" type="parTrans">
      <dgm:prSet/>
      <dgm:spPr/>
      <dgm:t>
        <a:bodyPr/>
        <a:p>
          <a:endParaRPr lang="zh-CN" altLang="en-US"/>
        </a:p>
      </dgm:t>
    </dgm:pt>
    <dgm:pt modelId="{7BFD1607-7356-4D3D-A829-75D002A3A4B0}" cxnId="{CD6FCB54-D37E-46EA-9034-71B99909F443}" type="sibTrans">
      <dgm:prSet/>
      <dgm:spPr/>
      <dgm:t>
        <a:bodyPr/>
        <a:p>
          <a:endParaRPr lang="zh-CN" altLang="en-US"/>
        </a:p>
      </dgm:t>
    </dgm:pt>
    <dgm:pt modelId="{A47AA3E7-ADD6-41A6-A96D-8EDFF8B9E3A6}">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zh-CN" altLang="en-US">
              <a:effectLst/>
              <a:latin typeface="黑体" panose="02010609060101010101" pitchFamily="49" charset="-122"/>
              <a:ea typeface="黑体" panose="02010609060101010101" pitchFamily="49" charset="-122"/>
              <a:cs typeface="黑体" panose="02010609060101010101" pitchFamily="49" charset="-122"/>
              <a:sym typeface="+mn-ea"/>
            </a:rPr>
            <a:t>社交媒体数据  </a:t>
          </a:r>
          <a:r>
            <a:rPr lang="zh-CN" altLang="en-US" dirty="0" smtClean="0">
              <a:latin typeface="黑体" panose="02010609060101010101" pitchFamily="49" charset="-122"/>
              <a:ea typeface="黑体" panose="02010609060101010101" pitchFamily="49" charset="-122"/>
              <a:cs typeface="黑体" panose="02010609060101010101" pitchFamily="49" charset="-122"/>
              <a:sym typeface="+mn-ea"/>
            </a:rPr>
            <a:t>投票者信息需求</a:t>
          </a:r>
          <a:r>
            <a:rPr lang="zh-CN" altLang="en-US">
              <a:latin typeface="黑体" panose="02010609060101010101" pitchFamily="49" charset="-122"/>
              <a:ea typeface="黑体" panose="02010609060101010101" pitchFamily="49" charset="-122"/>
              <a:cs typeface="黑体" panose="02010609060101010101" pitchFamily="49" charset="-122"/>
            </a:rPr>
            <a:t/>
          </a:r>
          <a:endParaRPr lang="zh-CN" altLang="en-US">
            <a:latin typeface="黑体" panose="02010609060101010101" pitchFamily="49" charset="-122"/>
            <a:ea typeface="黑体" panose="02010609060101010101" pitchFamily="49" charset="-122"/>
            <a:cs typeface="黑体" panose="02010609060101010101" pitchFamily="49" charset="-122"/>
          </a:endParaRPr>
        </a:p>
      </dgm:t>
    </dgm:pt>
    <dgm:pt modelId="{6151139A-C7B4-43E6-94F4-AFD2D5F299D3}" cxnId="{AF620DB3-491A-4D5C-A3BE-9F469A25CD2D}" type="parTrans">
      <dgm:prSet/>
      <dgm:spPr/>
    </dgm:pt>
    <dgm:pt modelId="{D230539C-FC7A-4853-9868-5F15AAB756AA}" cxnId="{AF620DB3-491A-4D5C-A3BE-9F469A25CD2D}"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2">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2">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2">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2">
        <dgm:presLayoutVars>
          <dgm:bulletEnabled val="1"/>
        </dgm:presLayoutVars>
      </dgm:prSet>
      <dgm:spPr/>
    </dgm:pt>
  </dgm:ptLst>
  <dgm:cxnLst>
    <dgm:cxn modelId="{D96C5464-2989-495E-9B76-63C59F360B39}" srcId="{2E15931E-1654-4B73-89B2-8E333D9C42E0}" destId="{90DDC401-903F-495B-A387-FFA8A45891F6}" srcOrd="0" destOrd="0" parTransId="{C8BB0B8A-C63A-4F83-B8DD-3A7CE259E4EE}" sibTransId="{35E5E878-0907-4014-9CFA-56AEFE6C22E5}"/>
    <dgm:cxn modelId="{68378097-291D-4190-AB45-3F37DA22FAC4}" srcId="{90DDC401-903F-495B-A387-FFA8A45891F6}" destId="{E08CEB0C-E37F-4DCA-A8EA-4B2CD3AD7754}" srcOrd="0" destOrd="0" parTransId="{FB4BCC77-44E9-4065-8A2F-90CD32DE34E3}" sibTransId="{41FED480-3E2E-47A2-B997-02D527BC8082}"/>
    <dgm:cxn modelId="{08C47C82-2513-4AEF-A122-EADCDB1F1724}" srcId="{2E15931E-1654-4B73-89B2-8E333D9C42E0}" destId="{A6685E83-BEEC-49B3-B40A-539E2C0D7A1A}" srcOrd="1" destOrd="0" parTransId="{FECC43A3-D59E-4EE1-9557-8FBB90D5B362}" sibTransId="{68BB6C9A-B7F0-43A0-955B-FC8C4D4009BF}"/>
    <dgm:cxn modelId="{CD6FCB54-D37E-46EA-9034-71B99909F443}" srcId="{A6685E83-BEEC-49B3-B40A-539E2C0D7A1A}" destId="{CBA50553-63FA-4B5A-9888-EDDBA06CA593}" srcOrd="0" destOrd="1" parTransId="{73E2772F-165D-4B56-ACC2-969CBF53B0A8}" sibTransId="{7BFD1607-7356-4D3D-A829-75D002A3A4B0}"/>
    <dgm:cxn modelId="{AF620DB3-491A-4D5C-A3BE-9F469A25CD2D}" srcId="{A6685E83-BEEC-49B3-B40A-539E2C0D7A1A}" destId="{A47AA3E7-ADD6-41A6-A96D-8EDFF8B9E3A6}" srcOrd="1" destOrd="1" parTransId="{6151139A-C7B4-43E6-94F4-AFD2D5F299D3}" sibTransId="{D230539C-FC7A-4853-9868-5F15AAB756AA}"/>
    <dgm:cxn modelId="{6272BB67-76CF-4EE1-8913-7DAB0DF72FBF}" type="presOf" srcId="{2E15931E-1654-4B73-89B2-8E333D9C42E0}" destId="{D5935282-3C7C-4F88-A1AE-C27DB8591514}" srcOrd="0" destOrd="0" presId="urn:microsoft.com/office/officeart/2005/8/layout/vList5"/>
    <dgm:cxn modelId="{479B133A-75E8-4288-B241-75E1E30A78D7}" type="presParOf" srcId="{D5935282-3C7C-4F88-A1AE-C27DB8591514}" destId="{E61486FD-113E-4C87-8ADF-B1A8E2A84801}" srcOrd="0" destOrd="0" presId="urn:microsoft.com/office/officeart/2005/8/layout/vList5"/>
    <dgm:cxn modelId="{1EF0183A-5AF6-4818-87CB-6C13EA608845}" type="presParOf" srcId="{E61486FD-113E-4C87-8ADF-B1A8E2A84801}" destId="{96BE2B31-D87C-43E1-BE64-4C27B13F4AA4}" srcOrd="0" destOrd="0" presId="urn:microsoft.com/office/officeart/2005/8/layout/vList5"/>
    <dgm:cxn modelId="{BCF34BA7-3FEB-4138-9616-32C63803D302}" type="presOf" srcId="{90DDC401-903F-495B-A387-FFA8A45891F6}" destId="{96BE2B31-D87C-43E1-BE64-4C27B13F4AA4}" srcOrd="0" destOrd="0" presId="urn:microsoft.com/office/officeart/2005/8/layout/vList5"/>
    <dgm:cxn modelId="{713381A8-5C29-4595-B561-231DD09EEA25}" type="presParOf" srcId="{E61486FD-113E-4C87-8ADF-B1A8E2A84801}" destId="{DD9406C3-FC80-4468-A55B-122D744D43F0}" srcOrd="1" destOrd="0" presId="urn:microsoft.com/office/officeart/2005/8/layout/vList5"/>
    <dgm:cxn modelId="{926AB203-1E72-47EF-A0E4-0230A3F41FE3}" type="presOf" srcId="{E08CEB0C-E37F-4DCA-A8EA-4B2CD3AD7754}" destId="{DD9406C3-FC80-4468-A55B-122D744D43F0}" srcOrd="0" destOrd="0" presId="urn:microsoft.com/office/officeart/2005/8/layout/vList5"/>
    <dgm:cxn modelId="{86E9E613-47A0-497E-A816-652C099990C5}" type="presParOf" srcId="{D5935282-3C7C-4F88-A1AE-C27DB8591514}" destId="{F1941F29-E51C-4282-956D-50CFAFAEB9B8}" srcOrd="1" destOrd="0" presId="urn:microsoft.com/office/officeart/2005/8/layout/vList5"/>
    <dgm:cxn modelId="{45CCDD20-C45B-49A8-BF5A-FBF84F3E50B8}" type="presParOf" srcId="{D5935282-3C7C-4F88-A1AE-C27DB8591514}" destId="{B589D1EC-5156-4FB2-BB1C-8E1290A868B9}" srcOrd="2" destOrd="0" presId="urn:microsoft.com/office/officeart/2005/8/layout/vList5"/>
    <dgm:cxn modelId="{9F7E7CC8-C1E0-4862-994C-55E7F59F684F}" type="presParOf" srcId="{B589D1EC-5156-4FB2-BB1C-8E1290A868B9}" destId="{EBD335B5-8308-49CB-9630-99D852747B1F}" srcOrd="0" destOrd="2" presId="urn:microsoft.com/office/officeart/2005/8/layout/vList5"/>
    <dgm:cxn modelId="{8A9CAFA9-4682-4F3B-9816-9A723FB767FA}" type="presOf" srcId="{A6685E83-BEEC-49B3-B40A-539E2C0D7A1A}" destId="{EBD335B5-8308-49CB-9630-99D852747B1F}" srcOrd="0" destOrd="0" presId="urn:microsoft.com/office/officeart/2005/8/layout/vList5"/>
    <dgm:cxn modelId="{24D10DC7-77EC-4FF3-91E1-D624C029B219}" type="presParOf" srcId="{B589D1EC-5156-4FB2-BB1C-8E1290A868B9}" destId="{6EB2A58E-CA03-4F76-94B6-D8FE50231963}" srcOrd="1" destOrd="2" presId="urn:microsoft.com/office/officeart/2005/8/layout/vList5"/>
    <dgm:cxn modelId="{9E32EB98-64D4-4502-B707-C3F3B275094F}" type="presOf" srcId="{CBA50553-63FA-4B5A-9888-EDDBA06CA593}" destId="{6EB2A58E-CA03-4F76-94B6-D8FE50231963}" srcOrd="0" destOrd="0" presId="urn:microsoft.com/office/officeart/2005/8/layout/vList5"/>
    <dgm:cxn modelId="{AAAD1E8D-50DD-47F3-BEF8-E19D7E0FD368}" type="presOf" srcId="{A47AA3E7-ADD6-41A6-A96D-8EDFF8B9E3A6}" destId="{6EB2A58E-CA03-4F76-94B6-D8FE50231963}"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b="1"/>
            <a:t>互联网大数据来源</a:t>
          </a:r>
          <a:r>
            <a:rPr lang="zh-CN" altLang="en-US" b="1"/>
            <a:t/>
          </a:r>
          <a:endParaRPr lang="zh-CN" altLang="en-US" b="1"/>
        </a:p>
      </dgm:t>
    </dgm:pt>
    <dgm:pt modelId="{EE9066D1-3403-4469-8E8C-0D40A82430F2}" cxnId="{86081EF0-793C-4461-8473-5E0ED87CB0F4}" type="parTrans">
      <dgm:prSet/>
      <dgm:spPr/>
    </dgm:pt>
    <dgm:pt modelId="{8EC5AF5E-9C9F-410A-A755-A3EA5186F948}" cxnId="{86081EF0-793C-4461-8473-5E0ED87CB0F4}" type="sibTrans">
      <dgm:prSet/>
      <dgm:spPr/>
      <dgm:t>
        <a:bodyPr/>
        <a:p>
          <a:endParaRPr lang="zh-CN" altLang="en-US"/>
        </a:p>
      </dgm:t>
    </dgm:pt>
    <dgm:pt modelId="{2E2F4D3A-969C-4DB2-9FA9-5C4A40369351}">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t>核心分析方法</a:t>
          </a:r>
          <a:endParaRPr lang="zh-CN" altLang="en-US"/>
        </a:p>
      </dgm:t>
    </dgm:pt>
    <dgm:pt modelId="{1E934BFE-4D40-486C-8784-F698A10C4CF5}" cxnId="{2299B8EA-5AAF-451E-A152-D2B54E5D114C}" type="parTrans">
      <dgm:prSet/>
      <dgm:spPr/>
    </dgm:pt>
    <dgm:pt modelId="{EC1AFF77-9232-4EEB-95CB-85CEAB3B1FC0}" cxnId="{2299B8EA-5AAF-451E-A152-D2B54E5D114C}" type="sibTrans">
      <dgm:prSet/>
      <dgm:spPr/>
      <dgm:t>
        <a:bodyPr/>
        <a:p>
          <a:endParaRPr lang="zh-CN" altLang="en-US"/>
        </a:p>
      </dgm:t>
    </dgm:pt>
    <dgm:pt modelId="{37B86CFA-59B5-46FA-8A6B-9FB187CE14DF}">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t>具体指标上的使用</a:t>
          </a:r>
          <a:r>
            <a:rPr lang="zh-CN" altLang="en-US"/>
            <a:t/>
          </a:r>
          <a:endParaRPr lang="zh-CN" altLang="en-US"/>
        </a:p>
      </dgm:t>
    </dgm:pt>
    <dgm:pt modelId="{9DABF4F3-A9E6-40B1-A863-AC9409CC14BB}" cxnId="{18C4D71F-0E1F-44B0-A032-60C363CAB39D}" type="parTrans">
      <dgm:prSet/>
      <dgm:spPr/>
    </dgm:pt>
    <dgm:pt modelId="{18EFF3C3-47F9-402B-A3F3-E9310EA281B4}" cxnId="{18C4D71F-0E1F-44B0-A032-60C363CAB39D}"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86081EF0-793C-4461-8473-5E0ED87CB0F4}" srcId="{8EB1D179-D23D-41D4-AEEF-E4B9FEB06903}" destId="{3F25DA44-7F3E-4C17-A40B-7F663FDBEA65}" srcOrd="0" destOrd="0" parTransId="{EE9066D1-3403-4469-8E8C-0D40A82430F2}" sibTransId="{8EC5AF5E-9C9F-410A-A755-A3EA5186F948}"/>
    <dgm:cxn modelId="{2299B8EA-5AAF-451E-A152-D2B54E5D114C}" srcId="{8EB1D179-D23D-41D4-AEEF-E4B9FEB06903}" destId="{2E2F4D3A-969C-4DB2-9FA9-5C4A40369351}" srcOrd="1" destOrd="0" parTransId="{1E934BFE-4D40-486C-8784-F698A10C4CF5}" sibTransId="{EC1AFF77-9232-4EEB-95CB-85CEAB3B1FC0}"/>
    <dgm:cxn modelId="{18C4D71F-0E1F-44B0-A032-60C363CAB39D}" srcId="{8EB1D179-D23D-41D4-AEEF-E4B9FEB06903}" destId="{37B86CFA-59B5-46FA-8A6B-9FB187CE14DF}" srcOrd="2" destOrd="0" parTransId="{9DABF4F3-A9E6-40B1-A863-AC9409CC14BB}" sibTransId="{18EFF3C3-47F9-402B-A3F3-E9310EA281B4}"/>
    <dgm:cxn modelId="{C0EE20C6-D3AF-4F40-B50C-20CFB1EB81DD}" type="presOf" srcId="{8EB1D179-D23D-41D4-AEEF-E4B9FEB06903}" destId="{BF708676-7EFC-4C81-9D3A-3E677EAC1C7B}" srcOrd="0" destOrd="0" presId="urn:microsoft.com/office/officeart/2005/8/layout/process1"/>
    <dgm:cxn modelId="{E8CAA527-1221-4E07-AD2C-FCB04375B4AD}" type="presParOf" srcId="{BF708676-7EFC-4C81-9D3A-3E677EAC1C7B}" destId="{111DEAC9-5D4C-4A6A-A44E-082A26F60596}" srcOrd="0" destOrd="0" presId="urn:microsoft.com/office/officeart/2005/8/layout/process1"/>
    <dgm:cxn modelId="{8691AB4E-5926-4BFF-A6BD-D478379FBF1C}" type="presOf" srcId="{3F25DA44-7F3E-4C17-A40B-7F663FDBEA65}" destId="{111DEAC9-5D4C-4A6A-A44E-082A26F60596}" srcOrd="0" destOrd="0" presId="urn:microsoft.com/office/officeart/2005/8/layout/process1"/>
    <dgm:cxn modelId="{BA8E2345-8243-4994-A888-58E3CB91AF56}" type="presParOf" srcId="{BF708676-7EFC-4C81-9D3A-3E677EAC1C7B}" destId="{8A5CF0CE-3323-464D-9C63-05C1BDB053F5}" srcOrd="1" destOrd="0" presId="urn:microsoft.com/office/officeart/2005/8/layout/process1"/>
    <dgm:cxn modelId="{475C02A7-00D0-49AC-9FEA-72F5797F6800}" type="presOf" srcId="{8EC5AF5E-9C9F-410A-A755-A3EA5186F948}" destId="{8A5CF0CE-3323-464D-9C63-05C1BDB053F5}" srcOrd="0" destOrd="0" presId="urn:microsoft.com/office/officeart/2005/8/layout/process1"/>
    <dgm:cxn modelId="{87118ECE-D019-485B-9048-6D7A7F4A0FB4}" type="presParOf" srcId="{8A5CF0CE-3323-464D-9C63-05C1BDB053F5}" destId="{5FA465F6-7607-499F-BFB2-52F4E071FB67}" srcOrd="0" destOrd="1" presId="urn:microsoft.com/office/officeart/2005/8/layout/process1"/>
    <dgm:cxn modelId="{68D28C44-463D-4371-A324-AA198DF67168}" type="presOf" srcId="{8EC5AF5E-9C9F-410A-A755-A3EA5186F948}" destId="{5FA465F6-7607-499F-BFB2-52F4E071FB67}" srcOrd="1" destOrd="0" presId="urn:microsoft.com/office/officeart/2005/8/layout/process1"/>
    <dgm:cxn modelId="{D4DB38A3-CF22-4C92-8F0E-0C0D0524A860}" type="presParOf" srcId="{BF708676-7EFC-4C81-9D3A-3E677EAC1C7B}" destId="{552FB8E7-A5FB-4CC3-94C3-CE0BDF19F9F1}" srcOrd="2" destOrd="0" presId="urn:microsoft.com/office/officeart/2005/8/layout/process1"/>
    <dgm:cxn modelId="{60254D24-50C2-4C2E-9189-DF3A1EE53E9B}" type="presOf" srcId="{2E2F4D3A-969C-4DB2-9FA9-5C4A40369351}" destId="{552FB8E7-A5FB-4CC3-94C3-CE0BDF19F9F1}" srcOrd="0" destOrd="0" presId="urn:microsoft.com/office/officeart/2005/8/layout/process1"/>
    <dgm:cxn modelId="{C5DA46A3-59F1-4675-BEFA-C460A0A2A722}" type="presParOf" srcId="{BF708676-7EFC-4C81-9D3A-3E677EAC1C7B}" destId="{353C3794-50AA-4D44-83C9-CE28317C3317}" srcOrd="3" destOrd="0" presId="urn:microsoft.com/office/officeart/2005/8/layout/process1"/>
    <dgm:cxn modelId="{27D8788A-0692-4CB7-A0CE-F0CE493DAC22}" type="presOf" srcId="{EC1AFF77-9232-4EEB-95CB-85CEAB3B1FC0}" destId="{353C3794-50AA-4D44-83C9-CE28317C3317}" srcOrd="0" destOrd="0" presId="urn:microsoft.com/office/officeart/2005/8/layout/process1"/>
    <dgm:cxn modelId="{59AD96DC-EE0C-47CA-BC70-8B55A1CFAB62}" type="presParOf" srcId="{353C3794-50AA-4D44-83C9-CE28317C3317}" destId="{5AFF040D-0639-4120-9E39-DA822CF9F321}" srcOrd="0" destOrd="3" presId="urn:microsoft.com/office/officeart/2005/8/layout/process1"/>
    <dgm:cxn modelId="{5606CD7A-6CEE-4FC2-A72C-6D3A07E4B814}" type="presOf" srcId="{EC1AFF77-9232-4EEB-95CB-85CEAB3B1FC0}" destId="{5AFF040D-0639-4120-9E39-DA822CF9F321}" srcOrd="1" destOrd="0" presId="urn:microsoft.com/office/officeart/2005/8/layout/process1"/>
    <dgm:cxn modelId="{77829960-A560-4F84-B3AE-14627F58A011}" type="presParOf" srcId="{BF708676-7EFC-4C81-9D3A-3E677EAC1C7B}" destId="{A1E15D63-E1FF-4A28-A04F-A2B65927BC31}" srcOrd="4" destOrd="0" presId="urn:microsoft.com/office/officeart/2005/8/layout/process1"/>
    <dgm:cxn modelId="{51612428-4A2C-4203-9274-7D2012012044}"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C2808-4946-4D10-B3C6-CFECB6B88B69}" type="doc">
      <dgm:prSet loTypeId="relationship" loCatId="relationship" qsTypeId="urn:microsoft.com/office/officeart/2005/8/quickstyle/simple4" qsCatId="simple" csTypeId="urn:microsoft.com/office/officeart/2005/8/colors/accent1_2" csCatId="accent1" phldr="0"/>
      <dgm:spPr/>
      <dgm:t>
        <a:bodyPr/>
        <a:p>
          <a:endParaRPr lang="zh-CN" altLang="en-US"/>
        </a:p>
      </dgm:t>
    </dgm:pt>
    <dgm:pt modelId="{606C32C2-2B81-43D2-8731-7AA5BC539E85}">
      <dgm:prSet phldrT="[文本]" phldr="0" custT="0"/>
      <dgm:spPr/>
      <dgm:t>
        <a:bodyPr vert="horz" wrap="square"/>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a:lnSpc>
              <a:spcPct val="100000"/>
            </a:lnSpc>
            <a:spcBef>
              <a:spcPct val="0"/>
            </a:spcBef>
            <a:spcAft>
              <a:spcPct val="35000"/>
            </a:spcAft>
          </a:pPr>
          <a:r>
            <a:rPr lang="zh-CN" altLang="en-US"/>
            <a:t>大数据</a:t>
          </a:r>
          <a:r>
            <a:rPr lang="zh-CN" altLang="en-US"/>
            <a:t>来</a:t>
          </a:r>
          <a:r>
            <a:rPr lang="zh-CN" altLang="en-US"/>
            <a:t>源</a:t>
          </a:r>
          <a:r>
            <a:rPr lang="zh-CN" altLang="en-US"/>
            <a:t/>
          </a:r>
          <a:endParaRPr lang="zh-CN" altLang="en-US"/>
        </a:p>
      </dgm:t>
    </dgm:pt>
    <dgm:pt modelId="{6A930F7C-102B-4B74-A810-0EF8A77C9C80}" cxnId="{788D15B0-3A73-4092-BA84-E188069D6FB9}" type="parTrans">
      <dgm:prSet/>
      <dgm:spPr/>
      <dgm:t>
        <a:bodyPr/>
        <a:p>
          <a:endParaRPr lang="zh-CN" altLang="en-US"/>
        </a:p>
      </dgm:t>
    </dgm:pt>
    <dgm:pt modelId="{6834A72C-D888-4AEC-9D62-346A2EEC237F}" cxnId="{788D15B0-3A73-4092-BA84-E188069D6FB9}" type="sibTrans">
      <dgm:prSet/>
      <dgm:spPr/>
      <dgm:t>
        <a:bodyPr/>
        <a:p>
          <a:endParaRPr lang="zh-CN" altLang="en-US"/>
        </a:p>
      </dgm:t>
    </dgm:pt>
    <dgm:pt modelId="{9EB41CF7-2687-4840-AAF4-087A996B7653}">
      <dgm:prSet phldrT="[文本]"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zh-CN" altLang="en-US"/>
            <a:t>搜索引擎</a:t>
          </a:r>
          <a:r>
            <a:rPr lang="zh-CN" altLang="en-US"/>
            <a:t>数据</a:t>
          </a:r>
          <a:r>
            <a:rPr lang="zh-CN" altLang="en-US"/>
            <a:t/>
          </a:r>
          <a:endParaRPr lang="zh-CN" altLang="en-US"/>
        </a:p>
      </dgm:t>
    </dgm:pt>
    <dgm:pt modelId="{F725B255-70E4-4BF2-A614-1EEFDC4C0EBD}" cxnId="{3958D658-0E61-41F8-A612-9D3681E14852}" type="parTrans">
      <dgm:prSet/>
      <dgm:spPr/>
      <dgm:t>
        <a:bodyPr/>
        <a:p>
          <a:endParaRPr lang="zh-CN" altLang="en-US"/>
        </a:p>
      </dgm:t>
    </dgm:pt>
    <dgm:pt modelId="{BE024001-52C8-4377-9A93-EA2645AD60B3}" cxnId="{3958D658-0E61-41F8-A612-9D3681E14852}" type="sibTrans">
      <dgm:prSet/>
      <dgm:spPr/>
      <dgm:t>
        <a:bodyPr/>
        <a:p>
          <a:endParaRPr lang="zh-CN" altLang="en-US"/>
        </a:p>
      </dgm:t>
    </dgm:pt>
    <dgm:pt modelId="{1FD7F08B-44CE-4CDA-8621-DB00C9588F7D}">
      <dgm:prSet phldrT="[文本]"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zh-CN" altLang="en-US"/>
            <a:t>社交媒体数据</a:t>
          </a:r>
          <a:endParaRPr lang="zh-CN" altLang="en-US"/>
        </a:p>
      </dgm:t>
    </dgm:pt>
    <dgm:pt modelId="{3006E1B4-77FC-4EBD-A8B7-17D26EF2CDA2}" cxnId="{3B2D5504-EB13-4F5C-9651-F1BEECD06903}" type="parTrans">
      <dgm:prSet/>
      <dgm:spPr/>
      <dgm:t>
        <a:bodyPr/>
        <a:p>
          <a:endParaRPr lang="zh-CN" altLang="en-US"/>
        </a:p>
      </dgm:t>
    </dgm:pt>
    <dgm:pt modelId="{397A3741-028F-425D-9B8D-8571BF64A664}" cxnId="{3B2D5504-EB13-4F5C-9651-F1BEECD06903}" type="sibTrans">
      <dgm:prSet/>
      <dgm:spPr/>
      <dgm:t>
        <a:bodyPr/>
        <a:p>
          <a:endParaRPr lang="zh-CN" altLang="en-US"/>
        </a:p>
      </dgm:t>
    </dgm:pt>
    <dgm:pt modelId="{31D1D303-25E8-4D32-91E3-085595839514}">
      <dgm:prSet phldrT="[文本]"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zh-CN" altLang="en-US"/>
            <a:t>电商数据</a:t>
          </a:r>
          <a:endParaRPr lang="zh-CN" altLang="en-US"/>
        </a:p>
      </dgm:t>
    </dgm:pt>
    <dgm:pt modelId="{E7143639-131F-4238-BF6C-40B660E1F12E}" cxnId="{C40182C7-023B-4241-90C2-796F5B3E93FC}" type="parTrans">
      <dgm:prSet/>
      <dgm:spPr/>
      <dgm:t>
        <a:bodyPr/>
        <a:p>
          <a:endParaRPr lang="zh-CN" altLang="en-US"/>
        </a:p>
      </dgm:t>
    </dgm:pt>
    <dgm:pt modelId="{5A4727C6-0B9F-4DBB-9FD5-4817C9BACE96}" cxnId="{C40182C7-023B-4241-90C2-796F5B3E93FC}" type="sibTrans">
      <dgm:prSet/>
      <dgm:spPr/>
      <dgm:t>
        <a:bodyPr/>
        <a:p>
          <a:endParaRPr lang="zh-CN" altLang="en-US"/>
        </a:p>
      </dgm:t>
    </dgm:pt>
    <dgm:pt modelId="{ACC556BC-B091-4088-80C6-AED14A312FB5}">
      <dgm:prSet phldrT="[文本]"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zh-CN" altLang="en-US"/>
            <a:t>新闻数据</a:t>
          </a:r>
          <a:endParaRPr lang="zh-CN" altLang="en-US"/>
        </a:p>
      </dgm:t>
    </dgm:pt>
    <dgm:pt modelId="{D8C837FD-B8AC-4CC7-A639-B541B9D52215}" cxnId="{CB8B4C89-5B5F-449F-B7A6-3C48C2BC7732}" type="parTrans">
      <dgm:prSet/>
      <dgm:spPr/>
      <dgm:t>
        <a:bodyPr/>
        <a:p>
          <a:endParaRPr lang="zh-CN" altLang="en-US"/>
        </a:p>
      </dgm:t>
    </dgm:pt>
    <dgm:pt modelId="{F98D1FBC-D7A2-45AF-ABA0-D342C8F70BC4}" cxnId="{CB8B4C89-5B5F-449F-B7A6-3C48C2BC7732}" type="sibTrans">
      <dgm:prSet/>
      <dgm:spPr/>
      <dgm:t>
        <a:bodyPr/>
        <a:p>
          <a:endParaRPr lang="zh-CN" altLang="en-US"/>
        </a:p>
      </dgm:t>
    </dgm:pt>
    <dgm:pt modelId="{DA7379F6-2C02-49D2-B86B-D7320DFD0AFD}">
      <dgm:prSet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altLang="en-US"/>
            <a:t>行业相关网页数据</a:t>
          </a:r>
          <a:endParaRPr altLang="en-US"/>
        </a:p>
      </dgm:t>
    </dgm:pt>
    <dgm:pt modelId="{09DFEC8E-8958-49D4-86C7-36C634D56B6D}" cxnId="{66055952-1F97-473B-8A0D-C6D4CB2B409F}" type="parTrans">
      <dgm:prSet/>
      <dgm:spPr/>
    </dgm:pt>
    <dgm:pt modelId="{DF5A73EF-5FE8-4BC5-BAA5-8ECE99C77843}" cxnId="{66055952-1F97-473B-8A0D-C6D4CB2B409F}" type="sibTrans">
      <dgm:prSet/>
      <dgm:spPr/>
    </dgm:pt>
    <dgm:pt modelId="{E1DC7222-3144-4097-AAE5-13B97D7A3C7B}">
      <dgm:prSet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altLang="en-US"/>
            <a:t>企业管理数据</a:t>
          </a:r>
          <a:endParaRPr altLang="en-US"/>
        </a:p>
      </dgm:t>
    </dgm:pt>
    <dgm:pt modelId="{F66023F5-D982-45A9-84AA-62174A83AFC3}" cxnId="{73834694-0E5D-452D-B5AC-0C2AB94307CA}" type="parTrans">
      <dgm:prSet/>
      <dgm:spPr/>
    </dgm:pt>
    <dgm:pt modelId="{F7D4656C-940C-44A3-B07C-075A8F83D88B}" cxnId="{73834694-0E5D-452D-B5AC-0C2AB94307CA}" type="sibTrans">
      <dgm:prSet/>
      <dgm:spPr/>
    </dgm:pt>
    <dgm:pt modelId="{261E1020-0BA1-41EB-8678-997A2CA8D41C}">
      <dgm:prSet phldr="0" custT="0"/>
      <dgm:spPr/>
      <dgm:t>
        <a:bodyPr vert="horz" wrap="square"/>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altLang="en-US"/>
            <a:t>物联网数据</a:t>
          </a:r>
          <a:endParaRPr altLang="en-US"/>
        </a:p>
      </dgm:t>
    </dgm:pt>
    <dgm:pt modelId="{F00759F8-6327-4D97-A72A-75AD695C21A6}" cxnId="{B121DE27-08D9-4415-B11B-B3563E946EDB}" type="parTrans">
      <dgm:prSet/>
      <dgm:spPr/>
    </dgm:pt>
    <dgm:pt modelId="{8F2403A1-9D59-478D-BDFD-049CF9790A15}" cxnId="{B121DE27-08D9-4415-B11B-B3563E946EDB}" type="sibTrans">
      <dgm:prSet/>
      <dgm:spPr/>
    </dgm:pt>
    <dgm:pt modelId="{3159887D-BC34-4F44-B574-5DC0809E4A70}" type="pres">
      <dgm:prSet presAssocID="{E06C2808-4946-4D10-B3C6-CFECB6B88B69}" presName="Name0" presStyleCnt="0">
        <dgm:presLayoutVars>
          <dgm:chMax val="1"/>
          <dgm:dir/>
          <dgm:animLvl val="ctr"/>
          <dgm:resizeHandles val="exact"/>
        </dgm:presLayoutVars>
      </dgm:prSet>
      <dgm:spPr/>
    </dgm:pt>
    <dgm:pt modelId="{B49960C0-2478-4BCF-A9C0-745AB8F5088C}" type="pres">
      <dgm:prSet presAssocID="{606C32C2-2B81-43D2-8731-7AA5BC539E85}" presName="centerShape" presStyleLbl="node0" presStyleIdx="0" presStyleCnt="1"/>
      <dgm:spPr/>
    </dgm:pt>
    <dgm:pt modelId="{EC0B8BA3-D1A0-4681-887A-385E8DD367D4}" type="pres">
      <dgm:prSet presAssocID="{F725B255-70E4-4BF2-A614-1EEFDC4C0EBD}" presName="parTrans" presStyleLbl="sibTrans2D1" presStyleIdx="0" presStyleCnt="7"/>
      <dgm:spPr/>
    </dgm:pt>
    <dgm:pt modelId="{3EC7B1D9-2BD6-405A-B2BE-EE40634A0814}" type="pres">
      <dgm:prSet presAssocID="{F725B255-70E4-4BF2-A614-1EEFDC4C0EBD}" presName="connectorText" presStyleCnt="0"/>
      <dgm:spPr/>
    </dgm:pt>
    <dgm:pt modelId="{E439FB7C-643C-454F-9092-F27C7C66C5B0}" type="pres">
      <dgm:prSet presAssocID="{9EB41CF7-2687-4840-AAF4-087A996B7653}" presName="node" presStyleLbl="node1" presStyleIdx="0" presStyleCnt="7">
        <dgm:presLayoutVars>
          <dgm:bulletEnabled val="1"/>
        </dgm:presLayoutVars>
      </dgm:prSet>
      <dgm:spPr/>
    </dgm:pt>
    <dgm:pt modelId="{7B6555EF-08DC-4AF8-B351-7FF0D98BC600}" type="pres">
      <dgm:prSet presAssocID="{3006E1B4-77FC-4EBD-A8B7-17D26EF2CDA2}" presName="parTrans" presStyleLbl="sibTrans2D1" presStyleIdx="1" presStyleCnt="7"/>
      <dgm:spPr/>
    </dgm:pt>
    <dgm:pt modelId="{54D044D7-DDFF-4962-9EA3-1FA11B88BED4}" type="pres">
      <dgm:prSet presAssocID="{3006E1B4-77FC-4EBD-A8B7-17D26EF2CDA2}" presName="connectorText" presStyleCnt="0"/>
      <dgm:spPr/>
    </dgm:pt>
    <dgm:pt modelId="{DA72E5D4-62CF-433D-B5E8-B21F597C9891}" type="pres">
      <dgm:prSet presAssocID="{1FD7F08B-44CE-4CDA-8621-DB00C9588F7D}" presName="node" presStyleLbl="node1" presStyleIdx="1" presStyleCnt="7">
        <dgm:presLayoutVars>
          <dgm:bulletEnabled val="1"/>
        </dgm:presLayoutVars>
      </dgm:prSet>
      <dgm:spPr/>
    </dgm:pt>
    <dgm:pt modelId="{BAA4AF61-D85D-4172-B49F-287A0B9C89FD}" type="pres">
      <dgm:prSet presAssocID="{E7143639-131F-4238-BF6C-40B660E1F12E}" presName="parTrans" presStyleLbl="sibTrans2D1" presStyleIdx="2" presStyleCnt="7"/>
      <dgm:spPr/>
    </dgm:pt>
    <dgm:pt modelId="{0EA34702-5ACE-401D-9EDC-0AEAC90B2447}" type="pres">
      <dgm:prSet presAssocID="{E7143639-131F-4238-BF6C-40B660E1F12E}" presName="connectorText" presStyleCnt="0"/>
      <dgm:spPr/>
    </dgm:pt>
    <dgm:pt modelId="{9E9F3594-8892-41E8-B3EB-FCDEECCFF202}" type="pres">
      <dgm:prSet presAssocID="{31D1D303-25E8-4D32-91E3-085595839514}" presName="node" presStyleLbl="node1" presStyleIdx="2" presStyleCnt="7">
        <dgm:presLayoutVars>
          <dgm:bulletEnabled val="1"/>
        </dgm:presLayoutVars>
      </dgm:prSet>
      <dgm:spPr/>
    </dgm:pt>
    <dgm:pt modelId="{61326397-1233-4C08-8969-7FBCBC2B26B2}" type="pres">
      <dgm:prSet presAssocID="{D8C837FD-B8AC-4CC7-A639-B541B9D52215}" presName="parTrans" presStyleLbl="sibTrans2D1" presStyleIdx="3" presStyleCnt="7"/>
      <dgm:spPr/>
    </dgm:pt>
    <dgm:pt modelId="{6505D330-90B3-4BB2-8F76-B02E19E3B067}" type="pres">
      <dgm:prSet presAssocID="{D8C837FD-B8AC-4CC7-A639-B541B9D52215}" presName="connectorText" presStyleCnt="0"/>
      <dgm:spPr/>
    </dgm:pt>
    <dgm:pt modelId="{EFD94A1D-1705-44D4-9F71-52ACA21AC469}" type="pres">
      <dgm:prSet presAssocID="{ACC556BC-B091-4088-80C6-AED14A312FB5}" presName="node" presStyleLbl="node1" presStyleIdx="3" presStyleCnt="7">
        <dgm:presLayoutVars>
          <dgm:bulletEnabled val="1"/>
        </dgm:presLayoutVars>
      </dgm:prSet>
      <dgm:spPr/>
    </dgm:pt>
    <dgm:pt modelId="{82F6C210-40AE-495F-BB30-6D8BF14851B1}" type="pres">
      <dgm:prSet presAssocID="{09DFEC8E-8958-49D4-86C7-36C634D56B6D}" presName="parTrans" presStyleLbl="sibTrans2D1" presStyleIdx="4" presStyleCnt="7"/>
      <dgm:spPr/>
    </dgm:pt>
    <dgm:pt modelId="{2DA5AE73-E415-478B-8873-E869BE141178}" type="pres">
      <dgm:prSet presAssocID="{09DFEC8E-8958-49D4-86C7-36C634D56B6D}" presName="connectorText" presStyleCnt="0"/>
      <dgm:spPr/>
    </dgm:pt>
    <dgm:pt modelId="{DF235D56-3CD9-422D-A2BE-CB4014D68DBC}" type="pres">
      <dgm:prSet presAssocID="{DA7379F6-2C02-49D2-B86B-D7320DFD0AFD}" presName="node" presStyleLbl="node1" presStyleIdx="4" presStyleCnt="7">
        <dgm:presLayoutVars>
          <dgm:bulletEnabled val="1"/>
        </dgm:presLayoutVars>
      </dgm:prSet>
      <dgm:spPr/>
    </dgm:pt>
    <dgm:pt modelId="{CA049A93-0E52-4DC7-A124-F514570288F4}" type="pres">
      <dgm:prSet presAssocID="{F66023F5-D982-45A9-84AA-62174A83AFC3}" presName="parTrans" presStyleLbl="sibTrans2D1" presStyleIdx="5" presStyleCnt="7"/>
      <dgm:spPr/>
    </dgm:pt>
    <dgm:pt modelId="{E1AF6E2B-5578-427E-B6A5-4CC87CC45604}" type="pres">
      <dgm:prSet presAssocID="{F66023F5-D982-45A9-84AA-62174A83AFC3}" presName="connectorText" presStyleCnt="0"/>
      <dgm:spPr/>
    </dgm:pt>
    <dgm:pt modelId="{0BE176D0-2E24-45F8-B1E6-2463F3A943D6}" type="pres">
      <dgm:prSet presAssocID="{E1DC7222-3144-4097-AAE5-13B97D7A3C7B}" presName="node" presStyleLbl="node1" presStyleIdx="5" presStyleCnt="7">
        <dgm:presLayoutVars>
          <dgm:bulletEnabled val="1"/>
        </dgm:presLayoutVars>
      </dgm:prSet>
      <dgm:spPr/>
    </dgm:pt>
    <dgm:pt modelId="{529F3456-1307-4498-869A-73AF15F15084}" type="pres">
      <dgm:prSet presAssocID="{F00759F8-6327-4D97-A72A-75AD695C21A6}" presName="parTrans" presStyleLbl="sibTrans2D1" presStyleIdx="6" presStyleCnt="7"/>
      <dgm:spPr/>
    </dgm:pt>
    <dgm:pt modelId="{BF110700-89F4-42CF-BADD-BD9E8FCA19B2}" type="pres">
      <dgm:prSet presAssocID="{F00759F8-6327-4D97-A72A-75AD695C21A6}" presName="connectorText" presStyleCnt="0"/>
      <dgm:spPr/>
    </dgm:pt>
    <dgm:pt modelId="{167F0C72-B060-4629-9A1A-5E6B0D31EFB8}" type="pres">
      <dgm:prSet presAssocID="{261E1020-0BA1-41EB-8678-997A2CA8D41C}" presName="node" presStyleLbl="node1" presStyleIdx="6" presStyleCnt="7">
        <dgm:presLayoutVars>
          <dgm:bulletEnabled val="1"/>
        </dgm:presLayoutVars>
      </dgm:prSet>
      <dgm:spPr/>
    </dgm:pt>
  </dgm:ptLst>
  <dgm:cxnLst>
    <dgm:cxn modelId="{788D15B0-3A73-4092-BA84-E188069D6FB9}" srcId="{E06C2808-4946-4D10-B3C6-CFECB6B88B69}" destId="{606C32C2-2B81-43D2-8731-7AA5BC539E85}" srcOrd="0" destOrd="0" parTransId="{6A930F7C-102B-4B74-A810-0EF8A77C9C80}" sibTransId="{6834A72C-D888-4AEC-9D62-346A2EEC237F}"/>
    <dgm:cxn modelId="{3958D658-0E61-41F8-A612-9D3681E14852}" srcId="{606C32C2-2B81-43D2-8731-7AA5BC539E85}" destId="{9EB41CF7-2687-4840-AAF4-087A996B7653}" srcOrd="0" destOrd="0" parTransId="{F725B255-70E4-4BF2-A614-1EEFDC4C0EBD}" sibTransId="{BE024001-52C8-4377-9A93-EA2645AD60B3}"/>
    <dgm:cxn modelId="{3B2D5504-EB13-4F5C-9651-F1BEECD06903}" srcId="{606C32C2-2B81-43D2-8731-7AA5BC539E85}" destId="{1FD7F08B-44CE-4CDA-8621-DB00C9588F7D}" srcOrd="1" destOrd="0" parTransId="{3006E1B4-77FC-4EBD-A8B7-17D26EF2CDA2}" sibTransId="{397A3741-028F-425D-9B8D-8571BF64A664}"/>
    <dgm:cxn modelId="{C40182C7-023B-4241-90C2-796F5B3E93FC}" srcId="{606C32C2-2B81-43D2-8731-7AA5BC539E85}" destId="{31D1D303-25E8-4D32-91E3-085595839514}" srcOrd="2" destOrd="0" parTransId="{E7143639-131F-4238-BF6C-40B660E1F12E}" sibTransId="{5A4727C6-0B9F-4DBB-9FD5-4817C9BACE96}"/>
    <dgm:cxn modelId="{CB8B4C89-5B5F-449F-B7A6-3C48C2BC7732}" srcId="{606C32C2-2B81-43D2-8731-7AA5BC539E85}" destId="{ACC556BC-B091-4088-80C6-AED14A312FB5}" srcOrd="3" destOrd="0" parTransId="{D8C837FD-B8AC-4CC7-A639-B541B9D52215}" sibTransId="{F98D1FBC-D7A2-45AF-ABA0-D342C8F70BC4}"/>
    <dgm:cxn modelId="{66055952-1F97-473B-8A0D-C6D4CB2B409F}" srcId="{606C32C2-2B81-43D2-8731-7AA5BC539E85}" destId="{DA7379F6-2C02-49D2-B86B-D7320DFD0AFD}" srcOrd="4" destOrd="0" parTransId="{09DFEC8E-8958-49D4-86C7-36C634D56B6D}" sibTransId="{DF5A73EF-5FE8-4BC5-BAA5-8ECE99C77843}"/>
    <dgm:cxn modelId="{73834694-0E5D-452D-B5AC-0C2AB94307CA}" srcId="{606C32C2-2B81-43D2-8731-7AA5BC539E85}" destId="{E1DC7222-3144-4097-AAE5-13B97D7A3C7B}" srcOrd="5" destOrd="0" parTransId="{F66023F5-D982-45A9-84AA-62174A83AFC3}" sibTransId="{F7D4656C-940C-44A3-B07C-075A8F83D88B}"/>
    <dgm:cxn modelId="{B121DE27-08D9-4415-B11B-B3563E946EDB}" srcId="{606C32C2-2B81-43D2-8731-7AA5BC539E85}" destId="{261E1020-0BA1-41EB-8678-997A2CA8D41C}" srcOrd="6" destOrd="0" parTransId="{F00759F8-6327-4D97-A72A-75AD695C21A6}" sibTransId="{8F2403A1-9D59-478D-BDFD-049CF9790A15}"/>
    <dgm:cxn modelId="{CE30F918-4832-4C36-B353-F2DF23CE39F3}" type="presOf" srcId="{E06C2808-4946-4D10-B3C6-CFECB6B88B69}" destId="{3159887D-BC34-4F44-B574-5DC0809E4A70}" srcOrd="0" destOrd="0" presId="urn:microsoft.com/office/officeart/2005/8/layout/radial5"/>
    <dgm:cxn modelId="{2E1AA387-8D48-4FC2-9F11-1363684C63CE}" type="presParOf" srcId="{3159887D-BC34-4F44-B574-5DC0809E4A70}" destId="{B49960C0-2478-4BCF-A9C0-745AB8F5088C}" srcOrd="0" destOrd="0" presId="urn:microsoft.com/office/officeart/2005/8/layout/radial5"/>
    <dgm:cxn modelId="{846BCFB3-E473-4010-BB93-8B78792BC613}" type="presOf" srcId="{606C32C2-2B81-43D2-8731-7AA5BC539E85}" destId="{B49960C0-2478-4BCF-A9C0-745AB8F5088C}" srcOrd="0" destOrd="0" presId="urn:microsoft.com/office/officeart/2005/8/layout/radial5"/>
    <dgm:cxn modelId="{252BA400-9AC3-4BE0-BC82-CCDFA041DF10}" type="presParOf" srcId="{3159887D-BC34-4F44-B574-5DC0809E4A70}" destId="{EC0B8BA3-D1A0-4681-887A-385E8DD367D4}" srcOrd="1" destOrd="0" presId="urn:microsoft.com/office/officeart/2005/8/layout/radial5"/>
    <dgm:cxn modelId="{91363A16-6773-405F-8CA5-F7B0B8B59AA1}" type="presOf" srcId="{F725B255-70E4-4BF2-A614-1EEFDC4C0EBD}" destId="{EC0B8BA3-D1A0-4681-887A-385E8DD367D4}" srcOrd="0" destOrd="0" presId="urn:microsoft.com/office/officeart/2005/8/layout/radial5"/>
    <dgm:cxn modelId="{8E76FA33-3682-4A60-BB5A-BCE5334795D7}" type="presParOf" srcId="{EC0B8BA3-D1A0-4681-887A-385E8DD367D4}" destId="{3EC7B1D9-2BD6-405A-B2BE-EE40634A0814}" srcOrd="0" destOrd="1" presId="urn:microsoft.com/office/officeart/2005/8/layout/radial5"/>
    <dgm:cxn modelId="{CFD38634-4454-4B62-BD7F-B683C04341F0}" type="presOf" srcId="{F725B255-70E4-4BF2-A614-1EEFDC4C0EBD}" destId="{3EC7B1D9-2BD6-405A-B2BE-EE40634A0814}" srcOrd="1" destOrd="0" presId="urn:microsoft.com/office/officeart/2005/8/layout/radial5"/>
    <dgm:cxn modelId="{B1C01F64-4768-46D3-8828-58F8561B4D1B}" type="presParOf" srcId="{3159887D-BC34-4F44-B574-5DC0809E4A70}" destId="{E439FB7C-643C-454F-9092-F27C7C66C5B0}" srcOrd="2" destOrd="0" presId="urn:microsoft.com/office/officeart/2005/8/layout/radial5"/>
    <dgm:cxn modelId="{98FA087E-AA4B-4D42-9414-3F269D3CB777}" type="presOf" srcId="{9EB41CF7-2687-4840-AAF4-087A996B7653}" destId="{E439FB7C-643C-454F-9092-F27C7C66C5B0}" srcOrd="0" destOrd="0" presId="urn:microsoft.com/office/officeart/2005/8/layout/radial5"/>
    <dgm:cxn modelId="{E664A0AC-D39D-4AD7-A448-F6021D9B164F}" type="presParOf" srcId="{3159887D-BC34-4F44-B574-5DC0809E4A70}" destId="{7B6555EF-08DC-4AF8-B351-7FF0D98BC600}" srcOrd="3" destOrd="0" presId="urn:microsoft.com/office/officeart/2005/8/layout/radial5"/>
    <dgm:cxn modelId="{AF13D844-F816-4D3C-81EF-D02F90C9B922}" type="presOf" srcId="{3006E1B4-77FC-4EBD-A8B7-17D26EF2CDA2}" destId="{7B6555EF-08DC-4AF8-B351-7FF0D98BC600}" srcOrd="0" destOrd="0" presId="urn:microsoft.com/office/officeart/2005/8/layout/radial5"/>
    <dgm:cxn modelId="{1ED68247-F2C3-4CAE-9291-326D6F77DF0E}" type="presParOf" srcId="{7B6555EF-08DC-4AF8-B351-7FF0D98BC600}" destId="{54D044D7-DDFF-4962-9EA3-1FA11B88BED4}" srcOrd="0" destOrd="3" presId="urn:microsoft.com/office/officeart/2005/8/layout/radial5"/>
    <dgm:cxn modelId="{8CB0F690-4569-461E-BBFA-083BCD62D468}" type="presOf" srcId="{3006E1B4-77FC-4EBD-A8B7-17D26EF2CDA2}" destId="{54D044D7-DDFF-4962-9EA3-1FA11B88BED4}" srcOrd="1" destOrd="0" presId="urn:microsoft.com/office/officeart/2005/8/layout/radial5"/>
    <dgm:cxn modelId="{FD7DA4A7-8F26-4752-915D-A39C36F2ADAB}" type="presParOf" srcId="{3159887D-BC34-4F44-B574-5DC0809E4A70}" destId="{DA72E5D4-62CF-433D-B5E8-B21F597C9891}" srcOrd="4" destOrd="0" presId="urn:microsoft.com/office/officeart/2005/8/layout/radial5"/>
    <dgm:cxn modelId="{411C748F-77AF-4E00-A480-AABCD310A83E}" type="presOf" srcId="{1FD7F08B-44CE-4CDA-8621-DB00C9588F7D}" destId="{DA72E5D4-62CF-433D-B5E8-B21F597C9891}" srcOrd="0" destOrd="0" presId="urn:microsoft.com/office/officeart/2005/8/layout/radial5"/>
    <dgm:cxn modelId="{5DCAF615-7E00-4B35-BC95-B3387BADF492}" type="presParOf" srcId="{3159887D-BC34-4F44-B574-5DC0809E4A70}" destId="{BAA4AF61-D85D-4172-B49F-287A0B9C89FD}" srcOrd="5" destOrd="0" presId="urn:microsoft.com/office/officeart/2005/8/layout/radial5"/>
    <dgm:cxn modelId="{DB90FBF0-2BEF-46BA-9281-D95EFB4320DE}" type="presOf" srcId="{E7143639-131F-4238-BF6C-40B660E1F12E}" destId="{BAA4AF61-D85D-4172-B49F-287A0B9C89FD}" srcOrd="0" destOrd="0" presId="urn:microsoft.com/office/officeart/2005/8/layout/radial5"/>
    <dgm:cxn modelId="{9EA06798-4A83-4B17-937E-C7F8BB400FD4}" type="presParOf" srcId="{BAA4AF61-D85D-4172-B49F-287A0B9C89FD}" destId="{0EA34702-5ACE-401D-9EDC-0AEAC90B2447}" srcOrd="0" destOrd="5" presId="urn:microsoft.com/office/officeart/2005/8/layout/radial5"/>
    <dgm:cxn modelId="{92196165-7F81-44D9-B79A-8B07E3CF07DE}" type="presOf" srcId="{E7143639-131F-4238-BF6C-40B660E1F12E}" destId="{0EA34702-5ACE-401D-9EDC-0AEAC90B2447}" srcOrd="1" destOrd="0" presId="urn:microsoft.com/office/officeart/2005/8/layout/radial5"/>
    <dgm:cxn modelId="{7000B126-B5B6-43BF-8862-7501723FAF4F}" type="presParOf" srcId="{3159887D-BC34-4F44-B574-5DC0809E4A70}" destId="{9E9F3594-8892-41E8-B3EB-FCDEECCFF202}" srcOrd="6" destOrd="0" presId="urn:microsoft.com/office/officeart/2005/8/layout/radial5"/>
    <dgm:cxn modelId="{68A4B31B-7157-4544-972A-8B6F1366E25F}" type="presOf" srcId="{31D1D303-25E8-4D32-91E3-085595839514}" destId="{9E9F3594-8892-41E8-B3EB-FCDEECCFF202}" srcOrd="0" destOrd="0" presId="urn:microsoft.com/office/officeart/2005/8/layout/radial5"/>
    <dgm:cxn modelId="{72A1A286-7D2F-4890-9E0B-21C4CA8C03FC}" type="presParOf" srcId="{3159887D-BC34-4F44-B574-5DC0809E4A70}" destId="{61326397-1233-4C08-8969-7FBCBC2B26B2}" srcOrd="7" destOrd="0" presId="urn:microsoft.com/office/officeart/2005/8/layout/radial5"/>
    <dgm:cxn modelId="{6BDAD48B-0535-4C53-A4A5-96EC64D4375A}" type="presOf" srcId="{D8C837FD-B8AC-4CC7-A639-B541B9D52215}" destId="{61326397-1233-4C08-8969-7FBCBC2B26B2}" srcOrd="0" destOrd="0" presId="urn:microsoft.com/office/officeart/2005/8/layout/radial5"/>
    <dgm:cxn modelId="{88734399-98AE-43AB-B36B-72B7C992FAFF}" type="presParOf" srcId="{61326397-1233-4C08-8969-7FBCBC2B26B2}" destId="{6505D330-90B3-4BB2-8F76-B02E19E3B067}" srcOrd="0" destOrd="7" presId="urn:microsoft.com/office/officeart/2005/8/layout/radial5"/>
    <dgm:cxn modelId="{0CDFE988-89F4-4080-B06A-E2E2793616EF}" type="presOf" srcId="{D8C837FD-B8AC-4CC7-A639-B541B9D52215}" destId="{6505D330-90B3-4BB2-8F76-B02E19E3B067}" srcOrd="1" destOrd="0" presId="urn:microsoft.com/office/officeart/2005/8/layout/radial5"/>
    <dgm:cxn modelId="{849040C5-3A52-407E-8A11-0513781CCD23}" type="presParOf" srcId="{3159887D-BC34-4F44-B574-5DC0809E4A70}" destId="{EFD94A1D-1705-44D4-9F71-52ACA21AC469}" srcOrd="8" destOrd="0" presId="urn:microsoft.com/office/officeart/2005/8/layout/radial5"/>
    <dgm:cxn modelId="{E991D2B5-7879-43B6-8F9D-6461751C6E92}" type="presOf" srcId="{ACC556BC-B091-4088-80C6-AED14A312FB5}" destId="{EFD94A1D-1705-44D4-9F71-52ACA21AC469}" srcOrd="0" destOrd="0" presId="urn:microsoft.com/office/officeart/2005/8/layout/radial5"/>
    <dgm:cxn modelId="{A2B212B5-1FE9-4E50-A79F-ED3D2D2F17B0}" type="presParOf" srcId="{3159887D-BC34-4F44-B574-5DC0809E4A70}" destId="{82F6C210-40AE-495F-BB30-6D8BF14851B1}" srcOrd="9" destOrd="0" presId="urn:microsoft.com/office/officeart/2005/8/layout/radial5"/>
    <dgm:cxn modelId="{FDA5EFAA-8B4E-401C-BA32-750DA6154309}" type="presOf" srcId="{09DFEC8E-8958-49D4-86C7-36C634D56B6D}" destId="{82F6C210-40AE-495F-BB30-6D8BF14851B1}" srcOrd="0" destOrd="0" presId="urn:microsoft.com/office/officeart/2005/8/layout/radial5"/>
    <dgm:cxn modelId="{84F7BF9B-1D7E-4164-8038-44A3C61CE3B2}" type="presParOf" srcId="{82F6C210-40AE-495F-BB30-6D8BF14851B1}" destId="{2DA5AE73-E415-478B-8873-E869BE141178}" srcOrd="0" destOrd="9" presId="urn:microsoft.com/office/officeart/2005/8/layout/radial5"/>
    <dgm:cxn modelId="{B992EED1-43B6-4825-8B7C-FFCEED402364}" type="presOf" srcId="{09DFEC8E-8958-49D4-86C7-36C634D56B6D}" destId="{2DA5AE73-E415-478B-8873-E869BE141178}" srcOrd="1" destOrd="0" presId="urn:microsoft.com/office/officeart/2005/8/layout/radial5"/>
    <dgm:cxn modelId="{3337C8BB-041F-45E9-869B-B95FDE549437}" type="presParOf" srcId="{3159887D-BC34-4F44-B574-5DC0809E4A70}" destId="{DF235D56-3CD9-422D-A2BE-CB4014D68DBC}" srcOrd="10" destOrd="0" presId="urn:microsoft.com/office/officeart/2005/8/layout/radial5"/>
    <dgm:cxn modelId="{9D5F372D-E3C2-42B5-816D-21547568FE96}" type="presOf" srcId="{DA7379F6-2C02-49D2-B86B-D7320DFD0AFD}" destId="{DF235D56-3CD9-422D-A2BE-CB4014D68DBC}" srcOrd="0" destOrd="0" presId="urn:microsoft.com/office/officeart/2005/8/layout/radial5"/>
    <dgm:cxn modelId="{3F9931B2-2A4F-4C43-B83B-589048963845}" type="presParOf" srcId="{3159887D-BC34-4F44-B574-5DC0809E4A70}" destId="{CA049A93-0E52-4DC7-A124-F514570288F4}" srcOrd="11" destOrd="0" presId="urn:microsoft.com/office/officeart/2005/8/layout/radial5"/>
    <dgm:cxn modelId="{C57A627B-A5C3-428E-82FB-72D015CEE59D}" type="presOf" srcId="{F66023F5-D982-45A9-84AA-62174A83AFC3}" destId="{CA049A93-0E52-4DC7-A124-F514570288F4}" srcOrd="0" destOrd="0" presId="urn:microsoft.com/office/officeart/2005/8/layout/radial5"/>
    <dgm:cxn modelId="{3ACDDDF9-09A5-453D-8E95-F61C1339B436}" type="presParOf" srcId="{CA049A93-0E52-4DC7-A124-F514570288F4}" destId="{E1AF6E2B-5578-427E-B6A5-4CC87CC45604}" srcOrd="0" destOrd="11" presId="urn:microsoft.com/office/officeart/2005/8/layout/radial5"/>
    <dgm:cxn modelId="{E5FEC27A-2408-4037-93CE-801C24A2D6CC}" type="presOf" srcId="{F66023F5-D982-45A9-84AA-62174A83AFC3}" destId="{E1AF6E2B-5578-427E-B6A5-4CC87CC45604}" srcOrd="1" destOrd="0" presId="urn:microsoft.com/office/officeart/2005/8/layout/radial5"/>
    <dgm:cxn modelId="{0A380704-7ABE-4CE4-90EB-70C5F91C1134}" type="presParOf" srcId="{3159887D-BC34-4F44-B574-5DC0809E4A70}" destId="{0BE176D0-2E24-45F8-B1E6-2463F3A943D6}" srcOrd="12" destOrd="0" presId="urn:microsoft.com/office/officeart/2005/8/layout/radial5"/>
    <dgm:cxn modelId="{092EBC79-C885-4BC4-9158-797E6782A339}" type="presOf" srcId="{E1DC7222-3144-4097-AAE5-13B97D7A3C7B}" destId="{0BE176D0-2E24-45F8-B1E6-2463F3A943D6}" srcOrd="0" destOrd="0" presId="urn:microsoft.com/office/officeart/2005/8/layout/radial5"/>
    <dgm:cxn modelId="{27F6CE8D-0D74-4061-A802-98B688CFDDB5}" type="presParOf" srcId="{3159887D-BC34-4F44-B574-5DC0809E4A70}" destId="{529F3456-1307-4498-869A-73AF15F15084}" srcOrd="13" destOrd="0" presId="urn:microsoft.com/office/officeart/2005/8/layout/radial5"/>
    <dgm:cxn modelId="{D94E649B-0114-4401-A2DC-2487DB79C289}" type="presOf" srcId="{F00759F8-6327-4D97-A72A-75AD695C21A6}" destId="{529F3456-1307-4498-869A-73AF15F15084}" srcOrd="0" destOrd="0" presId="urn:microsoft.com/office/officeart/2005/8/layout/radial5"/>
    <dgm:cxn modelId="{3D487631-757E-4919-A010-18BD2D8D01EE}" type="presParOf" srcId="{529F3456-1307-4498-869A-73AF15F15084}" destId="{BF110700-89F4-42CF-BADD-BD9E8FCA19B2}" srcOrd="0" destOrd="13" presId="urn:microsoft.com/office/officeart/2005/8/layout/radial5"/>
    <dgm:cxn modelId="{60CF312C-DC49-4793-A8AE-3F4D3A12CC83}" type="presOf" srcId="{F00759F8-6327-4D97-A72A-75AD695C21A6}" destId="{BF110700-89F4-42CF-BADD-BD9E8FCA19B2}" srcOrd="1" destOrd="0" presId="urn:microsoft.com/office/officeart/2005/8/layout/radial5"/>
    <dgm:cxn modelId="{A86E7485-D5FD-4C35-9910-AAE8F3F68026}" type="presParOf" srcId="{3159887D-BC34-4F44-B574-5DC0809E4A70}" destId="{167F0C72-B060-4629-9A1A-5E6B0D31EFB8}" srcOrd="14" destOrd="0" presId="urn:microsoft.com/office/officeart/2005/8/layout/radial5"/>
    <dgm:cxn modelId="{EA6F5046-7219-49F2-97E0-653E3E427247}" type="presOf" srcId="{261E1020-0BA1-41EB-8678-997A2CA8D41C}" destId="{167F0C72-B060-4629-9A1A-5E6B0D31EFB8}" srcOrd="0" destOrd="0" presId="urn:microsoft.com/office/officeart/2005/8/layout/radial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t>互联网大数据来源</a:t>
          </a:r>
          <a:endParaRPr lang="zh-CN" altLang="en-US"/>
        </a:p>
      </dgm:t>
    </dgm:pt>
    <dgm:pt modelId="{EE9066D1-3403-4469-8E8C-0D40A82430F2}" cxnId="{867A931F-43A0-4B09-94B4-BE422AA9BA1B}" type="parTrans">
      <dgm:prSet/>
      <dgm:spPr/>
    </dgm:pt>
    <dgm:pt modelId="{8EC5AF5E-9C9F-410A-A755-A3EA5186F948}" cxnId="{867A931F-43A0-4B09-94B4-BE422AA9BA1B}" type="sibTrans">
      <dgm:prSet/>
      <dgm:spPr/>
      <dgm:t>
        <a:bodyPr/>
        <a:p>
          <a:endParaRPr lang="zh-CN" altLang="en-US"/>
        </a:p>
      </dgm:t>
    </dgm:pt>
    <dgm:pt modelId="{2E2F4D3A-969C-4DB2-9FA9-5C4A40369351}">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b="1"/>
            <a:t>核心分析方法</a:t>
          </a:r>
          <a:r>
            <a:rPr lang="zh-CN" altLang="en-US" b="1"/>
            <a:t/>
          </a:r>
          <a:endParaRPr lang="zh-CN" altLang="en-US" b="1"/>
        </a:p>
      </dgm:t>
    </dgm:pt>
    <dgm:pt modelId="{1E934BFE-4D40-486C-8784-F698A10C4CF5}" cxnId="{9F774470-788A-4354-B012-B1E0CA2A124A}" type="parTrans">
      <dgm:prSet/>
      <dgm:spPr/>
    </dgm:pt>
    <dgm:pt modelId="{EC1AFF77-9232-4EEB-95CB-85CEAB3B1FC0}" cxnId="{9F774470-788A-4354-B012-B1E0CA2A124A}" type="sibTrans">
      <dgm:prSet/>
      <dgm:spPr/>
      <dgm:t>
        <a:bodyPr/>
        <a:p>
          <a:endParaRPr lang="zh-CN" altLang="en-US"/>
        </a:p>
      </dgm:t>
    </dgm:pt>
    <dgm:pt modelId="{37B86CFA-59B5-46FA-8A6B-9FB187CE14DF}">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t>具体指标上的使用</a:t>
          </a:r>
          <a:r>
            <a:rPr lang="zh-CN" altLang="en-US"/>
            <a:t/>
          </a:r>
          <a:endParaRPr lang="zh-CN" altLang="en-US"/>
        </a:p>
      </dgm:t>
    </dgm:pt>
    <dgm:pt modelId="{9DABF4F3-A9E6-40B1-A863-AC9409CC14BB}" cxnId="{0E3510FE-5B79-478B-9C70-CB59391ADF6B}" type="parTrans">
      <dgm:prSet/>
      <dgm:spPr/>
    </dgm:pt>
    <dgm:pt modelId="{18EFF3C3-47F9-402B-A3F3-E9310EA281B4}" cxnId="{0E3510FE-5B79-478B-9C70-CB59391ADF6B}"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867A931F-43A0-4B09-94B4-BE422AA9BA1B}" srcId="{8EB1D179-D23D-41D4-AEEF-E4B9FEB06903}" destId="{3F25DA44-7F3E-4C17-A40B-7F663FDBEA65}" srcOrd="0" destOrd="0" parTransId="{EE9066D1-3403-4469-8E8C-0D40A82430F2}" sibTransId="{8EC5AF5E-9C9F-410A-A755-A3EA5186F948}"/>
    <dgm:cxn modelId="{9F774470-788A-4354-B012-B1E0CA2A124A}" srcId="{8EB1D179-D23D-41D4-AEEF-E4B9FEB06903}" destId="{2E2F4D3A-969C-4DB2-9FA9-5C4A40369351}" srcOrd="1" destOrd="0" parTransId="{1E934BFE-4D40-486C-8784-F698A10C4CF5}" sibTransId="{EC1AFF77-9232-4EEB-95CB-85CEAB3B1FC0}"/>
    <dgm:cxn modelId="{0E3510FE-5B79-478B-9C70-CB59391ADF6B}" srcId="{8EB1D179-D23D-41D4-AEEF-E4B9FEB06903}" destId="{37B86CFA-59B5-46FA-8A6B-9FB187CE14DF}" srcOrd="2" destOrd="0" parTransId="{9DABF4F3-A9E6-40B1-A863-AC9409CC14BB}" sibTransId="{18EFF3C3-47F9-402B-A3F3-E9310EA281B4}"/>
    <dgm:cxn modelId="{1B0E44C6-6F66-4BEE-ABE0-6DC71DFBAF74}" type="presOf" srcId="{8EB1D179-D23D-41D4-AEEF-E4B9FEB06903}" destId="{BF708676-7EFC-4C81-9D3A-3E677EAC1C7B}" srcOrd="0" destOrd="0" presId="urn:microsoft.com/office/officeart/2005/8/layout/process1"/>
    <dgm:cxn modelId="{0464502A-6C76-4C54-8577-F91180F900A6}" type="presParOf" srcId="{BF708676-7EFC-4C81-9D3A-3E677EAC1C7B}" destId="{111DEAC9-5D4C-4A6A-A44E-082A26F60596}" srcOrd="0" destOrd="0" presId="urn:microsoft.com/office/officeart/2005/8/layout/process1"/>
    <dgm:cxn modelId="{A4323EC9-BBAB-4194-980C-32B251699A2C}" type="presOf" srcId="{3F25DA44-7F3E-4C17-A40B-7F663FDBEA65}" destId="{111DEAC9-5D4C-4A6A-A44E-082A26F60596}" srcOrd="0" destOrd="0" presId="urn:microsoft.com/office/officeart/2005/8/layout/process1"/>
    <dgm:cxn modelId="{3FD57D47-BD7E-4D93-BE7A-BD3432345601}" type="presParOf" srcId="{BF708676-7EFC-4C81-9D3A-3E677EAC1C7B}" destId="{8A5CF0CE-3323-464D-9C63-05C1BDB053F5}" srcOrd="1" destOrd="0" presId="urn:microsoft.com/office/officeart/2005/8/layout/process1"/>
    <dgm:cxn modelId="{0F0598C5-EC83-4513-9CDB-F33E0156C827}" type="presOf" srcId="{8EC5AF5E-9C9F-410A-A755-A3EA5186F948}" destId="{8A5CF0CE-3323-464D-9C63-05C1BDB053F5}" srcOrd="0" destOrd="0" presId="urn:microsoft.com/office/officeart/2005/8/layout/process1"/>
    <dgm:cxn modelId="{E18193C9-10DA-4BC3-99F4-111811931C57}" type="presParOf" srcId="{8A5CF0CE-3323-464D-9C63-05C1BDB053F5}" destId="{5FA465F6-7607-499F-BFB2-52F4E071FB67}" srcOrd="0" destOrd="1" presId="urn:microsoft.com/office/officeart/2005/8/layout/process1"/>
    <dgm:cxn modelId="{E62F1172-442E-420F-9DD3-687CFFB719C2}" type="presOf" srcId="{8EC5AF5E-9C9F-410A-A755-A3EA5186F948}" destId="{5FA465F6-7607-499F-BFB2-52F4E071FB67}" srcOrd="1" destOrd="0" presId="urn:microsoft.com/office/officeart/2005/8/layout/process1"/>
    <dgm:cxn modelId="{D80D8328-9463-40B1-A690-9095A103AF62}" type="presParOf" srcId="{BF708676-7EFC-4C81-9D3A-3E677EAC1C7B}" destId="{552FB8E7-A5FB-4CC3-94C3-CE0BDF19F9F1}" srcOrd="2" destOrd="0" presId="urn:microsoft.com/office/officeart/2005/8/layout/process1"/>
    <dgm:cxn modelId="{CA2B8BCF-8B5F-4404-A573-E53AAEF9B322}" type="presOf" srcId="{2E2F4D3A-969C-4DB2-9FA9-5C4A40369351}" destId="{552FB8E7-A5FB-4CC3-94C3-CE0BDF19F9F1}" srcOrd="0" destOrd="0" presId="urn:microsoft.com/office/officeart/2005/8/layout/process1"/>
    <dgm:cxn modelId="{F916A059-8896-4AC0-B455-D932F2532288}" type="presParOf" srcId="{BF708676-7EFC-4C81-9D3A-3E677EAC1C7B}" destId="{353C3794-50AA-4D44-83C9-CE28317C3317}" srcOrd="3" destOrd="0" presId="urn:microsoft.com/office/officeart/2005/8/layout/process1"/>
    <dgm:cxn modelId="{B9833688-1D23-409B-8F97-1F9AC24A4DD0}" type="presOf" srcId="{EC1AFF77-9232-4EEB-95CB-85CEAB3B1FC0}" destId="{353C3794-50AA-4D44-83C9-CE28317C3317}" srcOrd="0" destOrd="0" presId="urn:microsoft.com/office/officeart/2005/8/layout/process1"/>
    <dgm:cxn modelId="{C753DAEB-B4E0-4B3A-8778-0D08A95FEC88}" type="presParOf" srcId="{353C3794-50AA-4D44-83C9-CE28317C3317}" destId="{5AFF040D-0639-4120-9E39-DA822CF9F321}" srcOrd="0" destOrd="3" presId="urn:microsoft.com/office/officeart/2005/8/layout/process1"/>
    <dgm:cxn modelId="{589CD3DA-3D7B-414D-AD37-D375DB174483}" type="presOf" srcId="{EC1AFF77-9232-4EEB-95CB-85CEAB3B1FC0}" destId="{5AFF040D-0639-4120-9E39-DA822CF9F321}" srcOrd="1" destOrd="0" presId="urn:microsoft.com/office/officeart/2005/8/layout/process1"/>
    <dgm:cxn modelId="{5ECA6D6B-EABA-4754-BCF2-31EE66345AB9}" type="presParOf" srcId="{BF708676-7EFC-4C81-9D3A-3E677EAC1C7B}" destId="{A1E15D63-E1FF-4A28-A04F-A2B65927BC31}" srcOrd="4" destOrd="0" presId="urn:microsoft.com/office/officeart/2005/8/layout/process1"/>
    <dgm:cxn modelId="{57BA0D92-8FF0-4455-B1F5-6D5B7E3DAA31}"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1" qsCatId="simple" csTypeId="urn:microsoft.com/office/officeart/2005/8/colors/accent1_2" csCatId="accent1" phldr="0"/>
      <dgm:spPr/>
      <dgm:t>
        <a:bodyPr/>
        <a:p>
          <a:endParaRPr lang="zh-CN" altLang="en-US"/>
        </a:p>
      </dgm:t>
    </dgm:pt>
    <dgm:pt modelId="{90DDC401-903F-495B-A387-FFA8A45891F6}">
      <dgm:prSet phldrT="[文本]"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zh-CN" altLang="en-US">
              <a:sym typeface="+mn-ea"/>
            </a:rPr>
            <a:t>计量经济学</a:t>
          </a:r>
          <a:endParaRPr lang="zh-CN" altLang="en-US">
            <a:sym typeface="+mn-ea"/>
          </a:endParaRPr>
        </a:p>
        <a:p>
          <a:pPr>
            <a:lnSpc>
              <a:spcPct val="100000"/>
            </a:lnSpc>
            <a:spcBef>
              <a:spcPct val="0"/>
            </a:spcBef>
            <a:spcAft>
              <a:spcPct val="35000"/>
            </a:spcAft>
          </a:pPr>
          <a:r>
            <a:rPr lang="zh-CN" altLang="en-US">
              <a:sym typeface="+mn-ea"/>
            </a:rPr>
            <a:t>方法</a:t>
          </a:r>
          <a:r>
            <a:rPr lang="zh-CN" altLang="en-US"/>
            <a:t/>
          </a:r>
          <a:endParaRPr lang="zh-CN" altLang="en-US"/>
        </a:p>
      </dgm:t>
    </dgm:pt>
    <dgm:pt modelId="{C8BB0B8A-C63A-4F83-B8DD-3A7CE259E4EE}" cxnId="{38EB4E48-0D4C-4B9B-84FA-61264DA7A6DE}" type="parTrans">
      <dgm:prSet/>
      <dgm:spPr/>
      <dgm:t>
        <a:bodyPr/>
        <a:p>
          <a:endParaRPr lang="zh-CN" altLang="en-US"/>
        </a:p>
      </dgm:t>
    </dgm:pt>
    <dgm:pt modelId="{35E5E878-0907-4014-9CFA-56AEFE6C22E5}" cxnId="{38EB4E48-0D4C-4B9B-84FA-61264DA7A6DE}" type="sibTrans">
      <dgm:prSet/>
      <dgm:spPr/>
      <dgm:t>
        <a:bodyPr/>
        <a:p>
          <a:endParaRPr lang="zh-CN" altLang="en-US"/>
        </a:p>
      </dgm:t>
    </dgm:pt>
    <dgm:pt modelId="{E08CEB0C-E37F-4DCA-A8EA-4B2CD3AD7754}">
      <dgm:prSet phldrT="[文本]" phldr="0" custT="0"/>
      <dgm:spPr/>
      <dgm:t>
        <a:bodyPr vert="horz" wrap="square"/>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15000"/>
            </a:spcAft>
          </a:pPr>
          <a:r>
            <a:rPr lang="zh-CN" altLang="en-US">
              <a:sym typeface="+mn-ea"/>
            </a:rPr>
            <a:t>应用最多的是多元线性回归、基于经济学系统的联系方程、探讨多个经济变量动态关系的向量自回归（VAR）和向量误差修正模型（VECM）。</a:t>
          </a:r>
          <a:r>
            <a:rPr lang="zh-CN" altLang="en-US"/>
            <a:t/>
          </a:r>
          <a:endParaRPr lang="zh-CN" altLang="en-US"/>
        </a:p>
      </dgm:t>
    </dgm:pt>
    <dgm:pt modelId="{FB4BCC77-44E9-4065-8A2F-90CD32DE34E3}" cxnId="{7C0D618A-6E20-467E-931F-D982FDC41AEF}" type="parTrans">
      <dgm:prSet/>
      <dgm:spPr/>
      <dgm:t>
        <a:bodyPr/>
        <a:p>
          <a:endParaRPr lang="zh-CN" altLang="en-US"/>
        </a:p>
      </dgm:t>
    </dgm:pt>
    <dgm:pt modelId="{41FED480-3E2E-47A2-B997-02D527BC8082}" cxnId="{7C0D618A-6E20-467E-931F-D982FDC41AEF}" type="sibTrans">
      <dgm:prSet/>
      <dgm:spPr/>
      <dgm:t>
        <a:bodyPr/>
        <a:p>
          <a:endParaRPr lang="zh-CN" altLang="en-US"/>
        </a:p>
      </dgm:t>
    </dgm:pt>
    <dgm:pt modelId="{A6685E83-BEEC-49B3-B40A-539E2C0D7A1A}">
      <dgm:prSet phldrT="[文本]"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zh-CN" altLang="en-US">
              <a:sym typeface="+mn-ea"/>
            </a:rPr>
            <a:t>时间序列分析</a:t>
          </a:r>
          <a:endParaRPr lang="zh-CN" altLang="en-US">
            <a:sym typeface="+mn-ea"/>
          </a:endParaRPr>
        </a:p>
        <a:p>
          <a:pPr>
            <a:lnSpc>
              <a:spcPct val="100000"/>
            </a:lnSpc>
            <a:spcBef>
              <a:spcPct val="0"/>
            </a:spcBef>
            <a:spcAft>
              <a:spcPct val="35000"/>
            </a:spcAft>
          </a:pPr>
          <a:r>
            <a:rPr lang="zh-CN" altLang="en-US">
              <a:sym typeface="+mn-ea"/>
            </a:rPr>
            <a:t>方法</a:t>
          </a:r>
          <a:r>
            <a:rPr lang="zh-CN" altLang="en-US"/>
            <a:t/>
          </a:r>
          <a:endParaRPr lang="zh-CN" altLang="en-US"/>
        </a:p>
      </dgm:t>
    </dgm:pt>
    <dgm:pt modelId="{FECC43A3-D59E-4EE1-9557-8FBB90D5B362}" cxnId="{99CDCEE3-DA16-4C8E-AC55-6E1954B98A5B}" type="parTrans">
      <dgm:prSet/>
      <dgm:spPr/>
      <dgm:t>
        <a:bodyPr/>
        <a:p>
          <a:endParaRPr lang="zh-CN" altLang="en-US"/>
        </a:p>
      </dgm:t>
    </dgm:pt>
    <dgm:pt modelId="{68BB6C9A-B7F0-43A0-955B-FC8C4D4009BF}" cxnId="{99CDCEE3-DA16-4C8E-AC55-6E1954B98A5B}" type="sibTrans">
      <dgm:prSet/>
      <dgm:spPr/>
      <dgm:t>
        <a:bodyPr/>
        <a:p>
          <a:endParaRPr lang="zh-CN" altLang="en-US"/>
        </a:p>
      </dgm:t>
    </dgm:pt>
    <dgm:pt modelId="{CBA50553-63FA-4B5A-9888-EDDBA06CA593}">
      <dgm:prSet phldrT="[文本]" phldr="0" custT="0"/>
      <dgm:spPr/>
      <dgm:t>
        <a:bodyPr vert="horz" wrap="square"/>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15000"/>
            </a:spcAft>
          </a:pPr>
          <a:r>
            <a:rPr lang="zh-CN" altLang="en-US">
              <a:sym typeface="+mn-ea"/>
            </a:rPr>
            <a:t>使用最多的是两类模型：</a:t>
          </a:r>
          <a:endParaRPr lang="zh-CN" altLang="en-US">
            <a:sym typeface="+mn-ea"/>
          </a:endParaRPr>
        </a:p>
      </dgm:t>
    </dgm:pt>
    <dgm:pt modelId="{73E2772F-165D-4B56-ACC2-969CBF53B0A8}" cxnId="{DE2F7525-A5A5-4FF1-ACA2-CFF2CFCC5D39}" type="parTrans">
      <dgm:prSet/>
      <dgm:spPr/>
      <dgm:t>
        <a:bodyPr/>
        <a:p>
          <a:endParaRPr lang="zh-CN" altLang="en-US"/>
        </a:p>
      </dgm:t>
    </dgm:pt>
    <dgm:pt modelId="{7BFD1607-7356-4D3D-A829-75D002A3A4B0}" cxnId="{DE2F7525-A5A5-4FF1-ACA2-CFF2CFCC5D39}" type="sibTrans">
      <dgm:prSet/>
      <dgm:spPr/>
      <dgm:t>
        <a:bodyPr/>
        <a:p>
          <a:endParaRPr lang="zh-CN" altLang="en-US"/>
        </a:p>
      </dgm:t>
    </dgm:pt>
    <dgm:pt modelId="{F16B07B1-432B-47FC-A07B-956F11DD5171}">
      <dgm:prSet phldr="0" custT="0"/>
      <dgm:spPr/>
      <dgm:t>
        <a:bodyPr vert="horz" wrap="square"/>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15000"/>
            </a:spcAft>
          </a:pPr>
          <a:r>
            <a:rPr lang="zh-CN" altLang="en-US">
              <a:sym typeface="+mn-ea"/>
            </a:rPr>
            <a:t>一类是对序列自身变化情况进行刻画的自回归移动平均（ARMA）模型</a:t>
          </a:r>
          <a:endParaRPr lang="zh-CN" altLang="en-US">
            <a:sym typeface="+mn-ea"/>
          </a:endParaRPr>
        </a:p>
      </dgm:t>
    </dgm:pt>
    <dgm:pt modelId="{6991AC2B-FBDB-4CA0-A272-0C66D83F4F89}" cxnId="{1FC92E66-9C24-459D-9C3F-988FC50E0582}" type="parTrans">
      <dgm:prSet/>
      <dgm:spPr/>
    </dgm:pt>
    <dgm:pt modelId="{FAD05726-BC53-4109-8298-19CA6B45858E}" cxnId="{1FC92E66-9C24-459D-9C3F-988FC50E0582}" type="sibTrans">
      <dgm:prSet/>
      <dgm:spPr/>
    </dgm:pt>
    <dgm:pt modelId="{534B1B6D-FEB2-4DF0-AD56-EC122E28047A}">
      <dgm:prSet phldr="0" custT="0"/>
      <dgm:spPr/>
      <dgm:t>
        <a:bodyPr vert="horz" wrap="square"/>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a:lnSpc>
              <a:spcPct val="100000"/>
            </a:lnSpc>
            <a:spcBef>
              <a:spcPct val="0"/>
            </a:spcBef>
            <a:spcAft>
              <a:spcPct val="15000"/>
            </a:spcAft>
          </a:pPr>
          <a:r>
            <a:rPr lang="zh-CN" altLang="en-US">
              <a:sym typeface="+mn-ea"/>
            </a:rPr>
            <a:t>另一类是讨论序列波动情况的自回归条件异方差（ARCH）模型族。</a:t>
          </a:r>
          <a:r>
            <a:rPr lang="zh-CN" altLang="en-US"/>
            <a:t/>
          </a:r>
          <a:endParaRPr lang="zh-CN" altLang="en-US"/>
        </a:p>
      </dgm:t>
    </dgm:pt>
    <dgm:pt modelId="{259565E8-A291-45CC-B0A8-F2B0F61406C3}" cxnId="{1148CA3C-6BE7-4DF6-9865-1B9B4B9D27AA}" type="parTrans">
      <dgm:prSet/>
      <dgm:spPr/>
    </dgm:pt>
    <dgm:pt modelId="{8837F4C3-89C7-4275-ACF8-78A81FFFA3A4}" cxnId="{1148CA3C-6BE7-4DF6-9865-1B9B4B9D27AA}"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2">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2">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2">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2">
        <dgm:presLayoutVars>
          <dgm:bulletEnabled val="1"/>
        </dgm:presLayoutVars>
      </dgm:prSet>
      <dgm:spPr/>
    </dgm:pt>
  </dgm:ptLst>
  <dgm:cxnLst>
    <dgm:cxn modelId="{38EB4E48-0D4C-4B9B-84FA-61264DA7A6DE}" srcId="{2E15931E-1654-4B73-89B2-8E333D9C42E0}" destId="{90DDC401-903F-495B-A387-FFA8A45891F6}" srcOrd="0" destOrd="0" parTransId="{C8BB0B8A-C63A-4F83-B8DD-3A7CE259E4EE}" sibTransId="{35E5E878-0907-4014-9CFA-56AEFE6C22E5}"/>
    <dgm:cxn modelId="{7C0D618A-6E20-467E-931F-D982FDC41AEF}" srcId="{90DDC401-903F-495B-A387-FFA8A45891F6}" destId="{E08CEB0C-E37F-4DCA-A8EA-4B2CD3AD7754}" srcOrd="0" destOrd="0" parTransId="{FB4BCC77-44E9-4065-8A2F-90CD32DE34E3}" sibTransId="{41FED480-3E2E-47A2-B997-02D527BC8082}"/>
    <dgm:cxn modelId="{99CDCEE3-DA16-4C8E-AC55-6E1954B98A5B}" srcId="{2E15931E-1654-4B73-89B2-8E333D9C42E0}" destId="{A6685E83-BEEC-49B3-B40A-539E2C0D7A1A}" srcOrd="1" destOrd="0" parTransId="{FECC43A3-D59E-4EE1-9557-8FBB90D5B362}" sibTransId="{68BB6C9A-B7F0-43A0-955B-FC8C4D4009BF}"/>
    <dgm:cxn modelId="{DE2F7525-A5A5-4FF1-ACA2-CFF2CFCC5D39}" srcId="{A6685E83-BEEC-49B3-B40A-539E2C0D7A1A}" destId="{CBA50553-63FA-4B5A-9888-EDDBA06CA593}" srcOrd="0" destOrd="1" parTransId="{73E2772F-165D-4B56-ACC2-969CBF53B0A8}" sibTransId="{7BFD1607-7356-4D3D-A829-75D002A3A4B0}"/>
    <dgm:cxn modelId="{1FC92E66-9C24-459D-9C3F-988FC50E0582}" srcId="{A6685E83-BEEC-49B3-B40A-539E2C0D7A1A}" destId="{F16B07B1-432B-47FC-A07B-956F11DD5171}" srcOrd="1" destOrd="1" parTransId="{6991AC2B-FBDB-4CA0-A272-0C66D83F4F89}" sibTransId="{FAD05726-BC53-4109-8298-19CA6B45858E}"/>
    <dgm:cxn modelId="{1148CA3C-6BE7-4DF6-9865-1B9B4B9D27AA}" srcId="{A6685E83-BEEC-49B3-B40A-539E2C0D7A1A}" destId="{534B1B6D-FEB2-4DF0-AD56-EC122E28047A}" srcOrd="2" destOrd="1" parTransId="{259565E8-A291-45CC-B0A8-F2B0F61406C3}" sibTransId="{8837F4C3-89C7-4275-ACF8-78A81FFFA3A4}"/>
    <dgm:cxn modelId="{E55613BC-C50C-453F-B104-7C4AC1F1CD97}" type="presOf" srcId="{2E15931E-1654-4B73-89B2-8E333D9C42E0}" destId="{D5935282-3C7C-4F88-A1AE-C27DB8591514}" srcOrd="0" destOrd="0" presId="urn:microsoft.com/office/officeart/2005/8/layout/vList5"/>
    <dgm:cxn modelId="{8B958829-1CCD-417A-ADDF-739E8E5E0A11}" type="presParOf" srcId="{D5935282-3C7C-4F88-A1AE-C27DB8591514}" destId="{E61486FD-113E-4C87-8ADF-B1A8E2A84801}" srcOrd="0" destOrd="0" presId="urn:microsoft.com/office/officeart/2005/8/layout/vList5"/>
    <dgm:cxn modelId="{213A6F62-2C7D-4673-A80F-C61AD4258750}" type="presParOf" srcId="{E61486FD-113E-4C87-8ADF-B1A8E2A84801}" destId="{96BE2B31-D87C-43E1-BE64-4C27B13F4AA4}" srcOrd="0" destOrd="0" presId="urn:microsoft.com/office/officeart/2005/8/layout/vList5"/>
    <dgm:cxn modelId="{962BE964-8C64-4638-88A0-0308A4369408}" type="presOf" srcId="{90DDC401-903F-495B-A387-FFA8A45891F6}" destId="{96BE2B31-D87C-43E1-BE64-4C27B13F4AA4}" srcOrd="0" destOrd="0" presId="urn:microsoft.com/office/officeart/2005/8/layout/vList5"/>
    <dgm:cxn modelId="{025F91F1-A985-4CE6-8544-9344C27FD410}" type="presParOf" srcId="{E61486FD-113E-4C87-8ADF-B1A8E2A84801}" destId="{DD9406C3-FC80-4468-A55B-122D744D43F0}" srcOrd="1" destOrd="0" presId="urn:microsoft.com/office/officeart/2005/8/layout/vList5"/>
    <dgm:cxn modelId="{D331B5B6-C0CD-4181-9752-D707306E181D}" type="presOf" srcId="{E08CEB0C-E37F-4DCA-A8EA-4B2CD3AD7754}" destId="{DD9406C3-FC80-4468-A55B-122D744D43F0}" srcOrd="0" destOrd="0" presId="urn:microsoft.com/office/officeart/2005/8/layout/vList5"/>
    <dgm:cxn modelId="{09E51955-8B3D-4121-9BEB-7B52FB3B3DEF}" type="presParOf" srcId="{D5935282-3C7C-4F88-A1AE-C27DB8591514}" destId="{F1941F29-E51C-4282-956D-50CFAFAEB9B8}" srcOrd="1" destOrd="0" presId="urn:microsoft.com/office/officeart/2005/8/layout/vList5"/>
    <dgm:cxn modelId="{AA1A12EA-803E-451C-8992-2E56C420DEAE}" type="presParOf" srcId="{D5935282-3C7C-4F88-A1AE-C27DB8591514}" destId="{B589D1EC-5156-4FB2-BB1C-8E1290A868B9}" srcOrd="2" destOrd="0" presId="urn:microsoft.com/office/officeart/2005/8/layout/vList5"/>
    <dgm:cxn modelId="{FFEAB414-EE29-488A-A15A-09DCE7C8F891}" type="presParOf" srcId="{B589D1EC-5156-4FB2-BB1C-8E1290A868B9}" destId="{EBD335B5-8308-49CB-9630-99D852747B1F}" srcOrd="0" destOrd="2" presId="urn:microsoft.com/office/officeart/2005/8/layout/vList5"/>
    <dgm:cxn modelId="{2A6FA68D-7798-4088-B916-CE9D0DAC2079}" type="presOf" srcId="{A6685E83-BEEC-49B3-B40A-539E2C0D7A1A}" destId="{EBD335B5-8308-49CB-9630-99D852747B1F}" srcOrd="0" destOrd="0" presId="urn:microsoft.com/office/officeart/2005/8/layout/vList5"/>
    <dgm:cxn modelId="{BB22A4AF-4927-4542-BE4E-7EE9154BC2DA}" type="presParOf" srcId="{B589D1EC-5156-4FB2-BB1C-8E1290A868B9}" destId="{6EB2A58E-CA03-4F76-94B6-D8FE50231963}" srcOrd="1" destOrd="2" presId="urn:microsoft.com/office/officeart/2005/8/layout/vList5"/>
    <dgm:cxn modelId="{74F40514-6075-481C-A61D-5FC21CB741A5}" type="presOf" srcId="{CBA50553-63FA-4B5A-9888-EDDBA06CA593}" destId="{6EB2A58E-CA03-4F76-94B6-D8FE50231963}" srcOrd="0" destOrd="0" presId="urn:microsoft.com/office/officeart/2005/8/layout/vList5"/>
    <dgm:cxn modelId="{8A3E3A2C-710A-4702-BF25-3B404E588D10}" type="presOf" srcId="{F16B07B1-432B-47FC-A07B-956F11DD5171}" destId="{6EB2A58E-CA03-4F76-94B6-D8FE50231963}" srcOrd="0" destOrd="1" presId="urn:microsoft.com/office/officeart/2005/8/layout/vList5"/>
    <dgm:cxn modelId="{C1C074FD-28BD-4039-B500-454BA6C524AC}" type="presOf" srcId="{534B1B6D-FEB2-4DF0-AD56-EC122E28047A}" destId="{6EB2A58E-CA03-4F76-94B6-D8FE50231963}" srcOrd="0" destOrd="2"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E6BDA1-660C-44E3-B8D3-B738986F10EC}" type="doc">
      <dgm:prSet loTypeId="urn:microsoft.com/office/officeart/2005/8/layout/process3" loCatId="process" qsTypeId="urn:microsoft.com/office/officeart/2005/8/quickstyle/simple1" qsCatId="simple" csTypeId="urn:microsoft.com/office/officeart/2005/8/colors/accent1_2" csCatId="accent1" phldr="0"/>
      <dgm:spPr/>
      <dgm:t>
        <a:bodyPr/>
        <a:p>
          <a:endParaRPr lang="zh-CN" altLang="en-US"/>
        </a:p>
      </dgm:t>
    </dgm:pt>
    <dgm:pt modelId="{1EC822D0-4B77-4F25-ABD5-8949AFB965C8}">
      <dgm:prSet phldrT="[文本]" phldr="0" custT="0"/>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rPr>
            <a:t>平均法</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A55FEC0B-23EE-4CFE-8050-49CBA30A17FC}" cxnId="{6ECC5870-E2AC-4D73-86AA-9E2B555EE92E}" type="parTrans">
      <dgm:prSet/>
      <dgm:spPr/>
      <dgm:t>
        <a:bodyPr/>
        <a:p>
          <a:endParaRPr lang="zh-CN" altLang="en-US"/>
        </a:p>
      </dgm:t>
    </dgm:pt>
    <dgm:pt modelId="{B0C310D3-A5C4-423C-ADC0-FD305A7B421A}" cxnId="{6ECC5870-E2AC-4D73-86AA-9E2B555EE92E}" type="sibTrans">
      <dgm:prSet/>
      <dgm:spPr/>
      <dgm:t>
        <a:bodyPr/>
        <a:p>
          <a:endParaRPr lang="zh-CN" altLang="en-US"/>
        </a:p>
      </dgm:t>
    </dgm:pt>
    <dgm:pt modelId="{86BF0545-C8C8-404B-B317-6B71601F8310}">
      <dgm:prSet phldrT="[文本]"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sym typeface="+mn-ea"/>
            </a:rPr>
            <a:t>简单平均、加权平均</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A554C9B6-595F-4C42-BA2E-0AF975A6182B}" cxnId="{60BA7015-0F07-4F17-AB3F-75B0C66B358C}" type="parTrans">
      <dgm:prSet/>
      <dgm:spPr/>
      <dgm:t>
        <a:bodyPr/>
        <a:p>
          <a:endParaRPr lang="zh-CN" altLang="en-US"/>
        </a:p>
      </dgm:t>
    </dgm:pt>
    <dgm:pt modelId="{8F0220D1-B873-4B1C-82E7-D1658190B6B3}" cxnId="{60BA7015-0F07-4F17-AB3F-75B0C66B358C}" type="sibTrans">
      <dgm:prSet/>
      <dgm:spPr/>
      <dgm:t>
        <a:bodyPr/>
        <a:p>
          <a:endParaRPr lang="zh-CN" altLang="en-US"/>
        </a:p>
      </dgm:t>
    </dgm:pt>
    <dgm:pt modelId="{86FEAB3F-FBB1-46CC-9DC6-E094874805AE}">
      <dgm:prSet phldrT="[文本]" phldr="0" custT="0"/>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sym typeface="+mn-ea"/>
            </a:rPr>
            <a:t>投票法</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74C68F9B-1FC8-4F0A-8F6F-246FC86076E9}" cxnId="{7FE9212F-9885-41DB-98D6-89529319453B}" type="parTrans">
      <dgm:prSet/>
      <dgm:spPr/>
      <dgm:t>
        <a:bodyPr/>
        <a:p>
          <a:endParaRPr lang="zh-CN" altLang="en-US"/>
        </a:p>
      </dgm:t>
    </dgm:pt>
    <dgm:pt modelId="{C7876883-34BD-4A68-A98E-D95D42D0FF9D}" cxnId="{7FE9212F-9885-41DB-98D6-89529319453B}" type="sibTrans">
      <dgm:prSet/>
      <dgm:spPr/>
      <dgm:t>
        <a:bodyPr/>
        <a:p>
          <a:endParaRPr lang="zh-CN" altLang="en-US"/>
        </a:p>
      </dgm:t>
    </dgm:pt>
    <dgm:pt modelId="{972233BE-F562-42C6-8E02-C376C905A446}">
      <dgm:prSet phldrT="[文本]"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sym typeface="+mn-ea"/>
            </a:rPr>
            <a:t>绝对多数投票法、相对多数投票法等</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1B83FA22-B57F-4847-AF9E-FCABBD20370B}" cxnId="{F05A7B1F-91B6-4AE6-955B-043E6483A8F4}" type="parTrans">
      <dgm:prSet/>
      <dgm:spPr/>
      <dgm:t>
        <a:bodyPr/>
        <a:p>
          <a:endParaRPr lang="zh-CN" altLang="en-US"/>
        </a:p>
      </dgm:t>
    </dgm:pt>
    <dgm:pt modelId="{C95400EF-05CE-49A4-A439-43C3AD15FAE2}" cxnId="{F05A7B1F-91B6-4AE6-955B-043E6483A8F4}" type="sibTrans">
      <dgm:prSet/>
      <dgm:spPr/>
      <dgm:t>
        <a:bodyPr/>
        <a:p>
          <a:endParaRPr lang="zh-CN" altLang="en-US"/>
        </a:p>
      </dgm:t>
    </dgm:pt>
    <dgm:pt modelId="{B349FD2E-4A90-427F-8442-13222811DC7E}">
      <dgm:prSet phldrT="[文本]" phldr="0" custT="0"/>
      <dgm:spPr/>
      <dgm:t>
        <a:bodyPr vert="horz" wrap="square"/>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a:lnSpc>
              <a:spcPct val="100000"/>
            </a:lnSpc>
            <a:spcBef>
              <a:spcPct val="0"/>
            </a:spcBef>
            <a:spcAft>
              <a:spcPct val="35000"/>
            </a:spcAft>
          </a:pPr>
          <a:r>
            <a:rPr lang="zh-CN" altLang="en-US">
              <a:latin typeface="黑体" panose="02010609060101010101" pitchFamily="49" charset="-122"/>
              <a:ea typeface="黑体" panose="02010609060101010101" pitchFamily="49" charset="-122"/>
              <a:sym typeface="+mn-ea"/>
            </a:rPr>
            <a:t>学习法</a:t>
          </a:r>
          <a:r>
            <a:rPr lang="zh-CN" altLang="en-US">
              <a:latin typeface="黑体" panose="02010609060101010101" pitchFamily="49" charset="-122"/>
              <a:ea typeface="黑体" panose="02010609060101010101" pitchFamily="49" charset="-122"/>
            </a:rPr>
            <a:t/>
          </a:r>
          <a:endParaRPr lang="zh-CN" altLang="en-US">
            <a:latin typeface="黑体" panose="02010609060101010101" pitchFamily="49" charset="-122"/>
            <a:ea typeface="黑体" panose="02010609060101010101" pitchFamily="49" charset="-122"/>
          </a:endParaRPr>
        </a:p>
      </dgm:t>
    </dgm:pt>
    <dgm:pt modelId="{81F9B442-B301-4CE5-9F77-41783846C51D}" cxnId="{421B555E-20CB-4DE5-B1CD-15F07E5BB276}" type="parTrans">
      <dgm:prSet/>
      <dgm:spPr/>
      <dgm:t>
        <a:bodyPr/>
        <a:p>
          <a:endParaRPr lang="zh-CN" altLang="en-US"/>
        </a:p>
      </dgm:t>
    </dgm:pt>
    <dgm:pt modelId="{6C33D960-524C-4E19-9279-0E1D8AB4608A}" cxnId="{421B555E-20CB-4DE5-B1CD-15F07E5BB276}" type="sibTrans">
      <dgm:prSet/>
      <dgm:spPr/>
      <dgm:t>
        <a:bodyPr/>
        <a:p>
          <a:endParaRPr lang="zh-CN" altLang="en-US"/>
        </a:p>
      </dgm:t>
    </dgm:pt>
    <dgm:pt modelId="{11EC3D9D-CABC-4F6B-8311-51EC9AF94B05}">
      <dgm:prSet phldrT="[文本]"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latin typeface="黑体" panose="02010609060101010101" pitchFamily="49" charset="-122"/>
              <a:ea typeface="黑体" panose="02010609060101010101" pitchFamily="49" charset="-122"/>
              <a:cs typeface="黑体" panose="02010609060101010101" pitchFamily="49" charset="-122"/>
              <a:sym typeface="+mn-ea"/>
            </a:rPr>
            <a:t>通过另一个学习器进行结合，</a:t>
          </a:r>
          <a:r>
            <a:rPr lang="zh-CN" altLang="en-US">
              <a:latin typeface="黑体" panose="02010609060101010101" pitchFamily="49" charset="-122"/>
              <a:ea typeface="黑体" panose="02010609060101010101" pitchFamily="49" charset="-122"/>
              <a:cs typeface="黑体" panose="02010609060101010101" pitchFamily="49" charset="-122"/>
              <a:sym typeface="+mn-ea"/>
            </a:rPr>
            <a:t>Stacking、</a:t>
          </a:r>
          <a:r>
            <a:rPr lang="en-US" altLang="zh-CN">
              <a:latin typeface="黑体" panose="02010609060101010101" pitchFamily="49" charset="-122"/>
              <a:ea typeface="黑体" panose="02010609060101010101" pitchFamily="49" charset="-122"/>
              <a:cs typeface="黑体" panose="02010609060101010101" pitchFamily="49" charset="-122"/>
              <a:sym typeface="+mn-ea"/>
            </a:rPr>
            <a:t>BMA</a:t>
          </a:r>
          <a:r>
            <a:rPr lang="zh-CN" altLang="en-US">
              <a:latin typeface="黑体" panose="02010609060101010101" pitchFamily="49" charset="-122"/>
              <a:ea typeface="黑体" panose="02010609060101010101" pitchFamily="49" charset="-122"/>
              <a:cs typeface="黑体" panose="02010609060101010101" pitchFamily="49" charset="-122"/>
              <a:sym typeface="+mn-ea"/>
            </a:rPr>
            <a:t>等</a:t>
          </a:r>
          <a:r>
            <a:rPr lang="zh-CN" altLang="en-US">
              <a:latin typeface="黑体" panose="02010609060101010101" pitchFamily="49" charset="-122"/>
              <a:ea typeface="黑体" panose="02010609060101010101" pitchFamily="49" charset="-122"/>
              <a:cs typeface="黑体" panose="02010609060101010101" pitchFamily="49" charset="-122"/>
              <a:sym typeface="+mn-ea"/>
            </a:rPr>
            <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dgm:t>
    </dgm:pt>
    <dgm:pt modelId="{4CB9D39E-D2E7-4AB1-8C35-13DBC76F1E1B}" cxnId="{3E76F008-9732-4D2C-9EFB-2447B01891B7}" type="parTrans">
      <dgm:prSet/>
      <dgm:spPr/>
      <dgm:t>
        <a:bodyPr/>
        <a:p>
          <a:endParaRPr lang="zh-CN" altLang="en-US"/>
        </a:p>
      </dgm:t>
    </dgm:pt>
    <dgm:pt modelId="{49A756A8-869C-486D-A1C2-A9179C82C574}" cxnId="{3E76F008-9732-4D2C-9EFB-2447B01891B7}" type="sibTrans">
      <dgm:prSet/>
      <dgm:spPr/>
      <dgm:t>
        <a:bodyPr/>
        <a:p>
          <a:endParaRPr lang="zh-CN" altLang="en-US"/>
        </a:p>
      </dgm:t>
    </dgm:pt>
    <dgm:pt modelId="{6600DED2-8216-4ABE-8A99-4882629E1A4D}" type="pres">
      <dgm:prSet presAssocID="{2FE6BDA1-660C-44E3-B8D3-B738986F10EC}" presName="linearFlow" presStyleCnt="0">
        <dgm:presLayoutVars>
          <dgm:dir/>
          <dgm:animLvl val="lvl"/>
          <dgm:resizeHandles val="exact"/>
        </dgm:presLayoutVars>
      </dgm:prSet>
      <dgm:spPr/>
    </dgm:pt>
    <dgm:pt modelId="{13EA64EB-AB03-4C80-9EEA-7CED2D89D89C}" type="pres">
      <dgm:prSet presAssocID="{1EC822D0-4B77-4F25-ABD5-8949AFB965C8}" presName="composite" presStyleCnt="0"/>
      <dgm:spPr/>
    </dgm:pt>
    <dgm:pt modelId="{CAF6A44E-174D-4D73-BBC0-9FC10FA804B9}" type="pres">
      <dgm:prSet presAssocID="{1EC822D0-4B77-4F25-ABD5-8949AFB965C8}" presName="parTx" presStyleCnt="0">
        <dgm:presLayoutVars>
          <dgm:chMax val="0"/>
          <dgm:chPref val="0"/>
          <dgm:bulletEnabled val="1"/>
        </dgm:presLayoutVars>
      </dgm:prSet>
      <dgm:spPr/>
    </dgm:pt>
    <dgm:pt modelId="{BEA8DFF6-0BBC-4765-94CE-726AE7249D2C}" type="pres">
      <dgm:prSet presAssocID="{1EC822D0-4B77-4F25-ABD5-8949AFB965C8}" presName="parSh" presStyleLbl="node1" presStyleIdx="0" presStyleCnt="3"/>
      <dgm:spPr/>
    </dgm:pt>
    <dgm:pt modelId="{A527D8D7-AE0F-41E2-B0A5-F384C5C9B908}" type="pres">
      <dgm:prSet presAssocID="{1EC822D0-4B77-4F25-ABD5-8949AFB965C8}" presName="desTx" presStyleLbl="fgAcc1" presStyleIdx="0" presStyleCnt="3">
        <dgm:presLayoutVars>
          <dgm:bulletEnabled val="1"/>
        </dgm:presLayoutVars>
      </dgm:prSet>
      <dgm:spPr/>
    </dgm:pt>
    <dgm:pt modelId="{21AD7683-4E21-48FB-A2B0-38429FA73B13}" type="pres">
      <dgm:prSet presAssocID="{B0C310D3-A5C4-423C-ADC0-FD305A7B421A}" presName="sibTrans" presStyleLbl="sibTrans2D1" presStyleIdx="0" presStyleCnt="2"/>
      <dgm:spPr/>
    </dgm:pt>
    <dgm:pt modelId="{1E817AA8-5A37-4644-9254-A1E7980637B5}" type="pres">
      <dgm:prSet presAssocID="{B0C310D3-A5C4-423C-ADC0-FD305A7B421A}" presName="connTx" presStyleCnt="0"/>
      <dgm:spPr/>
    </dgm:pt>
    <dgm:pt modelId="{4706D582-EEBF-4C1E-B7F4-A6D3E12D3072}" type="pres">
      <dgm:prSet presAssocID="{86FEAB3F-FBB1-46CC-9DC6-E094874805AE}" presName="composite" presStyleCnt="0"/>
      <dgm:spPr/>
    </dgm:pt>
    <dgm:pt modelId="{D8686130-E958-4F9D-9269-6FA1732D0A73}" type="pres">
      <dgm:prSet presAssocID="{86FEAB3F-FBB1-46CC-9DC6-E094874805AE}" presName="parTx" presStyleCnt="0">
        <dgm:presLayoutVars>
          <dgm:chMax val="0"/>
          <dgm:chPref val="0"/>
          <dgm:bulletEnabled val="1"/>
        </dgm:presLayoutVars>
      </dgm:prSet>
      <dgm:spPr/>
    </dgm:pt>
    <dgm:pt modelId="{4201241F-A758-4825-9A41-CBED0FF9E993}" type="pres">
      <dgm:prSet presAssocID="{86FEAB3F-FBB1-46CC-9DC6-E094874805AE}" presName="parSh" presStyleLbl="node1" presStyleIdx="1" presStyleCnt="3"/>
      <dgm:spPr/>
    </dgm:pt>
    <dgm:pt modelId="{BFC7A65B-961A-4F69-8CB3-248457E85C87}" type="pres">
      <dgm:prSet presAssocID="{86FEAB3F-FBB1-46CC-9DC6-E094874805AE}" presName="desTx" presStyleLbl="fgAcc1" presStyleIdx="1" presStyleCnt="3">
        <dgm:presLayoutVars>
          <dgm:bulletEnabled val="1"/>
        </dgm:presLayoutVars>
      </dgm:prSet>
      <dgm:spPr/>
    </dgm:pt>
    <dgm:pt modelId="{5D27C5B2-FAF5-4B9E-8CE5-8F54D12F7C36}" type="pres">
      <dgm:prSet presAssocID="{C7876883-34BD-4A68-A98E-D95D42D0FF9D}" presName="sibTrans" presStyleLbl="sibTrans2D1" presStyleIdx="1" presStyleCnt="2"/>
      <dgm:spPr/>
    </dgm:pt>
    <dgm:pt modelId="{F8D5EB2A-738F-4E50-B014-79322171C96A}" type="pres">
      <dgm:prSet presAssocID="{C7876883-34BD-4A68-A98E-D95D42D0FF9D}" presName="connTx" presStyleCnt="0"/>
      <dgm:spPr/>
    </dgm:pt>
    <dgm:pt modelId="{7908079C-B054-488F-B184-A0837979EED0}" type="pres">
      <dgm:prSet presAssocID="{B349FD2E-4A90-427F-8442-13222811DC7E}" presName="composite" presStyleCnt="0"/>
      <dgm:spPr/>
    </dgm:pt>
    <dgm:pt modelId="{C2722F97-5D1A-4260-B371-3A1E1DF124B3}" type="pres">
      <dgm:prSet presAssocID="{B349FD2E-4A90-427F-8442-13222811DC7E}" presName="parTx" presStyleCnt="0">
        <dgm:presLayoutVars>
          <dgm:chMax val="0"/>
          <dgm:chPref val="0"/>
          <dgm:bulletEnabled val="1"/>
        </dgm:presLayoutVars>
      </dgm:prSet>
      <dgm:spPr/>
    </dgm:pt>
    <dgm:pt modelId="{6EADA40E-ECF8-4EF2-9B35-A9DD5D6A50D5}" type="pres">
      <dgm:prSet presAssocID="{B349FD2E-4A90-427F-8442-13222811DC7E}" presName="parSh" presStyleLbl="node1" presStyleIdx="2" presStyleCnt="3"/>
      <dgm:spPr/>
    </dgm:pt>
    <dgm:pt modelId="{39BA4712-27E2-4423-ADD6-9F9BD3D8FB35}" type="pres">
      <dgm:prSet presAssocID="{B349FD2E-4A90-427F-8442-13222811DC7E}" presName="desTx" presStyleLbl="fgAcc1" presStyleIdx="2" presStyleCnt="3">
        <dgm:presLayoutVars>
          <dgm:bulletEnabled val="1"/>
        </dgm:presLayoutVars>
      </dgm:prSet>
      <dgm:spPr/>
    </dgm:pt>
  </dgm:ptLst>
  <dgm:cxnLst>
    <dgm:cxn modelId="{6ECC5870-E2AC-4D73-86AA-9E2B555EE92E}" srcId="{2FE6BDA1-660C-44E3-B8D3-B738986F10EC}" destId="{1EC822D0-4B77-4F25-ABD5-8949AFB965C8}" srcOrd="0" destOrd="0" parTransId="{A55FEC0B-23EE-4CFE-8050-49CBA30A17FC}" sibTransId="{B0C310D3-A5C4-423C-ADC0-FD305A7B421A}"/>
    <dgm:cxn modelId="{60BA7015-0F07-4F17-AB3F-75B0C66B358C}" srcId="{1EC822D0-4B77-4F25-ABD5-8949AFB965C8}" destId="{86BF0545-C8C8-404B-B317-6B71601F8310}" srcOrd="0" destOrd="0" parTransId="{A554C9B6-595F-4C42-BA2E-0AF975A6182B}" sibTransId="{8F0220D1-B873-4B1C-82E7-D1658190B6B3}"/>
    <dgm:cxn modelId="{7FE9212F-9885-41DB-98D6-89529319453B}" srcId="{2FE6BDA1-660C-44E3-B8D3-B738986F10EC}" destId="{86FEAB3F-FBB1-46CC-9DC6-E094874805AE}" srcOrd="1" destOrd="0" parTransId="{74C68F9B-1FC8-4F0A-8F6F-246FC86076E9}" sibTransId="{C7876883-34BD-4A68-A98E-D95D42D0FF9D}"/>
    <dgm:cxn modelId="{F05A7B1F-91B6-4AE6-955B-043E6483A8F4}" srcId="{86FEAB3F-FBB1-46CC-9DC6-E094874805AE}" destId="{972233BE-F562-42C6-8E02-C376C905A446}" srcOrd="0" destOrd="1" parTransId="{1B83FA22-B57F-4847-AF9E-FCABBD20370B}" sibTransId="{C95400EF-05CE-49A4-A439-43C3AD15FAE2}"/>
    <dgm:cxn modelId="{421B555E-20CB-4DE5-B1CD-15F07E5BB276}" srcId="{2FE6BDA1-660C-44E3-B8D3-B738986F10EC}" destId="{B349FD2E-4A90-427F-8442-13222811DC7E}" srcOrd="2" destOrd="0" parTransId="{81F9B442-B301-4CE5-9F77-41783846C51D}" sibTransId="{6C33D960-524C-4E19-9279-0E1D8AB4608A}"/>
    <dgm:cxn modelId="{3E76F008-9732-4D2C-9EFB-2447B01891B7}" srcId="{B349FD2E-4A90-427F-8442-13222811DC7E}" destId="{11EC3D9D-CABC-4F6B-8311-51EC9AF94B05}" srcOrd="0" destOrd="2" parTransId="{4CB9D39E-D2E7-4AB1-8C35-13DBC76F1E1B}" sibTransId="{49A756A8-869C-486D-A1C2-A9179C82C574}"/>
    <dgm:cxn modelId="{DC538F0D-BA11-45A1-BAF1-E1EAB60F68D0}" type="presOf" srcId="{2FE6BDA1-660C-44E3-B8D3-B738986F10EC}" destId="{6600DED2-8216-4ABE-8A99-4882629E1A4D}" srcOrd="0" destOrd="0" presId="urn:microsoft.com/office/officeart/2005/8/layout/process3"/>
    <dgm:cxn modelId="{4BECD8EA-6A4B-4293-9A40-5C4EFD49745E}" type="presParOf" srcId="{6600DED2-8216-4ABE-8A99-4882629E1A4D}" destId="{13EA64EB-AB03-4C80-9EEA-7CED2D89D89C}" srcOrd="0" destOrd="0" presId="urn:microsoft.com/office/officeart/2005/8/layout/process3"/>
    <dgm:cxn modelId="{7B400615-3EB5-466B-BB03-EE96D1253A23}" type="presParOf" srcId="{13EA64EB-AB03-4C80-9EEA-7CED2D89D89C}" destId="{CAF6A44E-174D-4D73-BBC0-9FC10FA804B9}" srcOrd="0" destOrd="0" presId="urn:microsoft.com/office/officeart/2005/8/layout/process3"/>
    <dgm:cxn modelId="{F121AD0F-C116-4C84-A53C-01AD96088D4C}" type="presOf" srcId="{1EC822D0-4B77-4F25-ABD5-8949AFB965C8}" destId="{CAF6A44E-174D-4D73-BBC0-9FC10FA804B9}" srcOrd="1" destOrd="0" presId="urn:microsoft.com/office/officeart/2005/8/layout/process3"/>
    <dgm:cxn modelId="{71669FC7-E28A-46C3-A301-4FC6C27347DF}" type="presParOf" srcId="{13EA64EB-AB03-4C80-9EEA-7CED2D89D89C}" destId="{BEA8DFF6-0BBC-4765-94CE-726AE7249D2C}" srcOrd="1" destOrd="0" presId="urn:microsoft.com/office/officeart/2005/8/layout/process3"/>
    <dgm:cxn modelId="{707793F8-D68E-4EEE-92CF-1685A8BEBD45}" type="presOf" srcId="{1EC822D0-4B77-4F25-ABD5-8949AFB965C8}" destId="{BEA8DFF6-0BBC-4765-94CE-726AE7249D2C}" srcOrd="0" destOrd="0" presId="urn:microsoft.com/office/officeart/2005/8/layout/process3"/>
    <dgm:cxn modelId="{22858264-27BD-4A18-9926-872A58CC7988}" type="presParOf" srcId="{13EA64EB-AB03-4C80-9EEA-7CED2D89D89C}" destId="{A527D8D7-AE0F-41E2-B0A5-F384C5C9B908}" srcOrd="2" destOrd="0" presId="urn:microsoft.com/office/officeart/2005/8/layout/process3"/>
    <dgm:cxn modelId="{4967C7D5-FD46-46F9-AC09-240B0784C005}" type="presOf" srcId="{86BF0545-C8C8-404B-B317-6B71601F8310}" destId="{A527D8D7-AE0F-41E2-B0A5-F384C5C9B908}" srcOrd="0" destOrd="0" presId="urn:microsoft.com/office/officeart/2005/8/layout/process3"/>
    <dgm:cxn modelId="{669BD974-CA87-4FF5-9128-7B1547397D8C}" type="presParOf" srcId="{6600DED2-8216-4ABE-8A99-4882629E1A4D}" destId="{21AD7683-4E21-48FB-A2B0-38429FA73B13}" srcOrd="1" destOrd="0" presId="urn:microsoft.com/office/officeart/2005/8/layout/process3"/>
    <dgm:cxn modelId="{C83C95D8-1BD0-499E-8D53-C10CD75D63EC}" type="presOf" srcId="{B0C310D3-A5C4-423C-ADC0-FD305A7B421A}" destId="{21AD7683-4E21-48FB-A2B0-38429FA73B13}" srcOrd="0" destOrd="0" presId="urn:microsoft.com/office/officeart/2005/8/layout/process3"/>
    <dgm:cxn modelId="{26DBAFB7-6CC1-4BF0-BF1E-68701E43EA06}" type="presParOf" srcId="{21AD7683-4E21-48FB-A2B0-38429FA73B13}" destId="{1E817AA8-5A37-4644-9254-A1E7980637B5}" srcOrd="0" destOrd="1" presId="urn:microsoft.com/office/officeart/2005/8/layout/process3"/>
    <dgm:cxn modelId="{C380D0B5-F790-47D6-BD0E-25788584ADDB}" type="presOf" srcId="{B0C310D3-A5C4-423C-ADC0-FD305A7B421A}" destId="{1E817AA8-5A37-4644-9254-A1E7980637B5}" srcOrd="1" destOrd="0" presId="urn:microsoft.com/office/officeart/2005/8/layout/process3"/>
    <dgm:cxn modelId="{8D24BD01-2F3E-429A-A229-06C3049A8310}" type="presParOf" srcId="{6600DED2-8216-4ABE-8A99-4882629E1A4D}" destId="{4706D582-EEBF-4C1E-B7F4-A6D3E12D3072}" srcOrd="2" destOrd="0" presId="urn:microsoft.com/office/officeart/2005/8/layout/process3"/>
    <dgm:cxn modelId="{8A0DA6F9-10D2-4CFE-85D5-1DED8F1A538C}" type="presParOf" srcId="{4706D582-EEBF-4C1E-B7F4-A6D3E12D3072}" destId="{D8686130-E958-4F9D-9269-6FA1732D0A73}" srcOrd="0" destOrd="2" presId="urn:microsoft.com/office/officeart/2005/8/layout/process3"/>
    <dgm:cxn modelId="{D66CA263-B0CB-42ED-AC77-00FA10B93D13}" type="presOf" srcId="{86FEAB3F-FBB1-46CC-9DC6-E094874805AE}" destId="{D8686130-E958-4F9D-9269-6FA1732D0A73}" srcOrd="1" destOrd="0" presId="urn:microsoft.com/office/officeart/2005/8/layout/process3"/>
    <dgm:cxn modelId="{65600AE1-3C58-45D5-8C6A-14191AFBAF69}" type="presParOf" srcId="{4706D582-EEBF-4C1E-B7F4-A6D3E12D3072}" destId="{4201241F-A758-4825-9A41-CBED0FF9E993}" srcOrd="1" destOrd="2" presId="urn:microsoft.com/office/officeart/2005/8/layout/process3"/>
    <dgm:cxn modelId="{16CA827B-B753-4B98-B7DC-2B806B6699D7}" type="presOf" srcId="{86FEAB3F-FBB1-46CC-9DC6-E094874805AE}" destId="{4201241F-A758-4825-9A41-CBED0FF9E993}" srcOrd="0" destOrd="0" presId="urn:microsoft.com/office/officeart/2005/8/layout/process3"/>
    <dgm:cxn modelId="{AE2CAB14-D755-4A87-94E6-7FCB4753C71F}" type="presParOf" srcId="{4706D582-EEBF-4C1E-B7F4-A6D3E12D3072}" destId="{BFC7A65B-961A-4F69-8CB3-248457E85C87}" srcOrd="2" destOrd="2" presId="urn:microsoft.com/office/officeart/2005/8/layout/process3"/>
    <dgm:cxn modelId="{F20FBB96-8031-4CAF-9870-2010776DCDA4}" type="presOf" srcId="{972233BE-F562-42C6-8E02-C376C905A446}" destId="{BFC7A65B-961A-4F69-8CB3-248457E85C87}" srcOrd="0" destOrd="0" presId="urn:microsoft.com/office/officeart/2005/8/layout/process3"/>
    <dgm:cxn modelId="{810A8745-A3E9-42CB-82BA-7620F525838D}" type="presParOf" srcId="{6600DED2-8216-4ABE-8A99-4882629E1A4D}" destId="{5D27C5B2-FAF5-4B9E-8CE5-8F54D12F7C36}" srcOrd="3" destOrd="0" presId="urn:microsoft.com/office/officeart/2005/8/layout/process3"/>
    <dgm:cxn modelId="{35F35C3B-DE8A-4AF5-8F5F-5F4AB271C14C}" type="presOf" srcId="{C7876883-34BD-4A68-A98E-D95D42D0FF9D}" destId="{5D27C5B2-FAF5-4B9E-8CE5-8F54D12F7C36}" srcOrd="0" destOrd="0" presId="urn:microsoft.com/office/officeart/2005/8/layout/process3"/>
    <dgm:cxn modelId="{0E557170-6B48-4295-AB4E-C46904C6F749}" type="presParOf" srcId="{5D27C5B2-FAF5-4B9E-8CE5-8F54D12F7C36}" destId="{F8D5EB2A-738F-4E50-B014-79322171C96A}" srcOrd="0" destOrd="3" presId="urn:microsoft.com/office/officeart/2005/8/layout/process3"/>
    <dgm:cxn modelId="{3E94CBF2-CCF5-4EF8-ABF9-9C267A53563D}" type="presOf" srcId="{C7876883-34BD-4A68-A98E-D95D42D0FF9D}" destId="{F8D5EB2A-738F-4E50-B014-79322171C96A}" srcOrd="1" destOrd="0" presId="urn:microsoft.com/office/officeart/2005/8/layout/process3"/>
    <dgm:cxn modelId="{5FB7EBA2-9F4D-4003-8999-71F27F209F32}" type="presParOf" srcId="{6600DED2-8216-4ABE-8A99-4882629E1A4D}" destId="{7908079C-B054-488F-B184-A0837979EED0}" srcOrd="4" destOrd="0" presId="urn:microsoft.com/office/officeart/2005/8/layout/process3"/>
    <dgm:cxn modelId="{B6414668-9E29-467F-9168-1CCAA363F36C}" type="presParOf" srcId="{7908079C-B054-488F-B184-A0837979EED0}" destId="{C2722F97-5D1A-4260-B371-3A1E1DF124B3}" srcOrd="0" destOrd="4" presId="urn:microsoft.com/office/officeart/2005/8/layout/process3"/>
    <dgm:cxn modelId="{F1B1145E-A3FD-4A13-9A38-0EB3050D83D1}" type="presOf" srcId="{B349FD2E-4A90-427F-8442-13222811DC7E}" destId="{C2722F97-5D1A-4260-B371-3A1E1DF124B3}" srcOrd="1" destOrd="0" presId="urn:microsoft.com/office/officeart/2005/8/layout/process3"/>
    <dgm:cxn modelId="{60987FDB-5FE8-4861-9E2F-D8AD47804B20}" type="presParOf" srcId="{7908079C-B054-488F-B184-A0837979EED0}" destId="{6EADA40E-ECF8-4EF2-9B35-A9DD5D6A50D5}" srcOrd="1" destOrd="4" presId="urn:microsoft.com/office/officeart/2005/8/layout/process3"/>
    <dgm:cxn modelId="{545367EB-5094-4133-905E-94AD84B41A79}" type="presOf" srcId="{B349FD2E-4A90-427F-8442-13222811DC7E}" destId="{6EADA40E-ECF8-4EF2-9B35-A9DD5D6A50D5}" srcOrd="0" destOrd="0" presId="urn:microsoft.com/office/officeart/2005/8/layout/process3"/>
    <dgm:cxn modelId="{24770C5C-C267-41FF-8AD0-BE0B16B3BA8F}" type="presParOf" srcId="{7908079C-B054-488F-B184-A0837979EED0}" destId="{39BA4712-27E2-4423-ADD6-9F9BD3D8FB35}" srcOrd="2" destOrd="4" presId="urn:microsoft.com/office/officeart/2005/8/layout/process3"/>
    <dgm:cxn modelId="{3A3B3B89-B849-443A-A89C-479BDE5ABF59}" type="presOf" srcId="{11EC3D9D-CABC-4F6B-8311-51EC9AF94B05}" destId="{39BA4712-27E2-4423-ADD6-9F9BD3D8FB35}" srcOrd="0" destOrd="0"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8FBB7B-694A-47BF-865D-2F44C1051453}" type="doc">
      <dgm:prSet loTypeId="urn:microsoft.com/office/officeart/2005/8/layout/hList1" loCatId="list" qsTypeId="urn:microsoft.com/office/officeart/2005/8/quickstyle/simple1" qsCatId="simple" csTypeId="urn:microsoft.com/office/officeart/2005/8/colors/accent1_2" csCatId="accent1" phldr="0"/>
      <dgm:spPr/>
      <dgm:t>
        <a:bodyPr/>
        <a:p>
          <a:endParaRPr lang="zh-CN" altLang="en-US"/>
        </a:p>
      </dgm:t>
    </dgm:pt>
    <dgm:pt modelId="{BD5427FF-4EB1-4006-BF7F-42158E0C5129}">
      <dgm:prSet phldrT="[文本]" phldr="0" custT="0"/>
      <dgm:spPr/>
      <dgm:t>
        <a:bodyPr vert="horz" wrap="square"/>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a:lnSpc>
              <a:spcPct val="100000"/>
            </a:lnSpc>
            <a:spcBef>
              <a:spcPct val="0"/>
            </a:spcBef>
            <a:spcAft>
              <a:spcPct val="35000"/>
            </a:spcAft>
          </a:pPr>
          <a:r>
            <a:rPr lang="zh-CN" altLang="en-US">
              <a:sym typeface="+mn-ea"/>
            </a:rPr>
            <a:t>技术取词法</a:t>
          </a:r>
          <a:r>
            <a:rPr lang="zh-CN" altLang="en-US"/>
            <a:t/>
          </a:r>
          <a:endParaRPr lang="zh-CN" altLang="en-US"/>
        </a:p>
      </dgm:t>
    </dgm:pt>
    <dgm:pt modelId="{A2F6D805-3B53-408A-A2A3-20BC3BF0D242}" cxnId="{722D4121-66F3-4B6D-AF62-D724806E3496}" type="parTrans">
      <dgm:prSet/>
      <dgm:spPr/>
      <dgm:t>
        <a:bodyPr/>
        <a:p>
          <a:endParaRPr lang="zh-CN" altLang="en-US"/>
        </a:p>
      </dgm:t>
    </dgm:pt>
    <dgm:pt modelId="{D47F9812-1256-4E44-A6BE-BEC559BE8FF3}" cxnId="{722D4121-66F3-4B6D-AF62-D724806E3496}" type="sibTrans">
      <dgm:prSet/>
      <dgm:spPr/>
      <dgm:t>
        <a:bodyPr/>
        <a:p>
          <a:endParaRPr lang="zh-CN" altLang="en-US"/>
        </a:p>
      </dgm:t>
    </dgm:pt>
    <dgm:pt modelId="{3A7B819B-DBE9-4610-B22A-5573EA6D532D}">
      <dgm:prSet phldrT="[文本]"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sym typeface="+mn-ea"/>
            </a:rPr>
            <a:t>利用高性能、大规模的计算设备将一切可能的关键词都纳入到研究范围内</a:t>
          </a:r>
          <a:endParaRPr lang="zh-CN" altLang="en-US">
            <a:sym typeface="+mn-ea"/>
          </a:endParaRPr>
        </a:p>
      </dgm:t>
    </dgm:pt>
    <dgm:pt modelId="{DC4BEA23-BF6E-42AD-9BF0-CFBDE86A80F1}" cxnId="{08C875D9-7F38-4EF6-9777-E583AE264EB6}" type="parTrans">
      <dgm:prSet/>
      <dgm:spPr/>
      <dgm:t>
        <a:bodyPr/>
        <a:p>
          <a:endParaRPr lang="zh-CN" altLang="en-US"/>
        </a:p>
      </dgm:t>
    </dgm:pt>
    <dgm:pt modelId="{0BF6ACD3-AE1A-4691-8CBE-DBE77AB8A685}" cxnId="{08C875D9-7F38-4EF6-9777-E583AE264EB6}" type="sibTrans">
      <dgm:prSet/>
      <dgm:spPr/>
      <dgm:t>
        <a:bodyPr/>
        <a:p>
          <a:endParaRPr lang="zh-CN" altLang="en-US"/>
        </a:p>
      </dgm:t>
    </dgm:pt>
    <dgm:pt modelId="{102E581A-05E3-43F5-8A99-625DEB0C86C6}">
      <dgm:prSet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sym typeface="+mn-ea"/>
            </a:rPr>
            <a:t>精度较高，但受到资源的限制难以复制应用</a:t>
          </a:r>
          <a:r>
            <a:rPr lang="zh-CN" altLang="en-US"/>
            <a:t/>
          </a:r>
          <a:endParaRPr lang="zh-CN" altLang="en-US"/>
        </a:p>
      </dgm:t>
    </dgm:pt>
    <dgm:pt modelId="{937FE683-15B2-4CAB-8B91-68C7E30BBD22}" cxnId="{4A18098C-2640-4EC8-B324-5E62C79D5E29}" type="parTrans">
      <dgm:prSet/>
      <dgm:spPr/>
    </dgm:pt>
    <dgm:pt modelId="{985EE1BB-695A-4F8D-A235-1BAE06815FEF}" cxnId="{4A18098C-2640-4EC8-B324-5E62C79D5E29}" type="sibTrans">
      <dgm:prSet/>
      <dgm:spPr/>
    </dgm:pt>
    <dgm:pt modelId="{FE969E54-0D5D-4815-BDC4-3309E2F7325D}">
      <dgm:prSet phldrT="[文本]" phldr="0" custT="0"/>
      <dgm:spPr/>
      <dgm:t>
        <a:bodyPr vert="horz" wrap="square"/>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a:lnSpc>
              <a:spcPct val="100000"/>
            </a:lnSpc>
            <a:spcBef>
              <a:spcPct val="0"/>
            </a:spcBef>
            <a:spcAft>
              <a:spcPct val="35000"/>
            </a:spcAft>
          </a:pPr>
          <a:r>
            <a:rPr lang="zh-CN" altLang="en-US">
              <a:sym typeface="+mn-ea"/>
            </a:rPr>
            <a:t>经验取词法</a:t>
          </a:r>
          <a:r>
            <a:rPr lang="zh-CN" altLang="en-US"/>
            <a:t/>
          </a:r>
          <a:endParaRPr lang="zh-CN" altLang="en-US"/>
        </a:p>
      </dgm:t>
    </dgm:pt>
    <dgm:pt modelId="{B5D9FB86-EEBE-488F-B7DE-B7CF5C9166C5}" cxnId="{2DF5BA7E-AAB0-4500-899F-4984715AE93D}" type="parTrans">
      <dgm:prSet/>
      <dgm:spPr/>
      <dgm:t>
        <a:bodyPr/>
        <a:p>
          <a:endParaRPr lang="zh-CN" altLang="en-US"/>
        </a:p>
      </dgm:t>
    </dgm:pt>
    <dgm:pt modelId="{D7D19B67-C01A-45D3-B5C7-B7E1B18A9F62}" cxnId="{2DF5BA7E-AAB0-4500-899F-4984715AE93D}" type="sibTrans">
      <dgm:prSet/>
      <dgm:spPr/>
      <dgm:t>
        <a:bodyPr/>
        <a:p>
          <a:endParaRPr lang="zh-CN" altLang="en-US"/>
        </a:p>
      </dgm:t>
    </dgm:pt>
    <dgm:pt modelId="{35600F67-42C2-4D1B-B072-DC2A36FCB136}">
      <dgm:prSet phldrT="[文本]"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sym typeface="+mn-ea"/>
            </a:rPr>
            <a:t>由作者运用主观经验确定关键词。通常选择几类相关关键词进行合成。</a:t>
          </a:r>
          <a:endParaRPr lang="zh-CN" altLang="en-US">
            <a:sym typeface="+mn-ea"/>
          </a:endParaRPr>
        </a:p>
      </dgm:t>
    </dgm:pt>
    <dgm:pt modelId="{B4BC79E1-FDBA-43D1-A988-1BE8090EDA7A}" cxnId="{0FEEAFE6-6CCF-4A0C-A9F2-479A79B93C96}" type="parTrans">
      <dgm:prSet/>
      <dgm:spPr/>
      <dgm:t>
        <a:bodyPr/>
        <a:p>
          <a:endParaRPr lang="zh-CN" altLang="en-US"/>
        </a:p>
      </dgm:t>
    </dgm:pt>
    <dgm:pt modelId="{AD46A0AA-C45A-46D2-89AF-28390F99F9D0}" cxnId="{0FEEAFE6-6CCF-4A0C-A9F2-479A79B93C96}" type="sibTrans">
      <dgm:prSet/>
      <dgm:spPr/>
      <dgm:t>
        <a:bodyPr/>
        <a:p>
          <a:endParaRPr lang="zh-CN" altLang="en-US"/>
        </a:p>
      </dgm:t>
    </dgm:pt>
    <dgm:pt modelId="{F6BFB35B-854D-4239-AE1F-8528AE81BBCE}">
      <dgm:prSet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sym typeface="+mn-ea"/>
            </a:rPr>
            <a:t>主观性较强，科学性不足</a:t>
          </a:r>
          <a:r>
            <a:rPr lang="zh-CN" altLang="en-US"/>
            <a:t/>
          </a:r>
          <a:endParaRPr lang="zh-CN" altLang="en-US"/>
        </a:p>
      </dgm:t>
    </dgm:pt>
    <dgm:pt modelId="{B02B02AE-260D-4F0E-879C-C9B5A5F5FC9F}" cxnId="{306E3611-681E-4405-8D7F-04753DD712A5}" type="parTrans">
      <dgm:prSet/>
      <dgm:spPr/>
    </dgm:pt>
    <dgm:pt modelId="{9103B65E-F110-4C49-8BA6-570780FC75A9}" cxnId="{306E3611-681E-4405-8D7F-04753DD712A5}" type="sibTrans">
      <dgm:prSet/>
      <dgm:spPr/>
    </dgm:pt>
    <dgm:pt modelId="{61F0DC84-7FFF-4FDD-9B5D-40960093AE83}">
      <dgm:prSet phldrT="[文本]" phldr="0" custT="0"/>
      <dgm:spPr/>
      <dgm:t>
        <a:bodyPr vert="horz" wrap="square"/>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a:lnSpc>
              <a:spcPct val="100000"/>
            </a:lnSpc>
            <a:spcBef>
              <a:spcPct val="0"/>
            </a:spcBef>
            <a:spcAft>
              <a:spcPct val="35000"/>
            </a:spcAft>
          </a:pPr>
          <a:r>
            <a:rPr lang="zh-CN" altLang="en-US">
              <a:sym typeface="+mn-ea"/>
            </a:rPr>
            <a:t>范围取词法</a:t>
          </a:r>
          <a:r>
            <a:rPr lang="zh-CN" altLang="en-US"/>
            <a:t/>
          </a:r>
          <a:endParaRPr lang="zh-CN" altLang="en-US"/>
        </a:p>
      </dgm:t>
    </dgm:pt>
    <dgm:pt modelId="{2CB3CEFC-83E6-4DB9-B636-5287ACC11553}" cxnId="{52CBB946-1755-4812-BCE8-2BAFE910F189}" type="parTrans">
      <dgm:prSet/>
      <dgm:spPr/>
      <dgm:t>
        <a:bodyPr/>
        <a:p>
          <a:endParaRPr lang="zh-CN" altLang="en-US"/>
        </a:p>
      </dgm:t>
    </dgm:pt>
    <dgm:pt modelId="{1FAE29ED-22A2-40FA-904A-0706E8542FE7}" cxnId="{52CBB946-1755-4812-BCE8-2BAFE910F189}" type="sibTrans">
      <dgm:prSet/>
      <dgm:spPr/>
      <dgm:t>
        <a:bodyPr/>
        <a:p>
          <a:endParaRPr lang="zh-CN" altLang="en-US"/>
        </a:p>
      </dgm:t>
    </dgm:pt>
    <dgm:pt modelId="{2C0D9F89-7CE9-4195-96AC-FB27D6AA2EF6}">
      <dgm:prSet phldrT="[文本]" phldr="0" custT="0"/>
      <dgm:spPr/>
      <dgm:t>
        <a:bodyPr vert="horz" wrap="square"/>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a:lnSpc>
              <a:spcPct val="100000"/>
            </a:lnSpc>
            <a:spcBef>
              <a:spcPct val="0"/>
            </a:spcBef>
            <a:spcAft>
              <a:spcPct val="15000"/>
            </a:spcAft>
          </a:pPr>
          <a:r>
            <a:rPr lang="zh-CN" altLang="en-US">
              <a:sym typeface="+mn-ea"/>
            </a:rPr>
            <a:t>先确定一个选词的范围，然后在范围内进行精选。词范围可以是某些工具提供的类目关键词。精选依据与主题之间的相关程度。</a:t>
          </a:r>
          <a:r>
            <a:rPr lang="zh-CN" altLang="en-US"/>
            <a:t/>
          </a:r>
          <a:endParaRPr lang="zh-CN" altLang="en-US"/>
        </a:p>
      </dgm:t>
    </dgm:pt>
    <dgm:pt modelId="{24D9371C-2787-474E-A690-5A09190A9707}" cxnId="{D1646A76-0C45-4ABF-950A-5660D741002F}" type="parTrans">
      <dgm:prSet/>
      <dgm:spPr/>
      <dgm:t>
        <a:bodyPr/>
        <a:p>
          <a:endParaRPr lang="zh-CN" altLang="en-US"/>
        </a:p>
      </dgm:t>
    </dgm:pt>
    <dgm:pt modelId="{39E6AF7E-E529-4319-B552-AB363EF4CE26}" cxnId="{D1646A76-0C45-4ABF-950A-5660D741002F}" type="sibTrans">
      <dgm:prSet/>
      <dgm:spPr/>
      <dgm:t>
        <a:bodyPr/>
        <a:p>
          <a:endParaRPr lang="zh-CN" altLang="en-US"/>
        </a:p>
      </dgm:t>
    </dgm:pt>
    <dgm:pt modelId="{D5FB6A06-3991-4223-AD64-C4F7F6F4DF69}" type="pres">
      <dgm:prSet presAssocID="{468FBB7B-694A-47BF-865D-2F44C1051453}" presName="Name0" presStyleCnt="0">
        <dgm:presLayoutVars>
          <dgm:dir/>
          <dgm:animLvl val="lvl"/>
          <dgm:resizeHandles val="exact"/>
        </dgm:presLayoutVars>
      </dgm:prSet>
      <dgm:spPr/>
    </dgm:pt>
    <dgm:pt modelId="{5EB24CCF-928A-4018-A934-89F31F564A83}" type="pres">
      <dgm:prSet presAssocID="{BD5427FF-4EB1-4006-BF7F-42158E0C5129}" presName="composite" presStyleCnt="0"/>
      <dgm:spPr/>
    </dgm:pt>
    <dgm:pt modelId="{5D9704F8-5A95-419F-B794-1E2F82666BDB}" type="pres">
      <dgm:prSet presAssocID="{BD5427FF-4EB1-4006-BF7F-42158E0C5129}" presName="parTx" presStyleLbl="alignNode1" presStyleIdx="0" presStyleCnt="3">
        <dgm:presLayoutVars>
          <dgm:chMax val="0"/>
          <dgm:chPref val="0"/>
          <dgm:bulletEnabled val="1"/>
        </dgm:presLayoutVars>
      </dgm:prSet>
      <dgm:spPr/>
    </dgm:pt>
    <dgm:pt modelId="{C0A6D3D8-DBC2-45B6-8DEF-789A72552BB4}" type="pres">
      <dgm:prSet presAssocID="{BD5427FF-4EB1-4006-BF7F-42158E0C5129}" presName="desTx" presStyleLbl="alignAccFollowNode1" presStyleIdx="0" presStyleCnt="3">
        <dgm:presLayoutVars>
          <dgm:bulletEnabled val="1"/>
        </dgm:presLayoutVars>
      </dgm:prSet>
      <dgm:spPr/>
    </dgm:pt>
    <dgm:pt modelId="{C4F6D2AE-A2A5-43DC-B705-8E8ECE0E1613}" type="pres">
      <dgm:prSet presAssocID="{D47F9812-1256-4E44-A6BE-BEC559BE8FF3}" presName="space" presStyleCnt="0"/>
      <dgm:spPr/>
    </dgm:pt>
    <dgm:pt modelId="{C1832C44-4F6B-4ABA-88DC-7D5A80779E4B}" type="pres">
      <dgm:prSet presAssocID="{FE969E54-0D5D-4815-BDC4-3309E2F7325D}" presName="composite" presStyleCnt="0"/>
      <dgm:spPr/>
    </dgm:pt>
    <dgm:pt modelId="{3E0BA246-3456-471B-AD87-1436FD251DD8}" type="pres">
      <dgm:prSet presAssocID="{FE969E54-0D5D-4815-BDC4-3309E2F7325D}" presName="parTx" presStyleLbl="alignNode1" presStyleIdx="1" presStyleCnt="3">
        <dgm:presLayoutVars>
          <dgm:chMax val="0"/>
          <dgm:chPref val="0"/>
          <dgm:bulletEnabled val="1"/>
        </dgm:presLayoutVars>
      </dgm:prSet>
      <dgm:spPr/>
    </dgm:pt>
    <dgm:pt modelId="{33CF15AD-8A19-4E9A-9BED-239A79CAF737}" type="pres">
      <dgm:prSet presAssocID="{FE969E54-0D5D-4815-BDC4-3309E2F7325D}" presName="desTx" presStyleLbl="alignAccFollowNode1" presStyleIdx="1" presStyleCnt="3">
        <dgm:presLayoutVars>
          <dgm:bulletEnabled val="1"/>
        </dgm:presLayoutVars>
      </dgm:prSet>
      <dgm:spPr/>
    </dgm:pt>
    <dgm:pt modelId="{F4639A07-76C8-4329-80D5-712628979A9A}" type="pres">
      <dgm:prSet presAssocID="{D7D19B67-C01A-45D3-B5C7-B7E1B18A9F62}" presName="space" presStyleCnt="0"/>
      <dgm:spPr/>
    </dgm:pt>
    <dgm:pt modelId="{7F710124-E259-48A5-9895-471DE20AF50E}" type="pres">
      <dgm:prSet presAssocID="{61F0DC84-7FFF-4FDD-9B5D-40960093AE83}" presName="composite" presStyleCnt="0"/>
      <dgm:spPr/>
    </dgm:pt>
    <dgm:pt modelId="{FC453BFD-315B-4968-86FA-B7D3125F3320}" type="pres">
      <dgm:prSet presAssocID="{61F0DC84-7FFF-4FDD-9B5D-40960093AE83}" presName="parTx" presStyleLbl="alignNode1" presStyleIdx="2" presStyleCnt="3">
        <dgm:presLayoutVars>
          <dgm:chMax val="0"/>
          <dgm:chPref val="0"/>
          <dgm:bulletEnabled val="1"/>
        </dgm:presLayoutVars>
      </dgm:prSet>
      <dgm:spPr/>
    </dgm:pt>
    <dgm:pt modelId="{B357C82A-FE93-416B-AFBF-A74F9E99C4E4}" type="pres">
      <dgm:prSet presAssocID="{61F0DC84-7FFF-4FDD-9B5D-40960093AE83}" presName="desTx" presStyleLbl="alignAccFollowNode1" presStyleIdx="2" presStyleCnt="3">
        <dgm:presLayoutVars>
          <dgm:bulletEnabled val="1"/>
        </dgm:presLayoutVars>
      </dgm:prSet>
      <dgm:spPr/>
    </dgm:pt>
  </dgm:ptLst>
  <dgm:cxnLst>
    <dgm:cxn modelId="{722D4121-66F3-4B6D-AF62-D724806E3496}" srcId="{468FBB7B-694A-47BF-865D-2F44C1051453}" destId="{BD5427FF-4EB1-4006-BF7F-42158E0C5129}" srcOrd="0" destOrd="0" parTransId="{A2F6D805-3B53-408A-A2A3-20BC3BF0D242}" sibTransId="{D47F9812-1256-4E44-A6BE-BEC559BE8FF3}"/>
    <dgm:cxn modelId="{08C875D9-7F38-4EF6-9777-E583AE264EB6}" srcId="{BD5427FF-4EB1-4006-BF7F-42158E0C5129}" destId="{3A7B819B-DBE9-4610-B22A-5573EA6D532D}" srcOrd="0" destOrd="0" parTransId="{DC4BEA23-BF6E-42AD-9BF0-CFBDE86A80F1}" sibTransId="{0BF6ACD3-AE1A-4691-8CBE-DBE77AB8A685}"/>
    <dgm:cxn modelId="{4A18098C-2640-4EC8-B324-5E62C79D5E29}" srcId="{BD5427FF-4EB1-4006-BF7F-42158E0C5129}" destId="{102E581A-05E3-43F5-8A99-625DEB0C86C6}" srcOrd="1" destOrd="0" parTransId="{937FE683-15B2-4CAB-8B91-68C7E30BBD22}" sibTransId="{985EE1BB-695A-4F8D-A235-1BAE06815FEF}"/>
    <dgm:cxn modelId="{2DF5BA7E-AAB0-4500-899F-4984715AE93D}" srcId="{468FBB7B-694A-47BF-865D-2F44C1051453}" destId="{FE969E54-0D5D-4815-BDC4-3309E2F7325D}" srcOrd="1" destOrd="0" parTransId="{B5D9FB86-EEBE-488F-B7DE-B7CF5C9166C5}" sibTransId="{D7D19B67-C01A-45D3-B5C7-B7E1B18A9F62}"/>
    <dgm:cxn modelId="{0FEEAFE6-6CCF-4A0C-A9F2-479A79B93C96}" srcId="{FE969E54-0D5D-4815-BDC4-3309E2F7325D}" destId="{35600F67-42C2-4D1B-B072-DC2A36FCB136}" srcOrd="0" destOrd="1" parTransId="{B4BC79E1-FDBA-43D1-A988-1BE8090EDA7A}" sibTransId="{AD46A0AA-C45A-46D2-89AF-28390F99F9D0}"/>
    <dgm:cxn modelId="{306E3611-681E-4405-8D7F-04753DD712A5}" srcId="{FE969E54-0D5D-4815-BDC4-3309E2F7325D}" destId="{F6BFB35B-854D-4239-AE1F-8528AE81BBCE}" srcOrd="1" destOrd="1" parTransId="{B02B02AE-260D-4F0E-879C-C9B5A5F5FC9F}" sibTransId="{9103B65E-F110-4C49-8BA6-570780FC75A9}"/>
    <dgm:cxn modelId="{52CBB946-1755-4812-BCE8-2BAFE910F189}" srcId="{468FBB7B-694A-47BF-865D-2F44C1051453}" destId="{61F0DC84-7FFF-4FDD-9B5D-40960093AE83}" srcOrd="2" destOrd="0" parTransId="{2CB3CEFC-83E6-4DB9-B636-5287ACC11553}" sibTransId="{1FAE29ED-22A2-40FA-904A-0706E8542FE7}"/>
    <dgm:cxn modelId="{D1646A76-0C45-4ABF-950A-5660D741002F}" srcId="{61F0DC84-7FFF-4FDD-9B5D-40960093AE83}" destId="{2C0D9F89-7CE9-4195-96AC-FB27D6AA2EF6}" srcOrd="0" destOrd="2" parTransId="{24D9371C-2787-474E-A690-5A09190A9707}" sibTransId="{39E6AF7E-E529-4319-B552-AB363EF4CE26}"/>
    <dgm:cxn modelId="{89CBAFEE-ED20-4F3A-B333-DB43AF27354A}" type="presOf" srcId="{468FBB7B-694A-47BF-865D-2F44C1051453}" destId="{D5FB6A06-3991-4223-AD64-C4F7F6F4DF69}" srcOrd="0" destOrd="0" presId="urn:microsoft.com/office/officeart/2005/8/layout/hList1"/>
    <dgm:cxn modelId="{6DF43AB2-F582-4896-AD0E-1406D0D3072F}" type="presParOf" srcId="{D5FB6A06-3991-4223-AD64-C4F7F6F4DF69}" destId="{5EB24CCF-928A-4018-A934-89F31F564A83}" srcOrd="0" destOrd="0" presId="urn:microsoft.com/office/officeart/2005/8/layout/hList1"/>
    <dgm:cxn modelId="{862C4478-38FC-4CA2-AB68-183D88BAC5AB}" type="presParOf" srcId="{5EB24CCF-928A-4018-A934-89F31F564A83}" destId="{5D9704F8-5A95-419F-B794-1E2F82666BDB}" srcOrd="0" destOrd="0" presId="urn:microsoft.com/office/officeart/2005/8/layout/hList1"/>
    <dgm:cxn modelId="{064F9183-EBEA-4FD9-A4A1-8D31EBF90671}" type="presOf" srcId="{BD5427FF-4EB1-4006-BF7F-42158E0C5129}" destId="{5D9704F8-5A95-419F-B794-1E2F82666BDB}" srcOrd="0" destOrd="0" presId="urn:microsoft.com/office/officeart/2005/8/layout/hList1"/>
    <dgm:cxn modelId="{FCDACB47-49D8-414E-BAD8-9D77AE9E46BD}" type="presParOf" srcId="{5EB24CCF-928A-4018-A934-89F31F564A83}" destId="{C0A6D3D8-DBC2-45B6-8DEF-789A72552BB4}" srcOrd="1" destOrd="0" presId="urn:microsoft.com/office/officeart/2005/8/layout/hList1"/>
    <dgm:cxn modelId="{FAE297BB-58CA-46BC-93A0-DBAD07579709}" type="presOf" srcId="{3A7B819B-DBE9-4610-B22A-5573EA6D532D}" destId="{C0A6D3D8-DBC2-45B6-8DEF-789A72552BB4}" srcOrd="0" destOrd="0" presId="urn:microsoft.com/office/officeart/2005/8/layout/hList1"/>
    <dgm:cxn modelId="{9AEC43D1-8FC7-472D-8E23-4ED94925A10A}" type="presOf" srcId="{102E581A-05E3-43F5-8A99-625DEB0C86C6}" destId="{C0A6D3D8-DBC2-45B6-8DEF-789A72552BB4}" srcOrd="0" destOrd="1" presId="urn:microsoft.com/office/officeart/2005/8/layout/hList1"/>
    <dgm:cxn modelId="{3537E6B7-6487-45AA-8979-041178DEE4B3}" type="presParOf" srcId="{D5FB6A06-3991-4223-AD64-C4F7F6F4DF69}" destId="{C4F6D2AE-A2A5-43DC-B705-8E8ECE0E1613}" srcOrd="1" destOrd="0" presId="urn:microsoft.com/office/officeart/2005/8/layout/hList1"/>
    <dgm:cxn modelId="{96409987-641E-4AAE-869E-8F4D00E816F7}" type="presParOf" srcId="{D5FB6A06-3991-4223-AD64-C4F7F6F4DF69}" destId="{C1832C44-4F6B-4ABA-88DC-7D5A80779E4B}" srcOrd="2" destOrd="0" presId="urn:microsoft.com/office/officeart/2005/8/layout/hList1"/>
    <dgm:cxn modelId="{0BF59287-DF4E-4EBB-BD99-FAC9D78934DD}" type="presParOf" srcId="{C1832C44-4F6B-4ABA-88DC-7D5A80779E4B}" destId="{3E0BA246-3456-471B-AD87-1436FD251DD8}" srcOrd="0" destOrd="2" presId="urn:microsoft.com/office/officeart/2005/8/layout/hList1"/>
    <dgm:cxn modelId="{D8B522E8-5A16-4FD4-810B-FB825D1906B1}" type="presOf" srcId="{FE969E54-0D5D-4815-BDC4-3309E2F7325D}" destId="{3E0BA246-3456-471B-AD87-1436FD251DD8}" srcOrd="0" destOrd="0" presId="urn:microsoft.com/office/officeart/2005/8/layout/hList1"/>
    <dgm:cxn modelId="{52134C10-B220-4771-965C-B0E7BE5535B4}" type="presParOf" srcId="{C1832C44-4F6B-4ABA-88DC-7D5A80779E4B}" destId="{33CF15AD-8A19-4E9A-9BED-239A79CAF737}" srcOrd="1" destOrd="2" presId="urn:microsoft.com/office/officeart/2005/8/layout/hList1"/>
    <dgm:cxn modelId="{80BF957D-BA99-491B-8D2E-553937CC6E1A}" type="presOf" srcId="{35600F67-42C2-4D1B-B072-DC2A36FCB136}" destId="{33CF15AD-8A19-4E9A-9BED-239A79CAF737}" srcOrd="0" destOrd="0" presId="urn:microsoft.com/office/officeart/2005/8/layout/hList1"/>
    <dgm:cxn modelId="{F77A5D77-CC30-4814-A8DD-8B4E549333A4}" type="presOf" srcId="{F6BFB35B-854D-4239-AE1F-8528AE81BBCE}" destId="{33CF15AD-8A19-4E9A-9BED-239A79CAF737}" srcOrd="0" destOrd="1" presId="urn:microsoft.com/office/officeart/2005/8/layout/hList1"/>
    <dgm:cxn modelId="{63D382FC-E4E0-43BC-81D7-77C88CE58653}" type="presParOf" srcId="{D5FB6A06-3991-4223-AD64-C4F7F6F4DF69}" destId="{F4639A07-76C8-4329-80D5-712628979A9A}" srcOrd="3" destOrd="0" presId="urn:microsoft.com/office/officeart/2005/8/layout/hList1"/>
    <dgm:cxn modelId="{B6581FF7-2913-47E8-A184-E89DFDA139BB}" type="presParOf" srcId="{D5FB6A06-3991-4223-AD64-C4F7F6F4DF69}" destId="{7F710124-E259-48A5-9895-471DE20AF50E}" srcOrd="4" destOrd="0" presId="urn:microsoft.com/office/officeart/2005/8/layout/hList1"/>
    <dgm:cxn modelId="{4FDC1B43-CB4E-4272-BC80-31C46697D5CF}" type="presParOf" srcId="{7F710124-E259-48A5-9895-471DE20AF50E}" destId="{FC453BFD-315B-4968-86FA-B7D3125F3320}" srcOrd="0" destOrd="4" presId="urn:microsoft.com/office/officeart/2005/8/layout/hList1"/>
    <dgm:cxn modelId="{5F9AF104-8674-4760-ADC9-6B9F21A22C38}" type="presOf" srcId="{61F0DC84-7FFF-4FDD-9B5D-40960093AE83}" destId="{FC453BFD-315B-4968-86FA-B7D3125F3320}" srcOrd="0" destOrd="0" presId="urn:microsoft.com/office/officeart/2005/8/layout/hList1"/>
    <dgm:cxn modelId="{5025F01F-BC80-49A6-890A-3916325F3332}" type="presParOf" srcId="{7F710124-E259-48A5-9895-471DE20AF50E}" destId="{B357C82A-FE93-416B-AFBF-A74F9E99C4E4}" srcOrd="1" destOrd="4" presId="urn:microsoft.com/office/officeart/2005/8/layout/hList1"/>
    <dgm:cxn modelId="{6966353D-55C2-4072-B3B4-04C08EE95280}" type="presOf" srcId="{2C0D9F89-7CE9-4195-96AC-FB27D6AA2EF6}" destId="{B357C82A-FE93-416B-AFBF-A74F9E99C4E4}" srcOrd="0"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t>互联网大数据来源</a:t>
          </a:r>
          <a:endParaRPr lang="zh-CN" altLang="en-US"/>
        </a:p>
      </dgm:t>
    </dgm:pt>
    <dgm:pt modelId="{EE9066D1-3403-4469-8E8C-0D40A82430F2}" cxnId="{EBA63159-D5A1-48AF-B5A7-155DFD548069}" type="parTrans">
      <dgm:prSet/>
      <dgm:spPr/>
    </dgm:pt>
    <dgm:pt modelId="{8EC5AF5E-9C9F-410A-A755-A3EA5186F948}" cxnId="{EBA63159-D5A1-48AF-B5A7-155DFD548069}" type="sibTrans">
      <dgm:prSet/>
      <dgm:spPr/>
      <dgm:t>
        <a:bodyPr/>
        <a:p>
          <a:endParaRPr lang="zh-CN" altLang="en-US"/>
        </a:p>
      </dgm:t>
    </dgm:pt>
    <dgm:pt modelId="{2E2F4D3A-969C-4DB2-9FA9-5C4A40369351}">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a:t>核心分析方法</a:t>
          </a:r>
          <a:r>
            <a:rPr lang="zh-CN" altLang="en-US"/>
            <a:t/>
          </a:r>
          <a:endParaRPr lang="zh-CN" altLang="en-US"/>
        </a:p>
      </dgm:t>
    </dgm:pt>
    <dgm:pt modelId="{1E934BFE-4D40-486C-8784-F698A10C4CF5}" cxnId="{A6F26F51-CD7A-4C16-AF97-252199B52C5A}" type="parTrans">
      <dgm:prSet/>
      <dgm:spPr/>
    </dgm:pt>
    <dgm:pt modelId="{EC1AFF77-9232-4EEB-95CB-85CEAB3B1FC0}" cxnId="{A6F26F51-CD7A-4C16-AF97-252199B52C5A}" type="sibTrans">
      <dgm:prSet/>
      <dgm:spPr/>
      <dgm:t>
        <a:bodyPr/>
        <a:p>
          <a:endParaRPr lang="zh-CN" altLang="en-US"/>
        </a:p>
      </dgm:t>
    </dgm:pt>
    <dgm:pt modelId="{37B86CFA-59B5-46FA-8A6B-9FB187CE14DF}">
      <dgm:prSet phldrT="[文本]" phldr="0" custT="0"/>
      <dgm:spPr/>
      <dgm:t>
        <a:bodyPr vert="horz" wrap="square"/>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zh-CN" altLang="en-US" b="1"/>
            <a:t>具体指标上的使用</a:t>
          </a:r>
          <a:r>
            <a:rPr lang="zh-CN" altLang="en-US" b="1"/>
            <a:t/>
          </a:r>
          <a:endParaRPr lang="zh-CN" altLang="en-US" b="1"/>
        </a:p>
      </dgm:t>
    </dgm:pt>
    <dgm:pt modelId="{9DABF4F3-A9E6-40B1-A863-AC9409CC14BB}" cxnId="{638C2A34-5EC8-42E5-8467-4475B7757D36}" type="parTrans">
      <dgm:prSet/>
      <dgm:spPr/>
    </dgm:pt>
    <dgm:pt modelId="{18EFF3C3-47F9-402B-A3F3-E9310EA281B4}" cxnId="{638C2A34-5EC8-42E5-8467-4475B7757D36}"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EBA63159-D5A1-48AF-B5A7-155DFD548069}" srcId="{8EB1D179-D23D-41D4-AEEF-E4B9FEB06903}" destId="{3F25DA44-7F3E-4C17-A40B-7F663FDBEA65}" srcOrd="0" destOrd="0" parTransId="{EE9066D1-3403-4469-8E8C-0D40A82430F2}" sibTransId="{8EC5AF5E-9C9F-410A-A755-A3EA5186F948}"/>
    <dgm:cxn modelId="{A6F26F51-CD7A-4C16-AF97-252199B52C5A}" srcId="{8EB1D179-D23D-41D4-AEEF-E4B9FEB06903}" destId="{2E2F4D3A-969C-4DB2-9FA9-5C4A40369351}" srcOrd="1" destOrd="0" parTransId="{1E934BFE-4D40-486C-8784-F698A10C4CF5}" sibTransId="{EC1AFF77-9232-4EEB-95CB-85CEAB3B1FC0}"/>
    <dgm:cxn modelId="{638C2A34-5EC8-42E5-8467-4475B7757D36}" srcId="{8EB1D179-D23D-41D4-AEEF-E4B9FEB06903}" destId="{37B86CFA-59B5-46FA-8A6B-9FB187CE14DF}" srcOrd="2" destOrd="0" parTransId="{9DABF4F3-A9E6-40B1-A863-AC9409CC14BB}" sibTransId="{18EFF3C3-47F9-402B-A3F3-E9310EA281B4}"/>
    <dgm:cxn modelId="{554CC930-AC0E-4877-BC35-549F8CFFEA7E}" type="presOf" srcId="{8EB1D179-D23D-41D4-AEEF-E4B9FEB06903}" destId="{BF708676-7EFC-4C81-9D3A-3E677EAC1C7B}" srcOrd="0" destOrd="0" presId="urn:microsoft.com/office/officeart/2005/8/layout/process1"/>
    <dgm:cxn modelId="{C92745BB-5809-49F3-B49C-BBA463A9A08B}" type="presParOf" srcId="{BF708676-7EFC-4C81-9D3A-3E677EAC1C7B}" destId="{111DEAC9-5D4C-4A6A-A44E-082A26F60596}" srcOrd="0" destOrd="0" presId="urn:microsoft.com/office/officeart/2005/8/layout/process1"/>
    <dgm:cxn modelId="{AA86A133-AF3B-47E4-86E0-1E636BAA5941}" type="presOf" srcId="{3F25DA44-7F3E-4C17-A40B-7F663FDBEA65}" destId="{111DEAC9-5D4C-4A6A-A44E-082A26F60596}" srcOrd="0" destOrd="0" presId="urn:microsoft.com/office/officeart/2005/8/layout/process1"/>
    <dgm:cxn modelId="{F51C246A-8C8F-4780-900B-ECD5DAEF6105}" type="presParOf" srcId="{BF708676-7EFC-4C81-9D3A-3E677EAC1C7B}" destId="{8A5CF0CE-3323-464D-9C63-05C1BDB053F5}" srcOrd="1" destOrd="0" presId="urn:microsoft.com/office/officeart/2005/8/layout/process1"/>
    <dgm:cxn modelId="{3DAEDD33-8366-4B19-A7E7-E94551C385B3}" type="presOf" srcId="{8EC5AF5E-9C9F-410A-A755-A3EA5186F948}" destId="{8A5CF0CE-3323-464D-9C63-05C1BDB053F5}" srcOrd="0" destOrd="0" presId="urn:microsoft.com/office/officeart/2005/8/layout/process1"/>
    <dgm:cxn modelId="{5C04BA9A-3886-4A1E-AADB-6E97F3CCC748}" type="presParOf" srcId="{8A5CF0CE-3323-464D-9C63-05C1BDB053F5}" destId="{5FA465F6-7607-499F-BFB2-52F4E071FB67}" srcOrd="0" destOrd="1" presId="urn:microsoft.com/office/officeart/2005/8/layout/process1"/>
    <dgm:cxn modelId="{97E2E1F3-1D6C-4BB1-9A19-BEBE468969C9}" type="presOf" srcId="{8EC5AF5E-9C9F-410A-A755-A3EA5186F948}" destId="{5FA465F6-7607-499F-BFB2-52F4E071FB67}" srcOrd="1" destOrd="0" presId="urn:microsoft.com/office/officeart/2005/8/layout/process1"/>
    <dgm:cxn modelId="{A7D249F1-7C5D-4EC2-A9E5-C67D6907654F}" type="presParOf" srcId="{BF708676-7EFC-4C81-9D3A-3E677EAC1C7B}" destId="{552FB8E7-A5FB-4CC3-94C3-CE0BDF19F9F1}" srcOrd="2" destOrd="0" presId="urn:microsoft.com/office/officeart/2005/8/layout/process1"/>
    <dgm:cxn modelId="{52126058-9164-44BB-B2F3-CBA4678987D1}" type="presOf" srcId="{2E2F4D3A-969C-4DB2-9FA9-5C4A40369351}" destId="{552FB8E7-A5FB-4CC3-94C3-CE0BDF19F9F1}" srcOrd="0" destOrd="0" presId="urn:microsoft.com/office/officeart/2005/8/layout/process1"/>
    <dgm:cxn modelId="{A1AFA5F9-5F3E-45CB-99A7-55DDD0DC6D9D}" type="presParOf" srcId="{BF708676-7EFC-4C81-9D3A-3E677EAC1C7B}" destId="{353C3794-50AA-4D44-83C9-CE28317C3317}" srcOrd="3" destOrd="0" presId="urn:microsoft.com/office/officeart/2005/8/layout/process1"/>
    <dgm:cxn modelId="{FB88AB93-EBDD-4259-854F-8A9F918BFDFC}" type="presOf" srcId="{EC1AFF77-9232-4EEB-95CB-85CEAB3B1FC0}" destId="{353C3794-50AA-4D44-83C9-CE28317C3317}" srcOrd="0" destOrd="0" presId="urn:microsoft.com/office/officeart/2005/8/layout/process1"/>
    <dgm:cxn modelId="{2FAA899A-995A-4647-9738-CAEFE4444B09}" type="presParOf" srcId="{353C3794-50AA-4D44-83C9-CE28317C3317}" destId="{5AFF040D-0639-4120-9E39-DA822CF9F321}" srcOrd="0" destOrd="3" presId="urn:microsoft.com/office/officeart/2005/8/layout/process1"/>
    <dgm:cxn modelId="{FF8B299E-D163-4865-9E5F-3CCE80BB335C}" type="presOf" srcId="{EC1AFF77-9232-4EEB-95CB-85CEAB3B1FC0}" destId="{5AFF040D-0639-4120-9E39-DA822CF9F321}" srcOrd="1" destOrd="0" presId="urn:microsoft.com/office/officeart/2005/8/layout/process1"/>
    <dgm:cxn modelId="{9C547094-8B72-4FF1-975B-1A72EDE318CB}" type="presParOf" srcId="{BF708676-7EFC-4C81-9D3A-3E677EAC1C7B}" destId="{A1E15D63-E1FF-4A28-A04F-A2B65927BC31}" srcOrd="4" destOrd="0" presId="urn:microsoft.com/office/officeart/2005/8/layout/process1"/>
    <dgm:cxn modelId="{A867F358-F181-43E1-875B-67B866A964DA}" type="presOf" srcId="{37B86CFA-59B5-46FA-8A6B-9FB187CE14DF}" destId="{A1E15D63-E1FF-4A28-A04F-A2B65927BC31}"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15931E-1654-4B73-89B2-8E333D9C42E0}" type="doc">
      <dgm:prSet loTypeId="list" loCatId="list" qsTypeId="urn:microsoft.com/office/officeart/2005/8/quickstyle/simple3" qsCatId="simple" csTypeId="urn:microsoft.com/office/officeart/2005/8/colors/accent1_1" csCatId="accent1" phldr="0"/>
      <dgm:spPr/>
      <dgm:t>
        <a:bodyPr/>
        <a:p>
          <a:endParaRPr lang="zh-CN" altLang="en-US"/>
        </a:p>
      </dgm:t>
    </dgm:pt>
    <dgm:pt modelId="{90DDC401-903F-495B-A387-FFA8A45891F6}">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宏观经济指数</a:t>
          </a:r>
          <a:r>
            <a:rPr lang="zh-CN" altLang="en-US">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rgbClr val="FF0000"/>
            </a:solidFill>
            <a:effectLst/>
            <a:latin typeface="宋体" panose="02010600030101010101" pitchFamily="2" charset="-122"/>
            <a:ea typeface="宋体" panose="02010600030101010101" pitchFamily="2" charset="-122"/>
            <a:cs typeface="宋体" panose="02010600030101010101" pitchFamily="2" charset="-122"/>
            <a:sym typeface="+mn-ea"/>
          </a:endParaRPr>
        </a:p>
      </dgm:t>
    </dgm:pt>
    <dgm:pt modelId="{C8BB0B8A-C63A-4F83-B8DD-3A7CE259E4EE}" cxnId="{0FEC292D-CECD-417F-9848-42E01C59B3EC}" type="parTrans">
      <dgm:prSet/>
      <dgm:spPr/>
      <dgm:t>
        <a:bodyPr/>
        <a:p>
          <a:endParaRPr lang="zh-CN" altLang="en-US"/>
        </a:p>
      </dgm:t>
    </dgm:pt>
    <dgm:pt modelId="{35E5E878-0907-4014-9CFA-56AEFE6C22E5}" cxnId="{0FEC292D-CECD-417F-9848-42E01C59B3EC}" type="sibTrans">
      <dgm:prSet/>
      <dgm:spPr/>
      <dgm:t>
        <a:bodyPr/>
        <a:p>
          <a:endParaRPr lang="zh-CN" altLang="en-US"/>
        </a:p>
      </dgm:t>
    </dgm:pt>
    <dgm:pt modelId="{E08CEB0C-E37F-4DCA-A8EA-4B2CD3AD7754}">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经济增长情况监测预测</a:t>
          </a:r>
          <a:endPar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FB4BCC77-44E9-4065-8A2F-90CD32DE34E3}" cxnId="{6CC33D3A-5600-4C3C-93A8-BDFF76A2061D}" type="parTrans">
      <dgm:prSet/>
      <dgm:spPr/>
      <dgm:t>
        <a:bodyPr/>
        <a:p>
          <a:endParaRPr lang="zh-CN" altLang="en-US"/>
        </a:p>
      </dgm:t>
    </dgm:pt>
    <dgm:pt modelId="{41FED480-3E2E-47A2-B997-02D527BC8082}" cxnId="{6CC33D3A-5600-4C3C-93A8-BDFF76A2061D}" type="sibTrans">
      <dgm:prSet/>
      <dgm:spPr/>
      <dgm:t>
        <a:bodyPr/>
        <a:p>
          <a:endParaRPr lang="zh-CN" altLang="en-US"/>
        </a:p>
      </dgm:t>
    </dgm:pt>
    <dgm:pt modelId="{9B7DFE07-DB54-4629-AE9E-DBF52DD85428}">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宏观经济指数</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GDP</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、价格指数、消费指数</a:t>
          </a:r>
          <a:r>
            <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rgbClr val="FF0000"/>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8B8AE2EC-7599-4DE9-AF65-A34F76B3379C}" cxnId="{A310CADB-5DEF-4886-82AD-C847379D5238}" type="parTrans">
      <dgm:prSet/>
      <dgm:spPr/>
    </dgm:pt>
    <dgm:pt modelId="{F8279BFF-F4F4-4F82-97F3-B880479BE15C}" cxnId="{A310CADB-5DEF-4886-82AD-C847379D5238}" type="sibTrans">
      <dgm:prSet/>
      <dgm:spPr/>
    </dgm:pt>
    <dgm:pt modelId="{A6685E83-BEEC-49B3-B40A-539E2C0D7A1A}">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zh-CN" altLang="en-US">
              <a:solidFill>
                <a:srgbClr val="FFC000"/>
              </a:solidFill>
            </a:rPr>
            <a:t>需求与价格</a:t>
          </a:r>
          <a:r>
            <a:rPr lang="zh-CN" altLang="en-US">
              <a:solidFill>
                <a:srgbClr val="FFC000"/>
              </a:solidFill>
            </a:rPr>
            <a:t/>
          </a:r>
          <a:endParaRPr lang="zh-CN" altLang="en-US">
            <a:solidFill>
              <a:srgbClr val="FFC000"/>
            </a:solidFill>
          </a:endParaRPr>
        </a:p>
      </dgm:t>
    </dgm:pt>
    <dgm:pt modelId="{FECC43A3-D59E-4EE1-9557-8FBB90D5B362}" cxnId="{EB760B5D-AC1F-408A-B12E-43CFD8BA56BF}" type="parTrans">
      <dgm:prSet/>
      <dgm:spPr/>
      <dgm:t>
        <a:bodyPr/>
        <a:p>
          <a:endParaRPr lang="zh-CN" altLang="en-US"/>
        </a:p>
      </dgm:t>
    </dgm:pt>
    <dgm:pt modelId="{68BB6C9A-B7F0-43A0-955B-FC8C4D4009BF}" cxnId="{EB760B5D-AC1F-408A-B12E-43CFD8BA56BF}" type="sibTrans">
      <dgm:prSet/>
      <dgm:spPr/>
      <dgm:t>
        <a:bodyPr/>
        <a:p>
          <a:endParaRPr lang="zh-CN" altLang="en-US"/>
        </a:p>
      </dgm:t>
    </dgm:pt>
    <dgm:pt modelId="{CBA50553-63FA-4B5A-9888-EDDBA06CA593}">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FFC000"/>
              </a:solidFill>
              <a:latin typeface="宋体" panose="02010600030101010101" pitchFamily="2" charset="-122"/>
              <a:ea typeface="宋体" panose="02010600030101010101" pitchFamily="2" charset="-122"/>
              <a:cs typeface="宋体" panose="02010600030101010101" pitchFamily="2" charset="-122"/>
              <a:sym typeface="+mn-ea"/>
            </a:rPr>
            <a:t>上、下游相关产业、资源行业的</a:t>
          </a:r>
          <a:r>
            <a:rPr lang="zh-CN" altLang="en-US">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产品价格、需求、行业景气水平</a:t>
          </a:r>
          <a:r>
            <a:rPr lang="zh-CN" altLang="en-US">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rgbClr val="FFC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endParaRPr>
        </a:p>
      </dgm:t>
    </dgm:pt>
    <dgm:pt modelId="{73E2772F-165D-4B56-ACC2-969CBF53B0A8}" cxnId="{C7854E53-DC78-450C-9931-515EE6A056BB}" type="parTrans">
      <dgm:prSet/>
      <dgm:spPr/>
      <dgm:t>
        <a:bodyPr/>
        <a:p>
          <a:endParaRPr lang="zh-CN" altLang="en-US"/>
        </a:p>
      </dgm:t>
    </dgm:pt>
    <dgm:pt modelId="{7BFD1607-7356-4D3D-A829-75D002A3A4B0}" cxnId="{C7854E53-DC78-450C-9931-515EE6A056BB}" type="sibTrans">
      <dgm:prSet/>
      <dgm:spPr/>
      <dgm:t>
        <a:bodyPr/>
        <a:p>
          <a:endParaRPr lang="zh-CN" altLang="en-US"/>
        </a:p>
      </dgm:t>
    </dgm:pt>
    <dgm:pt modelId="{C8DDDFA1-AF37-4444-AAEB-D51CEE212719}">
      <dgm:prSet phldrT="[文本]" phldr="0" custT="0"/>
      <dgm:spPr/>
      <dgm:t>
        <a:bodyPr vert="horz" wrap="square"/>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a:lnSpc>
              <a:spcPct val="100000"/>
            </a:lnSpc>
            <a:spcBef>
              <a:spcPct val="0"/>
            </a:spcBef>
            <a:spcAft>
              <a:spcPct val="35000"/>
            </a:spcAft>
          </a:pPr>
          <a:r>
            <a:rPr lang="zh-CN" altLang="en-US">
              <a:solidFill>
                <a:srgbClr val="00B050"/>
              </a:solidFill>
            </a:rPr>
            <a:t>金融市场</a:t>
          </a:r>
          <a:endParaRPr lang="zh-CN" altLang="en-US">
            <a:solidFill>
              <a:srgbClr val="00B050"/>
            </a:solidFill>
          </a:endParaRPr>
        </a:p>
      </dgm:t>
    </dgm:pt>
    <dgm:pt modelId="{26EA520A-5891-4EBA-B2AD-1840663D8C07}" cxnId="{CF997654-AD35-4378-9F58-5EB4BA95B256}" type="parTrans">
      <dgm:prSet/>
      <dgm:spPr/>
      <dgm:t>
        <a:bodyPr/>
        <a:p>
          <a:endParaRPr lang="zh-CN" altLang="en-US"/>
        </a:p>
      </dgm:t>
    </dgm:pt>
    <dgm:pt modelId="{CE2287C8-6424-4771-88FD-4DADE15C5A04}" cxnId="{CF997654-AD35-4378-9F58-5EB4BA95B256}" type="sibTrans">
      <dgm:prSet/>
      <dgm:spPr/>
      <dgm:t>
        <a:bodyPr/>
        <a:p>
          <a:endParaRPr lang="zh-CN" altLang="en-US"/>
        </a:p>
      </dgm:t>
    </dgm:pt>
    <dgm:pt modelId="{5AA02751-379E-46DB-884A-F23ACBC498EE}">
      <dgm:prSet phldrT="[文本]"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00B050"/>
              </a:solidFill>
              <a:effectLst>
                <a:outerShdw blurRad="38100" dist="38100" dir="2700000" algn="tl">
                  <a:srgbClr val="000000">
                    <a:alpha val="43137"/>
                  </a:srgbClr>
                </a:outerShdw>
              </a:effectLst>
            </a:rPr>
            <a:t>股票价格</a:t>
          </a:r>
          <a:r>
            <a:rPr lang="zh-CN" altLang="en-US">
              <a:solidFill>
                <a:srgbClr val="00B050"/>
              </a:solidFill>
            </a:rPr>
            <a:t>，股指波动情况，个股</a:t>
          </a:r>
          <a:r>
            <a:rPr lang="zh-CN" altLang="en-US">
              <a:solidFill>
                <a:srgbClr val="00B050"/>
              </a:solidFill>
              <a:sym typeface="+mn-ea"/>
            </a:rPr>
            <a:t>市场热销程度及长期表现</a:t>
          </a:r>
          <a:r>
            <a:rPr lang="zh-CN" altLang="en-US">
              <a:solidFill>
                <a:srgbClr val="00B050"/>
              </a:solidFill>
            </a:rPr>
            <a:t/>
          </a:r>
          <a:endParaRPr lang="zh-CN" altLang="en-US">
            <a:solidFill>
              <a:srgbClr val="00B050"/>
            </a:solidFill>
          </a:endParaRPr>
        </a:p>
      </dgm:t>
    </dgm:pt>
    <dgm:pt modelId="{D0D77647-95BE-4607-B2F0-006D9CAB8F0E}" cxnId="{BF4BFB31-DB6F-417D-8157-7D27124EA3D3}" type="parTrans">
      <dgm:prSet/>
      <dgm:spPr/>
      <dgm:t>
        <a:bodyPr/>
        <a:p>
          <a:endParaRPr lang="zh-CN" altLang="en-US"/>
        </a:p>
      </dgm:t>
    </dgm:pt>
    <dgm:pt modelId="{3DBF6B9F-A188-4D67-ABE8-0633561FA9E5}" cxnId="{BF4BFB31-DB6F-417D-8157-7D27124EA3D3}" type="sibTrans">
      <dgm:prSet/>
      <dgm:spPr/>
      <dgm:t>
        <a:bodyPr/>
        <a:p>
          <a:endParaRPr lang="zh-CN" altLang="en-US"/>
        </a:p>
      </dgm:t>
    </dgm:pt>
    <dgm:pt modelId="{0F30DB0E-E1BD-410A-834E-F1403BBA388C}">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zh-CN" altLang="en-US">
              <a:solidFill>
                <a:srgbClr val="00B050"/>
              </a:solidFill>
              <a:effectLst>
                <a:outerShdw blurRad="38100" dist="38100" dir="2700000" algn="tl">
                  <a:srgbClr val="000000">
                    <a:alpha val="43137"/>
                  </a:srgbClr>
                </a:outerShdw>
              </a:effectLst>
            </a:rPr>
            <a:t>投资景气指数</a:t>
          </a:r>
          <a:r>
            <a:rPr lang="zh-CN" altLang="en-US">
              <a:solidFill>
                <a:srgbClr val="00B050"/>
              </a:solidFill>
              <a:effectLst>
                <a:outerShdw blurRad="38100" dist="38100" dir="2700000" algn="tl">
                  <a:srgbClr val="000000">
                    <a:alpha val="43137"/>
                  </a:srgbClr>
                </a:outerShdw>
              </a:effectLst>
            </a:rPr>
            <a:t/>
          </a:r>
          <a:endParaRPr lang="zh-CN" altLang="en-US">
            <a:solidFill>
              <a:srgbClr val="00B050"/>
            </a:solidFill>
            <a:effectLst>
              <a:outerShdw blurRad="38100" dist="38100" dir="2700000" algn="tl">
                <a:srgbClr val="000000">
                  <a:alpha val="43137"/>
                </a:srgbClr>
              </a:outerShdw>
            </a:effectLst>
          </a:endParaRPr>
        </a:p>
      </dgm:t>
    </dgm:pt>
    <dgm:pt modelId="{D0154E40-6F76-4787-A46D-54C17233CC87}" cxnId="{070C1072-2E90-46FA-B56C-56221C61B605}" type="parTrans">
      <dgm:prSet/>
      <dgm:spPr/>
    </dgm:pt>
    <dgm:pt modelId="{AB63453C-BCB0-4F73-9453-F03F1E84AB52}" cxnId="{070C1072-2E90-46FA-B56C-56221C61B605}" type="sibTrans">
      <dgm:prSet/>
      <dgm:spPr/>
    </dgm:pt>
    <dgm:pt modelId="{5DE7F114-F269-40AB-AB38-D6C40FCA9209}">
      <dgm:prSet phldr="0" custT="0"/>
      <dgm:spPr/>
      <dgm:t>
        <a:bodyPr vert="horz" wrap="square"/>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a:lnSpc>
              <a:spcPct val="100000"/>
            </a:lnSpc>
            <a:spcBef>
              <a:spcPct val="0"/>
            </a:spcBef>
            <a:spcAft>
              <a:spcPct val="35000"/>
            </a:spcAft>
          </a:pPr>
          <a:r>
            <a:rPr>
              <a:solidFill>
                <a:schemeClr val="tx2"/>
              </a:solidFill>
              <a:sym typeface="+mn-ea"/>
            </a:rPr>
            <a:t>政</a:t>
          </a:r>
          <a:r>
            <a:rPr lang="zh-CN" altLang="en-US">
              <a:solidFill>
                <a:schemeClr val="tx2"/>
              </a:solidFill>
              <a:sym typeface="+mn-ea"/>
            </a:rPr>
            <a:t>策经济</a:t>
          </a:r>
          <a:endParaRPr lang="zh-CN" altLang="en-US">
            <a:solidFill>
              <a:schemeClr val="tx2"/>
            </a:solidFill>
            <a:sym typeface="+mn-ea"/>
          </a:endParaRPr>
        </a:p>
      </dgm:t>
    </dgm:pt>
    <dgm:pt modelId="{3194946E-419B-473E-9CFF-4C1148AC6404}" cxnId="{A53F934F-3C87-4BAD-9D55-4E01F3243982}" type="parTrans">
      <dgm:prSet/>
      <dgm:spPr/>
    </dgm:pt>
    <dgm:pt modelId="{E62F5FAC-A0AF-4762-89DE-690D68CCF36C}" cxnId="{A53F934F-3C87-4BAD-9D55-4E01F3243982}" type="sibTrans">
      <dgm:prSet/>
      <dgm:spPr/>
    </dgm:pt>
    <dgm:pt modelId="{C68B46AB-0E08-42F3-AAEA-153603B4C20C}">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a:solidFill>
                <a:schemeClr val="tx2"/>
              </a:solidFill>
              <a:sym typeface="+mn-ea"/>
            </a:rPr>
            <a:t>地</a:t>
          </a:r>
          <a:r>
            <a:rPr lang="zh-CN" altLang="en-US">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缘政治、突发事件</a:t>
          </a:r>
          <a:r>
            <a:rPr>
              <a:solidFill>
                <a:schemeClr val="tx2"/>
              </a:solidFill>
              <a:sym typeface="+mn-ea"/>
            </a:rPr>
            <a:t>预</a:t>
          </a:r>
          <a:r>
            <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rPr>
            <a:t>测</a:t>
          </a:r>
          <a:endPar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D59BFF6D-D4B0-44CC-B41A-827CD8D8B02C}" cxnId="{0C1E47CB-EB93-4936-B9A9-D714D36D66E7}" type="parTrans">
      <dgm:prSet/>
      <dgm:spPr/>
    </dgm:pt>
    <dgm:pt modelId="{54FDF2FA-F28C-4FDB-9845-2C93C9A2864B}" cxnId="{0C1E47CB-EB93-4936-B9A9-D714D36D66E7}" type="sibTrans">
      <dgm:prSet/>
      <dgm:spPr/>
    </dgm:pt>
    <dgm:pt modelId="{A9516745-6B6E-45C4-A5A8-8B1703D68465}">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a:solidFill>
                <a:schemeClr val="tx2"/>
              </a:solidFill>
              <a:sym typeface="+mn-ea"/>
            </a:rPr>
            <a:t>政</a:t>
          </a:r>
          <a:r>
            <a:rPr lang="zh-CN" altLang="en-US">
              <a:solidFill>
                <a:schemeClr val="tx2"/>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策经济舆情</a:t>
          </a:r>
          <a:r>
            <a:rPr>
              <a:solidFill>
                <a:schemeClr val="tx2"/>
              </a:solidFill>
              <a:sym typeface="+mn-ea"/>
            </a:rPr>
            <a:t>监</a:t>
          </a:r>
          <a:r>
            <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rPr>
            <a:t>控</a:t>
          </a:r>
          <a:r>
            <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rPr>
            <a:t/>
          </a:r>
          <a:endParaRPr lang="zh-CN" altLang="en-US">
            <a:solidFill>
              <a:schemeClr val="tx2"/>
            </a:solidFill>
            <a:latin typeface="宋体" panose="02010600030101010101" pitchFamily="2" charset="-122"/>
            <a:ea typeface="宋体" panose="02010600030101010101" pitchFamily="2" charset="-122"/>
            <a:cs typeface="宋体" panose="02010600030101010101" pitchFamily="2" charset="-122"/>
            <a:sym typeface="+mn-ea"/>
          </a:endParaRPr>
        </a:p>
      </dgm:t>
    </dgm:pt>
    <dgm:pt modelId="{0CE77E28-FEB4-4CB4-A713-2C59AFE37727}" cxnId="{C7D4AB4C-9D0D-4BEC-AB39-8B97BCBFB019}" type="parTrans">
      <dgm:prSet/>
      <dgm:spPr/>
    </dgm:pt>
    <dgm:pt modelId="{597851D7-1DD9-4B9F-AD4E-3737F16DB0E2}" cxnId="{C7D4AB4C-9D0D-4BEC-AB39-8B97BCBFB019}" type="sibTrans">
      <dgm:prSet/>
      <dgm:spPr/>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4">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4">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4">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4">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4">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4">
        <dgm:presLayoutVars>
          <dgm:bulletEnabled val="1"/>
        </dgm:presLayoutVars>
      </dgm:prSet>
      <dgm:spPr/>
    </dgm:pt>
    <dgm:pt modelId="{EA0269CE-9E52-4B26-98C4-603945FC3C34}" type="pres">
      <dgm:prSet presAssocID="{CE2287C8-6424-4771-88FD-4DADE15C5A04}" presName="sp" presStyleCnt="0"/>
      <dgm:spPr/>
    </dgm:pt>
    <dgm:pt modelId="{C30799FF-0347-4F6A-8AAF-4E1CA408E70D}" type="pres">
      <dgm:prSet presAssocID="{5DE7F114-F269-40AB-AB38-D6C40FCA9209}" presName="linNode" presStyleCnt="0"/>
      <dgm:spPr/>
    </dgm:pt>
    <dgm:pt modelId="{46BE9331-0F53-4008-9B44-578FC39A9C37}" type="pres">
      <dgm:prSet presAssocID="{5DE7F114-F269-40AB-AB38-D6C40FCA9209}" presName="parentText" presStyleLbl="node1" presStyleIdx="3" presStyleCnt="4">
        <dgm:presLayoutVars>
          <dgm:chMax val="1"/>
          <dgm:bulletEnabled val="1"/>
        </dgm:presLayoutVars>
      </dgm:prSet>
      <dgm:spPr/>
    </dgm:pt>
    <dgm:pt modelId="{741D6400-8495-4686-89FF-684546BD9127}" type="pres">
      <dgm:prSet presAssocID="{5DE7F114-F269-40AB-AB38-D6C40FCA9209}" presName="descendantText" presStyleLbl="alignAccFollowNode1" presStyleIdx="3" presStyleCnt="4">
        <dgm:presLayoutVars>
          <dgm:bulletEnabled val="1"/>
        </dgm:presLayoutVars>
      </dgm:prSet>
      <dgm:spPr/>
    </dgm:pt>
  </dgm:ptLst>
  <dgm:cxnLst>
    <dgm:cxn modelId="{0FEC292D-CECD-417F-9848-42E01C59B3EC}" srcId="{2E15931E-1654-4B73-89B2-8E333D9C42E0}" destId="{90DDC401-903F-495B-A387-FFA8A45891F6}" srcOrd="0" destOrd="0" parTransId="{C8BB0B8A-C63A-4F83-B8DD-3A7CE259E4EE}" sibTransId="{35E5E878-0907-4014-9CFA-56AEFE6C22E5}"/>
    <dgm:cxn modelId="{6CC33D3A-5600-4C3C-93A8-BDFF76A2061D}" srcId="{90DDC401-903F-495B-A387-FFA8A45891F6}" destId="{E08CEB0C-E37F-4DCA-A8EA-4B2CD3AD7754}" srcOrd="0" destOrd="0" parTransId="{FB4BCC77-44E9-4065-8A2F-90CD32DE34E3}" sibTransId="{41FED480-3E2E-47A2-B997-02D527BC8082}"/>
    <dgm:cxn modelId="{A310CADB-5DEF-4886-82AD-C847379D5238}" srcId="{90DDC401-903F-495B-A387-FFA8A45891F6}" destId="{9B7DFE07-DB54-4629-AE9E-DBF52DD85428}" srcOrd="1" destOrd="0" parTransId="{8B8AE2EC-7599-4DE9-AF65-A34F76B3379C}" sibTransId="{F8279BFF-F4F4-4F82-97F3-B880479BE15C}"/>
    <dgm:cxn modelId="{EB760B5D-AC1F-408A-B12E-43CFD8BA56BF}" srcId="{2E15931E-1654-4B73-89B2-8E333D9C42E0}" destId="{A6685E83-BEEC-49B3-B40A-539E2C0D7A1A}" srcOrd="1" destOrd="0" parTransId="{FECC43A3-D59E-4EE1-9557-8FBB90D5B362}" sibTransId="{68BB6C9A-B7F0-43A0-955B-FC8C4D4009BF}"/>
    <dgm:cxn modelId="{C7854E53-DC78-450C-9931-515EE6A056BB}" srcId="{A6685E83-BEEC-49B3-B40A-539E2C0D7A1A}" destId="{CBA50553-63FA-4B5A-9888-EDDBA06CA593}" srcOrd="0" destOrd="1" parTransId="{73E2772F-165D-4B56-ACC2-969CBF53B0A8}" sibTransId="{7BFD1607-7356-4D3D-A829-75D002A3A4B0}"/>
    <dgm:cxn modelId="{CF997654-AD35-4378-9F58-5EB4BA95B256}" srcId="{2E15931E-1654-4B73-89B2-8E333D9C42E0}" destId="{C8DDDFA1-AF37-4444-AAEB-D51CEE212719}" srcOrd="2" destOrd="0" parTransId="{26EA520A-5891-4EBA-B2AD-1840663D8C07}" sibTransId="{CE2287C8-6424-4771-88FD-4DADE15C5A04}"/>
    <dgm:cxn modelId="{BF4BFB31-DB6F-417D-8157-7D27124EA3D3}" srcId="{C8DDDFA1-AF37-4444-AAEB-D51CEE212719}" destId="{5AA02751-379E-46DB-884A-F23ACBC498EE}" srcOrd="0" destOrd="2" parTransId="{D0D77647-95BE-4607-B2F0-006D9CAB8F0E}" sibTransId="{3DBF6B9F-A188-4D67-ABE8-0633561FA9E5}"/>
    <dgm:cxn modelId="{070C1072-2E90-46FA-B56C-56221C61B605}" srcId="{C8DDDFA1-AF37-4444-AAEB-D51CEE212719}" destId="{0F30DB0E-E1BD-410A-834E-F1403BBA388C}" srcOrd="1" destOrd="2" parTransId="{D0154E40-6F76-4787-A46D-54C17233CC87}" sibTransId="{AB63453C-BCB0-4F73-9453-F03F1E84AB52}"/>
    <dgm:cxn modelId="{A53F934F-3C87-4BAD-9D55-4E01F3243982}" srcId="{2E15931E-1654-4B73-89B2-8E333D9C42E0}" destId="{5DE7F114-F269-40AB-AB38-D6C40FCA9209}" srcOrd="3" destOrd="0" parTransId="{3194946E-419B-473E-9CFF-4C1148AC6404}" sibTransId="{E62F5FAC-A0AF-4762-89DE-690D68CCF36C}"/>
    <dgm:cxn modelId="{0C1E47CB-EB93-4936-B9A9-D714D36D66E7}" srcId="{5DE7F114-F269-40AB-AB38-D6C40FCA9209}" destId="{C68B46AB-0E08-42F3-AAEA-153603B4C20C}" srcOrd="0" destOrd="3" parTransId="{D59BFF6D-D4B0-44CC-B41A-827CD8D8B02C}" sibTransId="{54FDF2FA-F28C-4FDB-9845-2C93C9A2864B}"/>
    <dgm:cxn modelId="{C7D4AB4C-9D0D-4BEC-AB39-8B97BCBFB019}" srcId="{5DE7F114-F269-40AB-AB38-D6C40FCA9209}" destId="{A9516745-6B6E-45C4-A5A8-8B1703D68465}" srcOrd="1" destOrd="3" parTransId="{0CE77E28-FEB4-4CB4-A713-2C59AFE37727}" sibTransId="{597851D7-1DD9-4B9F-AD4E-3737F16DB0E2}"/>
    <dgm:cxn modelId="{4756E9DC-0F2B-4FB4-A891-1DDD0A8F7A1B}" type="presOf" srcId="{2E15931E-1654-4B73-89B2-8E333D9C42E0}" destId="{D5935282-3C7C-4F88-A1AE-C27DB8591514}" srcOrd="0" destOrd="0" presId="urn:microsoft.com/office/officeart/2005/8/layout/vList5"/>
    <dgm:cxn modelId="{00DC64DE-1722-48D0-BDE4-8E65396C4335}" type="presParOf" srcId="{D5935282-3C7C-4F88-A1AE-C27DB8591514}" destId="{E61486FD-113E-4C87-8ADF-B1A8E2A84801}" srcOrd="0" destOrd="0" presId="urn:microsoft.com/office/officeart/2005/8/layout/vList5"/>
    <dgm:cxn modelId="{EBEE6658-5B0C-4E15-8D77-E8CD592612E2}" type="presParOf" srcId="{E61486FD-113E-4C87-8ADF-B1A8E2A84801}" destId="{96BE2B31-D87C-43E1-BE64-4C27B13F4AA4}" srcOrd="0" destOrd="0" presId="urn:microsoft.com/office/officeart/2005/8/layout/vList5"/>
    <dgm:cxn modelId="{D13AFFFE-A8A4-4C4A-80E8-6B5EACA3A4DD}" type="presOf" srcId="{90DDC401-903F-495B-A387-FFA8A45891F6}" destId="{96BE2B31-D87C-43E1-BE64-4C27B13F4AA4}" srcOrd="0" destOrd="0" presId="urn:microsoft.com/office/officeart/2005/8/layout/vList5"/>
    <dgm:cxn modelId="{7C67CBBF-54B8-4EA5-9813-26E9AF433E7F}" type="presParOf" srcId="{E61486FD-113E-4C87-8ADF-B1A8E2A84801}" destId="{DD9406C3-FC80-4468-A55B-122D744D43F0}" srcOrd="1" destOrd="0" presId="urn:microsoft.com/office/officeart/2005/8/layout/vList5"/>
    <dgm:cxn modelId="{C611E476-BA10-42DC-921A-60969FD3857C}" type="presOf" srcId="{E08CEB0C-E37F-4DCA-A8EA-4B2CD3AD7754}" destId="{DD9406C3-FC80-4468-A55B-122D744D43F0}" srcOrd="0" destOrd="0" presId="urn:microsoft.com/office/officeart/2005/8/layout/vList5"/>
    <dgm:cxn modelId="{C7458BED-2DAC-490F-BEF7-ED48680127BA}" type="presOf" srcId="{9B7DFE07-DB54-4629-AE9E-DBF52DD85428}" destId="{DD9406C3-FC80-4468-A55B-122D744D43F0}" srcOrd="0" destOrd="1" presId="urn:microsoft.com/office/officeart/2005/8/layout/vList5"/>
    <dgm:cxn modelId="{1C23284B-4437-43F4-8398-9D7CA39432E3}" type="presParOf" srcId="{D5935282-3C7C-4F88-A1AE-C27DB8591514}" destId="{F1941F29-E51C-4282-956D-50CFAFAEB9B8}" srcOrd="1" destOrd="0" presId="urn:microsoft.com/office/officeart/2005/8/layout/vList5"/>
    <dgm:cxn modelId="{D381ED9B-4CD0-4200-AE71-5AD2AB20DEA0}" type="presParOf" srcId="{D5935282-3C7C-4F88-A1AE-C27DB8591514}" destId="{B589D1EC-5156-4FB2-BB1C-8E1290A868B9}" srcOrd="2" destOrd="0" presId="urn:microsoft.com/office/officeart/2005/8/layout/vList5"/>
    <dgm:cxn modelId="{01FE27EA-93B9-4601-8EFE-06F37644DC15}" type="presParOf" srcId="{B589D1EC-5156-4FB2-BB1C-8E1290A868B9}" destId="{EBD335B5-8308-49CB-9630-99D852747B1F}" srcOrd="0" destOrd="2" presId="urn:microsoft.com/office/officeart/2005/8/layout/vList5"/>
    <dgm:cxn modelId="{7491E2E5-5850-4B60-969F-24F0407F4E95}" type="presOf" srcId="{A6685E83-BEEC-49B3-B40A-539E2C0D7A1A}" destId="{EBD335B5-8308-49CB-9630-99D852747B1F}" srcOrd="0" destOrd="0" presId="urn:microsoft.com/office/officeart/2005/8/layout/vList5"/>
    <dgm:cxn modelId="{38957EFE-3E8C-405C-A363-EE2E7B1D3BB9}" type="presParOf" srcId="{B589D1EC-5156-4FB2-BB1C-8E1290A868B9}" destId="{6EB2A58E-CA03-4F76-94B6-D8FE50231963}" srcOrd="1" destOrd="2" presId="urn:microsoft.com/office/officeart/2005/8/layout/vList5"/>
    <dgm:cxn modelId="{14A86354-7D98-44F4-BA19-733CD1BCD080}" type="presOf" srcId="{CBA50553-63FA-4B5A-9888-EDDBA06CA593}" destId="{6EB2A58E-CA03-4F76-94B6-D8FE50231963}" srcOrd="0" destOrd="0" presId="urn:microsoft.com/office/officeart/2005/8/layout/vList5"/>
    <dgm:cxn modelId="{28BCFCBA-DE79-4BCD-A09F-3619AC601569}" type="presParOf" srcId="{D5935282-3C7C-4F88-A1AE-C27DB8591514}" destId="{A76EE5BB-CBA4-4DD9-BFB7-3F3F246C9BF0}" srcOrd="3" destOrd="0" presId="urn:microsoft.com/office/officeart/2005/8/layout/vList5"/>
    <dgm:cxn modelId="{EECBEFE0-FE89-4E06-9204-80598F480E9B}" type="presParOf" srcId="{D5935282-3C7C-4F88-A1AE-C27DB8591514}" destId="{2BB2A428-FB05-47E5-AC5F-C6A7936A9AC0}" srcOrd="4" destOrd="0" presId="urn:microsoft.com/office/officeart/2005/8/layout/vList5"/>
    <dgm:cxn modelId="{BE65EDBA-148F-4AB3-9A13-638B46CB9F14}" type="presParOf" srcId="{2BB2A428-FB05-47E5-AC5F-C6A7936A9AC0}" destId="{B093CE78-670B-40EB-95CF-315E334D550F}" srcOrd="0" destOrd="4" presId="urn:microsoft.com/office/officeart/2005/8/layout/vList5"/>
    <dgm:cxn modelId="{8A843DFD-FEC8-4F86-82D6-9A27AC96DAE2}" type="presOf" srcId="{C8DDDFA1-AF37-4444-AAEB-D51CEE212719}" destId="{B093CE78-670B-40EB-95CF-315E334D550F}" srcOrd="0" destOrd="0" presId="urn:microsoft.com/office/officeart/2005/8/layout/vList5"/>
    <dgm:cxn modelId="{D5B3A0EF-8F6B-4F31-B76D-7FB61C7AAAD1}" type="presParOf" srcId="{2BB2A428-FB05-47E5-AC5F-C6A7936A9AC0}" destId="{64028F0D-BE57-4642-92F7-303D4E45C524}" srcOrd="1" destOrd="4" presId="urn:microsoft.com/office/officeart/2005/8/layout/vList5"/>
    <dgm:cxn modelId="{C16DA7FE-3541-4CAA-81BD-8DD69C4657EB}" type="presOf" srcId="{5AA02751-379E-46DB-884A-F23ACBC498EE}" destId="{64028F0D-BE57-4642-92F7-303D4E45C524}" srcOrd="0" destOrd="0" presId="urn:microsoft.com/office/officeart/2005/8/layout/vList5"/>
    <dgm:cxn modelId="{529E90AE-2B11-4D3C-A213-6ED150C33108}" type="presOf" srcId="{0F30DB0E-E1BD-410A-834E-F1403BBA388C}" destId="{64028F0D-BE57-4642-92F7-303D4E45C524}" srcOrd="0" destOrd="1" presId="urn:microsoft.com/office/officeart/2005/8/layout/vList5"/>
    <dgm:cxn modelId="{AED2B55D-FAB0-4511-83B7-465D9A257E6D}" type="presParOf" srcId="{D5935282-3C7C-4F88-A1AE-C27DB8591514}" destId="{EA0269CE-9E52-4B26-98C4-603945FC3C34}" srcOrd="5" destOrd="0" presId="urn:microsoft.com/office/officeart/2005/8/layout/vList5"/>
    <dgm:cxn modelId="{B3D2AF1D-5889-4E47-B0A8-B4CC507CC2FA}" type="presParOf" srcId="{D5935282-3C7C-4F88-A1AE-C27DB8591514}" destId="{C30799FF-0347-4F6A-8AAF-4E1CA408E70D}" srcOrd="6" destOrd="0" presId="urn:microsoft.com/office/officeart/2005/8/layout/vList5"/>
    <dgm:cxn modelId="{316DD1DD-B110-478F-BA22-5D0702BF75CD}" type="presParOf" srcId="{C30799FF-0347-4F6A-8AAF-4E1CA408E70D}" destId="{46BE9331-0F53-4008-9B44-578FC39A9C37}" srcOrd="0" destOrd="6" presId="urn:microsoft.com/office/officeart/2005/8/layout/vList5"/>
    <dgm:cxn modelId="{142EEB90-157D-4100-BFDA-3EFBFC58C46A}" type="presOf" srcId="{5DE7F114-F269-40AB-AB38-D6C40FCA9209}" destId="{46BE9331-0F53-4008-9B44-578FC39A9C37}" srcOrd="0" destOrd="0" presId="urn:microsoft.com/office/officeart/2005/8/layout/vList5"/>
    <dgm:cxn modelId="{F7591307-00CE-44E1-87CA-4E6A8CFD2BDB}" type="presParOf" srcId="{C30799FF-0347-4F6A-8AAF-4E1CA408E70D}" destId="{741D6400-8495-4686-89FF-684546BD9127}" srcOrd="1" destOrd="6" presId="urn:microsoft.com/office/officeart/2005/8/layout/vList5"/>
    <dgm:cxn modelId="{92FE2790-4CAC-42DB-A9E6-CE8D32EDD509}" type="presOf" srcId="{C68B46AB-0E08-42F3-AAEA-153603B4C20C}" destId="{741D6400-8495-4686-89FF-684546BD9127}" srcOrd="0" destOrd="0" presId="urn:microsoft.com/office/officeart/2005/8/layout/vList5"/>
    <dgm:cxn modelId="{9F8A0104-D8E5-4710-9367-371E7DB8D007}" type="presOf" srcId="{A9516745-6B6E-45C4-A5A8-8B1703D68465}" destId="{741D6400-8495-4686-89FF-684546BD9127}"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23355" cy="4518025"/>
        <a:chOff x="0" y="0"/>
        <a:chExt cx="6523355" cy="4518025"/>
      </a:xfrm>
    </dsp:grpSpPr>
    <dsp:sp modelId="{DD9406C3-FC80-4468-A55B-122D744D43F0}">
      <dsp:nvSpPr>
        <dsp:cNvPr id="4" name="同侧圆角矩形 3"/>
        <dsp:cNvSpPr/>
      </dsp:nvSpPr>
      <dsp:spPr bwMode="white">
        <a:xfrm rot="5400000">
          <a:off x="4000409" y="-1543133"/>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经济增长情况监测预测</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endParaRPr>
        </a:p>
        <a:p>
          <a:pPr lvl="1">
            <a:lnSpc>
              <a:spcPct val="100000"/>
            </a:lnSpc>
            <a:spcBef>
              <a:spcPct val="0"/>
            </a:spcBef>
            <a:spcAft>
              <a:spcPct val="15000"/>
            </a:spcAft>
            <a:buChar char="•"/>
          </a:pP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宏观经济指数</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a:solidFill>
                <a:schemeClr val="dk1"/>
              </a:solidFill>
              <a:latin typeface="宋体" panose="02010600030101010101" pitchFamily="2" charset="-122"/>
              <a:ea typeface="宋体" panose="02010600030101010101" pitchFamily="2" charset="-122"/>
              <a:cs typeface="宋体" panose="02010600030101010101" pitchFamily="2" charset="-122"/>
              <a:sym typeface="+mn-ea"/>
            </a:rPr>
            <a:t>GDP</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、价格指数、消费指数</a:t>
          </a:r>
          <a:endParaRPr lang="zh-CN" altLang="en-US">
            <a:solidFill>
              <a:schemeClr val="dk1"/>
            </a:solidFill>
          </a:endParaRPr>
        </a:p>
      </dsp:txBody>
      <dsp:txXfrm rot="5400000">
        <a:off x="4000409" y="-1543133"/>
        <a:ext cx="870945" cy="4174947"/>
      </dsp:txXfrm>
    </dsp:sp>
    <dsp:sp modelId="{96BE2B31-D87C-43E1-BE64-4C27B13F4AA4}">
      <dsp:nvSpPr>
        <dsp:cNvPr id="3" name="圆角矩形 2"/>
        <dsp:cNvSpPr/>
      </dsp:nvSpPr>
      <dsp:spPr bwMode="white">
        <a:xfrm>
          <a:off x="0" y="0"/>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经济增长</a:t>
          </a:r>
          <a:endParaRPr lang="zh-CN" altLang="en-US"/>
        </a:p>
      </dsp:txBody>
      <dsp:txXfrm>
        <a:off x="0" y="0"/>
        <a:ext cx="2348408" cy="1088681"/>
      </dsp:txXfrm>
    </dsp:sp>
    <dsp:sp modelId="{6EB2A58E-CA03-4F76-94B6-D8FE50231963}">
      <dsp:nvSpPr>
        <dsp:cNvPr id="6" name="同侧圆角矩形 5"/>
        <dsp:cNvSpPr/>
      </dsp:nvSpPr>
      <dsp:spPr bwMode="white">
        <a:xfrm rot="5400000">
          <a:off x="4000409" y="-400018"/>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产业周期和规模预测</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endParaRPr>
        </a:p>
        <a:p>
          <a:pPr lvl="1">
            <a:lnSpc>
              <a:spcPct val="100000"/>
            </a:lnSpc>
            <a:spcBef>
              <a:spcPct val="0"/>
            </a:spcBef>
            <a:spcAft>
              <a:spcPct val="15000"/>
            </a:spcAft>
            <a:buChar char="•"/>
          </a:pP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下游相关产业、资源行业的</a:t>
          </a: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产品价格、需求、行业景气水平</a:t>
          </a:r>
          <a:endParaRPr lang="zh-CN" altLang="en-US">
            <a:solidFill>
              <a:schemeClr val="dk1"/>
            </a:solidFill>
          </a:endParaRPr>
        </a:p>
      </dsp:txBody>
      <dsp:txXfrm rot="5400000">
        <a:off x="4000409" y="-400018"/>
        <a:ext cx="870945" cy="4174947"/>
      </dsp:txXfrm>
    </dsp:sp>
    <dsp:sp modelId="{EBD335B5-8308-49CB-9630-99D852747B1F}">
      <dsp:nvSpPr>
        <dsp:cNvPr id="5" name="圆角矩形 4"/>
        <dsp:cNvSpPr/>
      </dsp:nvSpPr>
      <dsp:spPr bwMode="white">
        <a:xfrm>
          <a:off x="0" y="1143115"/>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产业发展</a:t>
          </a:r>
          <a:endParaRPr lang="zh-CN" altLang="en-US"/>
        </a:p>
      </dsp:txBody>
      <dsp:txXfrm>
        <a:off x="0" y="1143115"/>
        <a:ext cx="2348408" cy="1088681"/>
      </dsp:txXfrm>
    </dsp:sp>
    <dsp:sp modelId="{64028F0D-BE57-4642-92F7-303D4E45C524}">
      <dsp:nvSpPr>
        <dsp:cNvPr id="8" name="同侧圆角矩形 7"/>
        <dsp:cNvSpPr/>
      </dsp:nvSpPr>
      <dsp:spPr bwMode="white">
        <a:xfrm rot="5400000">
          <a:off x="4000409" y="743096"/>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rgbClr val="FF0000"/>
              </a:solidFill>
              <a:effectLst>
                <a:outerShdw blurRad="38100" dist="38100" dir="2700000" algn="tl">
                  <a:srgbClr val="000000">
                    <a:alpha val="43137"/>
                  </a:srgbClr>
                </a:outerShdw>
              </a:effectLst>
            </a:rPr>
            <a:t>股票价格</a:t>
          </a:r>
          <a:r>
            <a:rPr lang="zh-CN" altLang="en-US">
              <a:solidFill>
                <a:schemeClr val="dk1"/>
              </a:solidFill>
            </a:rPr>
            <a:t>，股指波动情况，个股</a:t>
          </a:r>
          <a:r>
            <a:rPr lang="zh-CN" altLang="en-US">
              <a:solidFill>
                <a:schemeClr val="dk1"/>
              </a:solidFill>
              <a:sym typeface="+mn-ea"/>
            </a:rPr>
            <a:t>市场热销程度及长期表现</a:t>
          </a:r>
          <a:endParaRPr lang="zh-CN" altLang="en-US">
            <a:solidFill>
              <a:schemeClr val="dk1"/>
            </a:solidFill>
          </a:endParaRPr>
        </a:p>
        <a:p>
          <a:pPr lvl="1">
            <a:lnSpc>
              <a:spcPct val="100000"/>
            </a:lnSpc>
            <a:spcBef>
              <a:spcPct val="0"/>
            </a:spcBef>
            <a:spcAft>
              <a:spcPct val="15000"/>
            </a:spcAft>
            <a:buChar char="•"/>
          </a:pPr>
          <a:r>
            <a:rPr lang="zh-CN" altLang="en-US">
              <a:solidFill>
                <a:srgbClr val="FF0000"/>
              </a:solidFill>
              <a:effectLst>
                <a:outerShdw blurRad="38100" dist="38100" dir="2700000" algn="tl">
                  <a:srgbClr val="000000">
                    <a:alpha val="43137"/>
                  </a:srgbClr>
                </a:outerShdw>
              </a:effectLst>
            </a:rPr>
            <a:t>投资景气指数</a:t>
          </a:r>
          <a:endParaRPr lang="zh-CN" altLang="en-US">
            <a:solidFill>
              <a:srgbClr val="FF0000"/>
            </a:solidFill>
            <a:effectLst>
              <a:outerShdw blurRad="38100" dist="38100" dir="2700000" algn="tl">
                <a:srgbClr val="000000">
                  <a:alpha val="43137"/>
                </a:srgbClr>
              </a:outerShdw>
            </a:effectLst>
          </a:endParaRPr>
        </a:p>
      </dsp:txBody>
      <dsp:txXfrm rot="5400000">
        <a:off x="4000409" y="743096"/>
        <a:ext cx="870945" cy="4174947"/>
      </dsp:txXfrm>
    </dsp:sp>
    <dsp:sp modelId="{B093CE78-670B-40EB-95CF-315E334D550F}">
      <dsp:nvSpPr>
        <dsp:cNvPr id="7" name="圆角矩形 6"/>
        <dsp:cNvSpPr/>
      </dsp:nvSpPr>
      <dsp:spPr bwMode="white">
        <a:xfrm>
          <a:off x="0" y="2286230"/>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t>金融市场因素</a:t>
          </a:r>
          <a:endParaRPr lang="zh-CN" altLang="en-US"/>
        </a:p>
      </dsp:txBody>
      <dsp:txXfrm>
        <a:off x="0" y="2286230"/>
        <a:ext cx="2348408" cy="1088681"/>
      </dsp:txXfrm>
    </dsp:sp>
    <dsp:sp modelId="{741D6400-8495-4686-89FF-684546BD9127}">
      <dsp:nvSpPr>
        <dsp:cNvPr id="10" name="同侧圆角矩形 9"/>
        <dsp:cNvSpPr/>
      </dsp:nvSpPr>
      <dsp:spPr bwMode="white">
        <a:xfrm rot="5400000">
          <a:off x="4000409" y="1886211"/>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a:solidFill>
                <a:schemeClr val="dk1"/>
              </a:solidFill>
              <a:sym typeface="+mn-ea"/>
            </a:rPr>
            <a:t>地</a:t>
          </a: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缘政治、突发事件</a:t>
          </a:r>
          <a:r>
            <a:rPr>
              <a:solidFill>
                <a:schemeClr val="dk1"/>
              </a:solidFill>
              <a:sym typeface="+mn-ea"/>
            </a:rPr>
            <a:t>预</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测</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endParaRPr>
        </a:p>
        <a:p>
          <a:pPr lvl="1">
            <a:lnSpc>
              <a:spcPct val="100000"/>
            </a:lnSpc>
            <a:spcBef>
              <a:spcPct val="0"/>
            </a:spcBef>
            <a:spcAft>
              <a:spcPct val="15000"/>
            </a:spcAft>
            <a:buChar char="•"/>
          </a:pPr>
          <a:r>
            <a:rPr>
              <a:solidFill>
                <a:schemeClr val="dk1"/>
              </a:solidFill>
              <a:sym typeface="+mn-ea"/>
            </a:rPr>
            <a:t>政</a:t>
          </a: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策经济舆情</a:t>
          </a:r>
          <a:r>
            <a:rPr>
              <a:solidFill>
                <a:schemeClr val="dk1"/>
              </a:solidFill>
              <a:sym typeface="+mn-ea"/>
            </a:rPr>
            <a:t>监</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控</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endParaRPr>
        </a:p>
      </dsp:txBody>
      <dsp:txXfrm rot="5400000">
        <a:off x="4000409" y="1886211"/>
        <a:ext cx="870945" cy="4174947"/>
      </dsp:txXfrm>
    </dsp:sp>
    <dsp:sp modelId="{46BE9331-0F53-4008-9B44-578FC39A9C37}">
      <dsp:nvSpPr>
        <dsp:cNvPr id="9" name="圆角矩形 8"/>
        <dsp:cNvSpPr/>
      </dsp:nvSpPr>
      <dsp:spPr bwMode="white">
        <a:xfrm>
          <a:off x="0" y="3429344"/>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a:sym typeface="+mn-ea"/>
            </a:rPr>
            <a:t>政</a:t>
          </a:r>
          <a:r>
            <a:rPr lang="zh-CN" altLang="en-US">
              <a:sym typeface="+mn-ea"/>
            </a:rPr>
            <a:t>策经济相关因素</a:t>
          </a:r>
          <a:endParaRPr lang="zh-CN" altLang="en-US"/>
        </a:p>
      </dsp:txBody>
      <dsp:txXfrm>
        <a:off x="0" y="3429344"/>
        <a:ext cx="2348408" cy="10886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35060" cy="4141470"/>
        <a:chOff x="0" y="0"/>
        <a:chExt cx="8735060" cy="4141470"/>
      </a:xfrm>
    </dsp:grpSpPr>
    <dsp:sp modelId="{DD9406C3-FC80-4468-A55B-122D744D43F0}">
      <dsp:nvSpPr>
        <dsp:cNvPr id="4" name="同侧圆角矩形 3"/>
        <dsp:cNvSpPr/>
      </dsp:nvSpPr>
      <dsp:spPr bwMode="white">
        <a:xfrm rot="5400000">
          <a:off x="5540663" y="-2296247"/>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电商价格数据      </a:t>
          </a:r>
          <a:r>
            <a:rPr lang="en-US" altLang="zh-CN">
              <a:solidFill>
                <a:schemeClr val="dk1"/>
              </a:solidFill>
            </a:rPr>
            <a:t>BPP</a:t>
          </a:r>
          <a:r>
            <a:rPr lang="zh-CN" altLang="en-US">
              <a:solidFill>
                <a:schemeClr val="dk1"/>
              </a:solidFill>
              <a:ea typeface="宋体" panose="02010600030101010101" pitchFamily="2" charset="-122"/>
            </a:rPr>
            <a:t>、</a:t>
          </a:r>
          <a:r>
            <a:rPr lang="en-US" altLang="zh-CN">
              <a:solidFill>
                <a:schemeClr val="dk1"/>
              </a:solidFill>
              <a:ea typeface="宋体" panose="02010600030101010101" pitchFamily="2" charset="-122"/>
            </a:rPr>
            <a:t>ICPI   </a:t>
          </a:r>
          <a:r>
            <a:rPr lang="zh-CN" altLang="en-US">
              <a:solidFill>
                <a:schemeClr val="dk1"/>
              </a:solidFill>
              <a:ea typeface="宋体" panose="02010600030101010101" pitchFamily="2" charset="-122"/>
            </a:rPr>
            <a:t>价格指数构建</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搜索数据  与</a:t>
          </a:r>
          <a:r>
            <a:rPr lang="en-US" altLang="zh-CN">
              <a:solidFill>
                <a:schemeClr val="dk1"/>
              </a:solidFill>
            </a:rPr>
            <a:t>CPI</a:t>
          </a:r>
          <a:r>
            <a:rPr lang="zh-CN" altLang="en-US">
              <a:solidFill>
                <a:schemeClr val="dk1"/>
              </a:solidFill>
              <a:ea typeface="宋体" panose="02010600030101010101" pitchFamily="2" charset="-122"/>
            </a:rPr>
            <a:t>相关性</a:t>
          </a:r>
          <a:endParaRPr lang="zh-CN" altLang="en-US">
            <a:solidFill>
              <a:schemeClr val="dk1"/>
            </a:solidFill>
            <a:ea typeface="宋体" panose="02010600030101010101" pitchFamily="2" charset="-122"/>
          </a:endParaRPr>
        </a:p>
      </dsp:txBody>
      <dsp:txXfrm rot="5400000">
        <a:off x="5540663" y="-2296247"/>
        <a:ext cx="798356" cy="5590438"/>
      </dsp:txXfrm>
    </dsp:sp>
    <dsp:sp modelId="{96BE2B31-D87C-43E1-BE64-4C27B13F4AA4}">
      <dsp:nvSpPr>
        <dsp:cNvPr id="3" name="圆角矩形 2"/>
        <dsp:cNvSpPr/>
      </dsp:nvSpPr>
      <dsp:spPr bwMode="white">
        <a:xfrm>
          <a:off x="0" y="0"/>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价格指数</a:t>
          </a:r>
          <a:endParaRPr lang="zh-CN" altLang="en-US"/>
        </a:p>
      </dsp:txBody>
      <dsp:txXfrm>
        <a:off x="0" y="0"/>
        <a:ext cx="3144622" cy="997945"/>
      </dsp:txXfrm>
    </dsp:sp>
    <dsp:sp modelId="{6EB2A58E-CA03-4F76-94B6-D8FE50231963}">
      <dsp:nvSpPr>
        <dsp:cNvPr id="6" name="同侧圆角矩形 5"/>
        <dsp:cNvSpPr/>
      </dsp:nvSpPr>
      <dsp:spPr bwMode="white">
        <a:xfrm rot="5400000">
          <a:off x="5540663" y="-1248405"/>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月度、周度预测</a:t>
          </a:r>
          <a:endParaRPr lang="zh-CN" altLang="en-US">
            <a:solidFill>
              <a:schemeClr val="dk1"/>
            </a:solidFill>
          </a:endParaRPr>
        </a:p>
      </dsp:txBody>
      <dsp:txXfrm rot="5400000">
        <a:off x="5540663" y="-1248405"/>
        <a:ext cx="798356" cy="5590438"/>
      </dsp:txXfrm>
    </dsp:sp>
    <dsp:sp modelId="{EBD335B5-8308-49CB-9630-99D852747B1F}">
      <dsp:nvSpPr>
        <dsp:cNvPr id="5" name="圆角矩形 4"/>
        <dsp:cNvSpPr/>
      </dsp:nvSpPr>
      <dsp:spPr bwMode="white">
        <a:xfrm>
          <a:off x="0" y="1047842"/>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失业率、就业情况</a:t>
          </a:r>
          <a:endParaRPr lang="zh-CN" altLang="en-US"/>
        </a:p>
      </dsp:txBody>
      <dsp:txXfrm>
        <a:off x="0" y="1047842"/>
        <a:ext cx="3144622" cy="997945"/>
      </dsp:txXfrm>
    </dsp:sp>
    <dsp:sp modelId="{64028F0D-BE57-4642-92F7-303D4E45C524}">
      <dsp:nvSpPr>
        <dsp:cNvPr id="8" name="同侧圆角矩形 7"/>
        <dsp:cNvSpPr/>
      </dsp:nvSpPr>
      <dsp:spPr bwMode="white">
        <a:xfrm rot="5400000">
          <a:off x="5540663" y="-200563"/>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a:t>
          </a:r>
          <a:r>
            <a:rPr lang="zh-CN" altLang="en-US">
              <a:solidFill>
                <a:schemeClr val="dk1"/>
              </a:solidFill>
              <a:ea typeface="宋体" panose="02010600030101010101" pitchFamily="2" charset="-122"/>
            </a:rPr>
            <a:t>消费者信心指数</a:t>
          </a:r>
          <a:r>
            <a:rPr lang="en-US" altLang="zh-CN">
              <a:solidFill>
                <a:schemeClr val="dk1"/>
              </a:solidFill>
              <a:ea typeface="宋体" panose="02010600030101010101" pitchFamily="2" charset="-122"/>
            </a:rPr>
            <a:t>CCI</a:t>
          </a:r>
          <a:r>
            <a:rPr lang="zh-CN" altLang="en-US">
              <a:solidFill>
                <a:schemeClr val="dk1"/>
              </a:solidFill>
              <a:ea typeface="宋体" panose="02010600030101010101" pitchFamily="2" charset="-122"/>
            </a:rPr>
            <a:t>预测</a:t>
          </a:r>
          <a:r>
            <a:rPr lang="zh-CN" altLang="en-US">
              <a:solidFill>
                <a:schemeClr val="dk1"/>
              </a:solidFill>
            </a:rPr>
            <a:t>  </a:t>
          </a:r>
          <a:endParaRPr lang="zh-CN" altLang="en-US">
            <a:solidFill>
              <a:schemeClr val="dk1"/>
            </a:solidFill>
          </a:endParaRPr>
        </a:p>
      </dsp:txBody>
      <dsp:txXfrm rot="5400000">
        <a:off x="5540663" y="-200563"/>
        <a:ext cx="798356" cy="5590438"/>
      </dsp:txXfrm>
    </dsp:sp>
    <dsp:sp modelId="{B093CE78-670B-40EB-95CF-315E334D550F}">
      <dsp:nvSpPr>
        <dsp:cNvPr id="7" name="圆角矩形 6"/>
        <dsp:cNvSpPr/>
      </dsp:nvSpPr>
      <dsp:spPr bwMode="white">
        <a:xfrm>
          <a:off x="0" y="2095684"/>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消费指数</a:t>
          </a:r>
          <a:endParaRPr lang="zh-CN" altLang="en-US"/>
        </a:p>
      </dsp:txBody>
      <dsp:txXfrm>
        <a:off x="0" y="2095684"/>
        <a:ext cx="3144622" cy="997945"/>
      </dsp:txXfrm>
    </dsp:sp>
    <dsp:sp modelId="{22688B54-E0E1-4B7D-A562-5C7E6ECDF592}">
      <dsp:nvSpPr>
        <dsp:cNvPr id="11" name="同侧圆角矩形 10"/>
        <dsp:cNvSpPr/>
      </dsp:nvSpPr>
      <dsp:spPr bwMode="white">
        <a:xfrm rot="5400000">
          <a:off x="5540663" y="847279"/>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ea typeface="宋体" panose="02010600030101010101" pitchFamily="2" charset="-122"/>
              <a:sym typeface="+mn-ea"/>
            </a:rPr>
            <a:t>搜索数据</a:t>
          </a:r>
          <a:endParaRPr lang="zh-CN" altLang="en-US">
            <a:solidFill>
              <a:schemeClr val="dk1"/>
            </a:solidFill>
            <a:ea typeface="宋体" panose="02010600030101010101" pitchFamily="2" charset="-122"/>
            <a:sym typeface="+mn-ea"/>
          </a:endParaRPr>
        </a:p>
        <a:p>
          <a:pPr lvl="1">
            <a:lnSpc>
              <a:spcPct val="100000"/>
            </a:lnSpc>
            <a:spcBef>
              <a:spcPct val="0"/>
            </a:spcBef>
            <a:spcAft>
              <a:spcPct val="15000"/>
            </a:spcAft>
            <a:buChar char="•"/>
          </a:pPr>
          <a:r>
            <a:rPr lang="en-US" altLang="zh-CN">
              <a:solidFill>
                <a:schemeClr val="dk1"/>
              </a:solidFill>
              <a:ea typeface="宋体" panose="02010600030101010101" pitchFamily="2" charset="-122"/>
            </a:rPr>
            <a:t>“</a:t>
          </a:r>
          <a:r>
            <a:rPr lang="zh-CN">
              <a:solidFill>
                <a:schemeClr val="dk1"/>
              </a:solidFill>
              <a:ea typeface="宋体" panose="02010600030101010101" pitchFamily="2" charset="-122"/>
            </a:rPr>
            <a:t>克强指数</a:t>
          </a:r>
          <a:r>
            <a:rPr lang="en-US" altLang="zh-CN">
              <a:solidFill>
                <a:schemeClr val="dk1"/>
              </a:solidFill>
              <a:ea typeface="宋体" panose="02010600030101010101" pitchFamily="2" charset="-122"/>
            </a:rPr>
            <a:t>”</a:t>
          </a:r>
          <a:r>
            <a:rPr lang="zh-CN" altLang="en-US">
              <a:solidFill>
                <a:schemeClr val="dk1"/>
              </a:solidFill>
              <a:ea typeface="宋体" panose="02010600030101010101" pitchFamily="2" charset="-122"/>
            </a:rPr>
            <a:t>思路：用电量、货运量、银行贷款</a:t>
          </a:r>
          <a:endParaRPr lang="zh-CN" altLang="en-US">
            <a:solidFill>
              <a:schemeClr val="dk1"/>
            </a:solidFill>
            <a:ea typeface="宋体" panose="02010600030101010101" pitchFamily="2" charset="-122"/>
          </a:endParaRPr>
        </a:p>
      </dsp:txBody>
      <dsp:txXfrm rot="5400000">
        <a:off x="5540663" y="847279"/>
        <a:ext cx="798356" cy="5590438"/>
      </dsp:txXfrm>
    </dsp:sp>
    <dsp:sp modelId="{7F50D8D5-4D65-4437-ADF3-C11AB9251794}">
      <dsp:nvSpPr>
        <dsp:cNvPr id="9" name="圆角矩形 8"/>
        <dsp:cNvSpPr/>
      </dsp:nvSpPr>
      <dsp:spPr bwMode="white">
        <a:xfrm>
          <a:off x="0" y="3143525"/>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a:sym typeface="+mn-ea"/>
            </a:rPr>
            <a:t>经</a:t>
          </a:r>
          <a:r>
            <a:rPr lang="zh-CN" altLang="en-US">
              <a:sym typeface="+mn-ea"/>
            </a:rPr>
            <a:t>济增长</a:t>
          </a:r>
          <a:endParaRPr lang="zh-CN" altLang="en-US"/>
        </a:p>
      </dsp:txBody>
      <dsp:txXfrm>
        <a:off x="0" y="3143525"/>
        <a:ext cx="3144622" cy="9979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35060" cy="4141470"/>
        <a:chOff x="0" y="0"/>
        <a:chExt cx="8735060" cy="4141470"/>
      </a:xfrm>
    </dsp:grpSpPr>
    <dsp:sp modelId="{DD9406C3-FC80-4468-A55B-122D744D43F0}">
      <dsp:nvSpPr>
        <dsp:cNvPr id="4" name="同侧圆角矩形 3"/>
        <dsp:cNvSpPr/>
      </dsp:nvSpPr>
      <dsp:spPr bwMode="white">
        <a:xfrm rot="5400000">
          <a:off x="5540663" y="-2296247"/>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电商价格数据      </a:t>
          </a:r>
          <a:r>
            <a:rPr lang="en-US" altLang="zh-CN">
              <a:solidFill>
                <a:schemeClr val="dk1"/>
              </a:solidFill>
            </a:rPr>
            <a:t>BPP</a:t>
          </a:r>
          <a:r>
            <a:rPr lang="zh-CN" altLang="en-US">
              <a:solidFill>
                <a:schemeClr val="dk1"/>
              </a:solidFill>
              <a:ea typeface="宋体" panose="02010600030101010101" pitchFamily="2" charset="-122"/>
            </a:rPr>
            <a:t>、</a:t>
          </a:r>
          <a:r>
            <a:rPr lang="en-US" altLang="zh-CN">
              <a:solidFill>
                <a:schemeClr val="dk1"/>
              </a:solidFill>
              <a:ea typeface="宋体" panose="02010600030101010101" pitchFamily="2" charset="-122"/>
            </a:rPr>
            <a:t>ICPI   </a:t>
          </a:r>
          <a:r>
            <a:rPr lang="zh-CN" altLang="en-US">
              <a:solidFill>
                <a:schemeClr val="dk1"/>
              </a:solidFill>
              <a:ea typeface="宋体" panose="02010600030101010101" pitchFamily="2" charset="-122"/>
            </a:rPr>
            <a:t>价格指数构建</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搜索数据  与</a:t>
          </a:r>
          <a:r>
            <a:rPr lang="en-US" altLang="zh-CN">
              <a:solidFill>
                <a:schemeClr val="dk1"/>
              </a:solidFill>
            </a:rPr>
            <a:t>CPI</a:t>
          </a:r>
          <a:r>
            <a:rPr lang="zh-CN" altLang="en-US">
              <a:solidFill>
                <a:schemeClr val="dk1"/>
              </a:solidFill>
              <a:ea typeface="宋体" panose="02010600030101010101" pitchFamily="2" charset="-122"/>
            </a:rPr>
            <a:t>相关性</a:t>
          </a:r>
          <a:endParaRPr lang="zh-CN" altLang="en-US">
            <a:solidFill>
              <a:schemeClr val="dk1"/>
            </a:solidFill>
            <a:ea typeface="宋体" panose="02010600030101010101" pitchFamily="2" charset="-122"/>
          </a:endParaRPr>
        </a:p>
      </dsp:txBody>
      <dsp:txXfrm rot="5400000">
        <a:off x="5540663" y="-2296247"/>
        <a:ext cx="798356" cy="5590438"/>
      </dsp:txXfrm>
    </dsp:sp>
    <dsp:sp modelId="{96BE2B31-D87C-43E1-BE64-4C27B13F4AA4}">
      <dsp:nvSpPr>
        <dsp:cNvPr id="3" name="圆角矩形 2"/>
        <dsp:cNvSpPr/>
      </dsp:nvSpPr>
      <dsp:spPr bwMode="white">
        <a:xfrm>
          <a:off x="0" y="0"/>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价格指数</a:t>
          </a:r>
          <a:endParaRPr lang="zh-CN" altLang="en-US"/>
        </a:p>
      </dsp:txBody>
      <dsp:txXfrm>
        <a:off x="0" y="0"/>
        <a:ext cx="3144622" cy="997945"/>
      </dsp:txXfrm>
    </dsp:sp>
    <dsp:sp modelId="{6EB2A58E-CA03-4F76-94B6-D8FE50231963}">
      <dsp:nvSpPr>
        <dsp:cNvPr id="6" name="同侧圆角矩形 5"/>
        <dsp:cNvSpPr/>
      </dsp:nvSpPr>
      <dsp:spPr bwMode="white">
        <a:xfrm rot="5400000">
          <a:off x="5540663" y="-1248405"/>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月度、周度预测</a:t>
          </a:r>
          <a:endParaRPr lang="zh-CN" altLang="en-US">
            <a:solidFill>
              <a:schemeClr val="dk1"/>
            </a:solidFill>
          </a:endParaRPr>
        </a:p>
      </dsp:txBody>
      <dsp:txXfrm rot="5400000">
        <a:off x="5540663" y="-1248405"/>
        <a:ext cx="798356" cy="5590438"/>
      </dsp:txXfrm>
    </dsp:sp>
    <dsp:sp modelId="{EBD335B5-8308-49CB-9630-99D852747B1F}">
      <dsp:nvSpPr>
        <dsp:cNvPr id="5" name="圆角矩形 4"/>
        <dsp:cNvSpPr/>
      </dsp:nvSpPr>
      <dsp:spPr bwMode="white">
        <a:xfrm>
          <a:off x="0" y="1047842"/>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失业率、就业情况</a:t>
          </a:r>
          <a:endParaRPr lang="zh-CN" altLang="en-US"/>
        </a:p>
      </dsp:txBody>
      <dsp:txXfrm>
        <a:off x="0" y="1047842"/>
        <a:ext cx="3144622" cy="997945"/>
      </dsp:txXfrm>
    </dsp:sp>
    <dsp:sp modelId="{64028F0D-BE57-4642-92F7-303D4E45C524}">
      <dsp:nvSpPr>
        <dsp:cNvPr id="8" name="同侧圆角矩形 7"/>
        <dsp:cNvSpPr/>
      </dsp:nvSpPr>
      <dsp:spPr bwMode="white">
        <a:xfrm rot="5400000">
          <a:off x="5540663" y="-200563"/>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a:t>
          </a:r>
          <a:r>
            <a:rPr lang="zh-CN" altLang="en-US">
              <a:solidFill>
                <a:schemeClr val="dk1"/>
              </a:solidFill>
              <a:ea typeface="宋体" panose="02010600030101010101" pitchFamily="2" charset="-122"/>
            </a:rPr>
            <a:t>消费者信心指数</a:t>
          </a:r>
          <a:r>
            <a:rPr lang="en-US" altLang="zh-CN">
              <a:solidFill>
                <a:schemeClr val="dk1"/>
              </a:solidFill>
              <a:ea typeface="宋体" panose="02010600030101010101" pitchFamily="2" charset="-122"/>
            </a:rPr>
            <a:t>CCI</a:t>
          </a:r>
          <a:r>
            <a:rPr lang="zh-CN" altLang="en-US">
              <a:solidFill>
                <a:schemeClr val="dk1"/>
              </a:solidFill>
              <a:ea typeface="宋体" panose="02010600030101010101" pitchFamily="2" charset="-122"/>
            </a:rPr>
            <a:t>预测</a:t>
          </a:r>
          <a:r>
            <a:rPr lang="zh-CN" altLang="en-US">
              <a:solidFill>
                <a:schemeClr val="dk1"/>
              </a:solidFill>
            </a:rPr>
            <a:t>  </a:t>
          </a:r>
          <a:endParaRPr lang="zh-CN" altLang="en-US">
            <a:solidFill>
              <a:schemeClr val="dk1"/>
            </a:solidFill>
          </a:endParaRPr>
        </a:p>
      </dsp:txBody>
      <dsp:txXfrm rot="5400000">
        <a:off x="5540663" y="-200563"/>
        <a:ext cx="798356" cy="5590438"/>
      </dsp:txXfrm>
    </dsp:sp>
    <dsp:sp modelId="{B093CE78-670B-40EB-95CF-315E334D550F}">
      <dsp:nvSpPr>
        <dsp:cNvPr id="7" name="圆角矩形 6"/>
        <dsp:cNvSpPr/>
      </dsp:nvSpPr>
      <dsp:spPr bwMode="white">
        <a:xfrm>
          <a:off x="0" y="2095684"/>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消费指数</a:t>
          </a:r>
          <a:endParaRPr lang="zh-CN" altLang="en-US"/>
        </a:p>
      </dsp:txBody>
      <dsp:txXfrm>
        <a:off x="0" y="2095684"/>
        <a:ext cx="3144622" cy="997945"/>
      </dsp:txXfrm>
    </dsp:sp>
    <dsp:sp modelId="{22688B54-E0E1-4B7D-A562-5C7E6ECDF592}">
      <dsp:nvSpPr>
        <dsp:cNvPr id="11" name="同侧圆角矩形 10"/>
        <dsp:cNvSpPr/>
      </dsp:nvSpPr>
      <dsp:spPr bwMode="white">
        <a:xfrm rot="5400000">
          <a:off x="5540663" y="847279"/>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ea typeface="宋体" panose="02010600030101010101" pitchFamily="2" charset="-122"/>
              <a:sym typeface="+mn-ea"/>
            </a:rPr>
            <a:t>搜索数据</a:t>
          </a:r>
          <a:endParaRPr lang="zh-CN" altLang="en-US">
            <a:solidFill>
              <a:schemeClr val="dk1"/>
            </a:solidFill>
            <a:ea typeface="宋体" panose="02010600030101010101" pitchFamily="2" charset="-122"/>
            <a:sym typeface="+mn-ea"/>
          </a:endParaRPr>
        </a:p>
        <a:p>
          <a:pPr lvl="1">
            <a:lnSpc>
              <a:spcPct val="100000"/>
            </a:lnSpc>
            <a:spcBef>
              <a:spcPct val="0"/>
            </a:spcBef>
            <a:spcAft>
              <a:spcPct val="15000"/>
            </a:spcAft>
            <a:buChar char="•"/>
          </a:pPr>
          <a:r>
            <a:rPr lang="en-US" altLang="zh-CN">
              <a:solidFill>
                <a:schemeClr val="dk1"/>
              </a:solidFill>
              <a:ea typeface="宋体" panose="02010600030101010101" pitchFamily="2" charset="-122"/>
            </a:rPr>
            <a:t>“</a:t>
          </a:r>
          <a:r>
            <a:rPr lang="zh-CN">
              <a:solidFill>
                <a:schemeClr val="dk1"/>
              </a:solidFill>
              <a:ea typeface="宋体" panose="02010600030101010101" pitchFamily="2" charset="-122"/>
            </a:rPr>
            <a:t>克强指数</a:t>
          </a:r>
          <a:r>
            <a:rPr lang="en-US" altLang="zh-CN">
              <a:solidFill>
                <a:schemeClr val="dk1"/>
              </a:solidFill>
              <a:ea typeface="宋体" panose="02010600030101010101" pitchFamily="2" charset="-122"/>
            </a:rPr>
            <a:t>”</a:t>
          </a:r>
          <a:r>
            <a:rPr lang="zh-CN" altLang="en-US">
              <a:solidFill>
                <a:schemeClr val="dk1"/>
              </a:solidFill>
              <a:ea typeface="宋体" panose="02010600030101010101" pitchFamily="2" charset="-122"/>
            </a:rPr>
            <a:t>思路：用电量、货运量、银行贷款</a:t>
          </a:r>
          <a:endParaRPr lang="zh-CN" altLang="en-US">
            <a:solidFill>
              <a:schemeClr val="dk1"/>
            </a:solidFill>
            <a:ea typeface="宋体" panose="02010600030101010101" pitchFamily="2" charset="-122"/>
          </a:endParaRPr>
        </a:p>
      </dsp:txBody>
      <dsp:txXfrm rot="5400000">
        <a:off x="5540663" y="847279"/>
        <a:ext cx="798356" cy="5590438"/>
      </dsp:txXfrm>
    </dsp:sp>
    <dsp:sp modelId="{7F50D8D5-4D65-4437-ADF3-C11AB9251794}">
      <dsp:nvSpPr>
        <dsp:cNvPr id="9" name="圆角矩形 8"/>
        <dsp:cNvSpPr/>
      </dsp:nvSpPr>
      <dsp:spPr bwMode="white">
        <a:xfrm>
          <a:off x="0" y="3143525"/>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a:sym typeface="+mn-ea"/>
            </a:rPr>
            <a:t>经</a:t>
          </a:r>
          <a:r>
            <a:rPr lang="zh-CN" altLang="en-US">
              <a:sym typeface="+mn-ea"/>
            </a:rPr>
            <a:t>济增长</a:t>
          </a:r>
          <a:endParaRPr lang="zh-CN" altLang="en-US"/>
        </a:p>
      </dsp:txBody>
      <dsp:txXfrm>
        <a:off x="0" y="3143525"/>
        <a:ext cx="3144622" cy="9979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35060" cy="4141470"/>
        <a:chOff x="0" y="0"/>
        <a:chExt cx="8735060" cy="4141470"/>
      </a:xfrm>
    </dsp:grpSpPr>
    <dsp:sp modelId="{DD9406C3-FC80-4468-A55B-122D744D43F0}">
      <dsp:nvSpPr>
        <dsp:cNvPr id="4" name="同侧圆角矩形 3"/>
        <dsp:cNvSpPr/>
      </dsp:nvSpPr>
      <dsp:spPr bwMode="white">
        <a:xfrm rot="5400000">
          <a:off x="5540663" y="-2296247"/>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电商价格数据      </a:t>
          </a:r>
          <a:r>
            <a:rPr lang="en-US" altLang="zh-CN">
              <a:solidFill>
                <a:schemeClr val="dk1"/>
              </a:solidFill>
            </a:rPr>
            <a:t>BPP</a:t>
          </a:r>
          <a:r>
            <a:rPr lang="zh-CN" altLang="en-US">
              <a:solidFill>
                <a:schemeClr val="dk1"/>
              </a:solidFill>
              <a:ea typeface="宋体" panose="02010600030101010101" pitchFamily="2" charset="-122"/>
            </a:rPr>
            <a:t>、</a:t>
          </a:r>
          <a:r>
            <a:rPr lang="en-US" altLang="zh-CN">
              <a:solidFill>
                <a:schemeClr val="dk1"/>
              </a:solidFill>
              <a:ea typeface="宋体" panose="02010600030101010101" pitchFamily="2" charset="-122"/>
            </a:rPr>
            <a:t>ICPI   </a:t>
          </a:r>
          <a:r>
            <a:rPr lang="zh-CN" altLang="en-US">
              <a:solidFill>
                <a:schemeClr val="dk1"/>
              </a:solidFill>
              <a:ea typeface="宋体" panose="02010600030101010101" pitchFamily="2" charset="-122"/>
            </a:rPr>
            <a:t>价格指数构建</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搜索数据  与</a:t>
          </a:r>
          <a:r>
            <a:rPr lang="en-US" altLang="zh-CN">
              <a:solidFill>
                <a:schemeClr val="dk1"/>
              </a:solidFill>
            </a:rPr>
            <a:t>CPI</a:t>
          </a:r>
          <a:r>
            <a:rPr lang="zh-CN" altLang="en-US">
              <a:solidFill>
                <a:schemeClr val="dk1"/>
              </a:solidFill>
              <a:ea typeface="宋体" panose="02010600030101010101" pitchFamily="2" charset="-122"/>
            </a:rPr>
            <a:t>相关性</a:t>
          </a:r>
          <a:endParaRPr lang="zh-CN" altLang="en-US">
            <a:solidFill>
              <a:schemeClr val="dk1"/>
            </a:solidFill>
            <a:ea typeface="宋体" panose="02010600030101010101" pitchFamily="2" charset="-122"/>
          </a:endParaRPr>
        </a:p>
      </dsp:txBody>
      <dsp:txXfrm rot="5400000">
        <a:off x="5540663" y="-2296247"/>
        <a:ext cx="798356" cy="5590438"/>
      </dsp:txXfrm>
    </dsp:sp>
    <dsp:sp modelId="{96BE2B31-D87C-43E1-BE64-4C27B13F4AA4}">
      <dsp:nvSpPr>
        <dsp:cNvPr id="3" name="圆角矩形 2"/>
        <dsp:cNvSpPr/>
      </dsp:nvSpPr>
      <dsp:spPr bwMode="white">
        <a:xfrm>
          <a:off x="0" y="0"/>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价格指数</a:t>
          </a:r>
          <a:endParaRPr lang="zh-CN" altLang="en-US"/>
        </a:p>
      </dsp:txBody>
      <dsp:txXfrm>
        <a:off x="0" y="0"/>
        <a:ext cx="3144622" cy="997945"/>
      </dsp:txXfrm>
    </dsp:sp>
    <dsp:sp modelId="{6EB2A58E-CA03-4F76-94B6-D8FE50231963}">
      <dsp:nvSpPr>
        <dsp:cNvPr id="6" name="同侧圆角矩形 5"/>
        <dsp:cNvSpPr/>
      </dsp:nvSpPr>
      <dsp:spPr bwMode="white">
        <a:xfrm rot="5400000">
          <a:off x="5540663" y="-1248405"/>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月度、周度预测</a:t>
          </a:r>
          <a:endParaRPr lang="zh-CN" altLang="en-US">
            <a:solidFill>
              <a:schemeClr val="dk1"/>
            </a:solidFill>
          </a:endParaRPr>
        </a:p>
      </dsp:txBody>
      <dsp:txXfrm rot="5400000">
        <a:off x="5540663" y="-1248405"/>
        <a:ext cx="798356" cy="5590438"/>
      </dsp:txXfrm>
    </dsp:sp>
    <dsp:sp modelId="{EBD335B5-8308-49CB-9630-99D852747B1F}">
      <dsp:nvSpPr>
        <dsp:cNvPr id="5" name="圆角矩形 4"/>
        <dsp:cNvSpPr/>
      </dsp:nvSpPr>
      <dsp:spPr bwMode="white">
        <a:xfrm>
          <a:off x="0" y="1047842"/>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失业率、就业情况</a:t>
          </a:r>
          <a:endParaRPr lang="zh-CN" altLang="en-US"/>
        </a:p>
      </dsp:txBody>
      <dsp:txXfrm>
        <a:off x="0" y="1047842"/>
        <a:ext cx="3144622" cy="997945"/>
      </dsp:txXfrm>
    </dsp:sp>
    <dsp:sp modelId="{64028F0D-BE57-4642-92F7-303D4E45C524}">
      <dsp:nvSpPr>
        <dsp:cNvPr id="8" name="同侧圆角矩形 7"/>
        <dsp:cNvSpPr/>
      </dsp:nvSpPr>
      <dsp:spPr bwMode="white">
        <a:xfrm rot="5400000">
          <a:off x="5540663" y="-200563"/>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a:t>
          </a:r>
          <a:r>
            <a:rPr lang="zh-CN" altLang="en-US">
              <a:solidFill>
                <a:schemeClr val="dk1"/>
              </a:solidFill>
              <a:ea typeface="宋体" panose="02010600030101010101" pitchFamily="2" charset="-122"/>
            </a:rPr>
            <a:t>消费者信心指数</a:t>
          </a:r>
          <a:r>
            <a:rPr lang="en-US" altLang="zh-CN">
              <a:solidFill>
                <a:schemeClr val="dk1"/>
              </a:solidFill>
              <a:ea typeface="宋体" panose="02010600030101010101" pitchFamily="2" charset="-122"/>
            </a:rPr>
            <a:t>CCI</a:t>
          </a:r>
          <a:r>
            <a:rPr lang="zh-CN" altLang="en-US">
              <a:solidFill>
                <a:schemeClr val="dk1"/>
              </a:solidFill>
              <a:ea typeface="宋体" panose="02010600030101010101" pitchFamily="2" charset="-122"/>
            </a:rPr>
            <a:t>预测</a:t>
          </a:r>
          <a:r>
            <a:rPr lang="zh-CN" altLang="en-US">
              <a:solidFill>
                <a:schemeClr val="dk1"/>
              </a:solidFill>
            </a:rPr>
            <a:t>  </a:t>
          </a:r>
          <a:endParaRPr lang="zh-CN" altLang="en-US">
            <a:solidFill>
              <a:schemeClr val="dk1"/>
            </a:solidFill>
          </a:endParaRPr>
        </a:p>
      </dsp:txBody>
      <dsp:txXfrm rot="5400000">
        <a:off x="5540663" y="-200563"/>
        <a:ext cx="798356" cy="5590438"/>
      </dsp:txXfrm>
    </dsp:sp>
    <dsp:sp modelId="{B093CE78-670B-40EB-95CF-315E334D550F}">
      <dsp:nvSpPr>
        <dsp:cNvPr id="7" name="圆角矩形 6"/>
        <dsp:cNvSpPr/>
      </dsp:nvSpPr>
      <dsp:spPr bwMode="white">
        <a:xfrm>
          <a:off x="0" y="2095684"/>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消费指数</a:t>
          </a:r>
          <a:endParaRPr lang="zh-CN" altLang="en-US"/>
        </a:p>
      </dsp:txBody>
      <dsp:txXfrm>
        <a:off x="0" y="2095684"/>
        <a:ext cx="3144622" cy="997945"/>
      </dsp:txXfrm>
    </dsp:sp>
    <dsp:sp modelId="{22688B54-E0E1-4B7D-A562-5C7E6ECDF592}">
      <dsp:nvSpPr>
        <dsp:cNvPr id="11" name="同侧圆角矩形 10"/>
        <dsp:cNvSpPr/>
      </dsp:nvSpPr>
      <dsp:spPr bwMode="white">
        <a:xfrm rot="5400000">
          <a:off x="5540663" y="847279"/>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ea typeface="宋体" panose="02010600030101010101" pitchFamily="2" charset="-122"/>
              <a:sym typeface="+mn-ea"/>
            </a:rPr>
            <a:t>搜索数据</a:t>
          </a:r>
          <a:endParaRPr lang="zh-CN" altLang="en-US">
            <a:solidFill>
              <a:schemeClr val="dk1"/>
            </a:solidFill>
            <a:ea typeface="宋体" panose="02010600030101010101" pitchFamily="2" charset="-122"/>
            <a:sym typeface="+mn-ea"/>
          </a:endParaRPr>
        </a:p>
        <a:p>
          <a:pPr lvl="1">
            <a:lnSpc>
              <a:spcPct val="100000"/>
            </a:lnSpc>
            <a:spcBef>
              <a:spcPct val="0"/>
            </a:spcBef>
            <a:spcAft>
              <a:spcPct val="15000"/>
            </a:spcAft>
            <a:buChar char="•"/>
          </a:pPr>
          <a:r>
            <a:rPr lang="en-US" altLang="zh-CN">
              <a:solidFill>
                <a:schemeClr val="dk1"/>
              </a:solidFill>
              <a:ea typeface="宋体" panose="02010600030101010101" pitchFamily="2" charset="-122"/>
            </a:rPr>
            <a:t>“</a:t>
          </a:r>
          <a:r>
            <a:rPr lang="zh-CN">
              <a:solidFill>
                <a:schemeClr val="dk1"/>
              </a:solidFill>
              <a:ea typeface="宋体" panose="02010600030101010101" pitchFamily="2" charset="-122"/>
            </a:rPr>
            <a:t>克强指数</a:t>
          </a:r>
          <a:r>
            <a:rPr lang="en-US" altLang="zh-CN">
              <a:solidFill>
                <a:schemeClr val="dk1"/>
              </a:solidFill>
              <a:ea typeface="宋体" panose="02010600030101010101" pitchFamily="2" charset="-122"/>
            </a:rPr>
            <a:t>”</a:t>
          </a:r>
          <a:r>
            <a:rPr lang="zh-CN" altLang="en-US">
              <a:solidFill>
                <a:schemeClr val="dk1"/>
              </a:solidFill>
              <a:ea typeface="宋体" panose="02010600030101010101" pitchFamily="2" charset="-122"/>
            </a:rPr>
            <a:t>思路：用电量、货运量、银行贷款</a:t>
          </a:r>
          <a:endParaRPr lang="zh-CN" altLang="en-US">
            <a:solidFill>
              <a:schemeClr val="dk1"/>
            </a:solidFill>
            <a:ea typeface="宋体" panose="02010600030101010101" pitchFamily="2" charset="-122"/>
          </a:endParaRPr>
        </a:p>
      </dsp:txBody>
      <dsp:txXfrm rot="5400000">
        <a:off x="5540663" y="847279"/>
        <a:ext cx="798356" cy="5590438"/>
      </dsp:txXfrm>
    </dsp:sp>
    <dsp:sp modelId="{7F50D8D5-4D65-4437-ADF3-C11AB9251794}">
      <dsp:nvSpPr>
        <dsp:cNvPr id="9" name="圆角矩形 8"/>
        <dsp:cNvSpPr/>
      </dsp:nvSpPr>
      <dsp:spPr bwMode="white">
        <a:xfrm>
          <a:off x="0" y="3143525"/>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a:sym typeface="+mn-ea"/>
            </a:rPr>
            <a:t>经</a:t>
          </a:r>
          <a:r>
            <a:rPr lang="zh-CN" altLang="en-US">
              <a:sym typeface="+mn-ea"/>
            </a:rPr>
            <a:t>济增长</a:t>
          </a:r>
          <a:endParaRPr lang="zh-CN" altLang="en-US"/>
        </a:p>
      </dsp:txBody>
      <dsp:txXfrm>
        <a:off x="0" y="3143525"/>
        <a:ext cx="3144622" cy="9979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35060" cy="4141470"/>
        <a:chOff x="0" y="0"/>
        <a:chExt cx="8735060" cy="4141470"/>
      </a:xfrm>
    </dsp:grpSpPr>
    <dsp:sp modelId="{DD9406C3-FC80-4468-A55B-122D744D43F0}">
      <dsp:nvSpPr>
        <dsp:cNvPr id="4" name="同侧圆角矩形 3"/>
        <dsp:cNvSpPr/>
      </dsp:nvSpPr>
      <dsp:spPr bwMode="white">
        <a:xfrm rot="5400000">
          <a:off x="5540663" y="-2296247"/>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电商价格数据      </a:t>
          </a:r>
          <a:r>
            <a:rPr lang="en-US" altLang="zh-CN">
              <a:solidFill>
                <a:schemeClr val="dk1"/>
              </a:solidFill>
            </a:rPr>
            <a:t>BPP</a:t>
          </a:r>
          <a:r>
            <a:rPr lang="zh-CN" altLang="en-US">
              <a:solidFill>
                <a:schemeClr val="dk1"/>
              </a:solidFill>
              <a:ea typeface="宋体" panose="02010600030101010101" pitchFamily="2" charset="-122"/>
            </a:rPr>
            <a:t>、</a:t>
          </a:r>
          <a:r>
            <a:rPr lang="en-US" altLang="zh-CN">
              <a:solidFill>
                <a:schemeClr val="dk1"/>
              </a:solidFill>
              <a:ea typeface="宋体" panose="02010600030101010101" pitchFamily="2" charset="-122"/>
            </a:rPr>
            <a:t>ICPI   </a:t>
          </a:r>
          <a:r>
            <a:rPr lang="zh-CN" altLang="en-US">
              <a:solidFill>
                <a:schemeClr val="dk1"/>
              </a:solidFill>
              <a:ea typeface="宋体" panose="02010600030101010101" pitchFamily="2" charset="-122"/>
            </a:rPr>
            <a:t>价格指数构建</a:t>
          </a:r>
          <a:endParaRPr lang="zh-CN" altLang="en-US">
            <a:solidFill>
              <a:schemeClr val="dk1"/>
            </a:solidFill>
          </a:endParaRPr>
        </a:p>
        <a:p>
          <a:pPr lvl="1">
            <a:lnSpc>
              <a:spcPct val="100000"/>
            </a:lnSpc>
            <a:spcBef>
              <a:spcPct val="0"/>
            </a:spcBef>
            <a:spcAft>
              <a:spcPct val="15000"/>
            </a:spcAft>
            <a:buChar char="•"/>
          </a:pPr>
          <a:r>
            <a:rPr lang="zh-CN" altLang="en-US">
              <a:solidFill>
                <a:schemeClr val="dk1"/>
              </a:solidFill>
            </a:rPr>
            <a:t>搜索数据  与</a:t>
          </a:r>
          <a:r>
            <a:rPr lang="en-US" altLang="zh-CN">
              <a:solidFill>
                <a:schemeClr val="dk1"/>
              </a:solidFill>
            </a:rPr>
            <a:t>CPI</a:t>
          </a:r>
          <a:r>
            <a:rPr lang="zh-CN" altLang="en-US">
              <a:solidFill>
                <a:schemeClr val="dk1"/>
              </a:solidFill>
              <a:ea typeface="宋体" panose="02010600030101010101" pitchFamily="2" charset="-122"/>
            </a:rPr>
            <a:t>相关性</a:t>
          </a:r>
          <a:endParaRPr lang="zh-CN" altLang="en-US">
            <a:solidFill>
              <a:schemeClr val="dk1"/>
            </a:solidFill>
            <a:ea typeface="宋体" panose="02010600030101010101" pitchFamily="2" charset="-122"/>
          </a:endParaRPr>
        </a:p>
      </dsp:txBody>
      <dsp:txXfrm rot="5400000">
        <a:off x="5540663" y="-2296247"/>
        <a:ext cx="798356" cy="5590438"/>
      </dsp:txXfrm>
    </dsp:sp>
    <dsp:sp modelId="{96BE2B31-D87C-43E1-BE64-4C27B13F4AA4}">
      <dsp:nvSpPr>
        <dsp:cNvPr id="3" name="圆角矩形 2"/>
        <dsp:cNvSpPr/>
      </dsp:nvSpPr>
      <dsp:spPr bwMode="white">
        <a:xfrm>
          <a:off x="0" y="0"/>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价格指数</a:t>
          </a:r>
          <a:endParaRPr lang="zh-CN" altLang="en-US"/>
        </a:p>
      </dsp:txBody>
      <dsp:txXfrm>
        <a:off x="0" y="0"/>
        <a:ext cx="3144622" cy="997945"/>
      </dsp:txXfrm>
    </dsp:sp>
    <dsp:sp modelId="{6EB2A58E-CA03-4F76-94B6-D8FE50231963}">
      <dsp:nvSpPr>
        <dsp:cNvPr id="6" name="同侧圆角矩形 5"/>
        <dsp:cNvSpPr/>
      </dsp:nvSpPr>
      <dsp:spPr bwMode="white">
        <a:xfrm rot="5400000">
          <a:off x="5540663" y="-1248405"/>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月度、周度预测</a:t>
          </a:r>
          <a:endParaRPr lang="zh-CN" altLang="en-US">
            <a:solidFill>
              <a:schemeClr val="dk1"/>
            </a:solidFill>
          </a:endParaRPr>
        </a:p>
      </dsp:txBody>
      <dsp:txXfrm rot="5400000">
        <a:off x="5540663" y="-1248405"/>
        <a:ext cx="798356" cy="5590438"/>
      </dsp:txXfrm>
    </dsp:sp>
    <dsp:sp modelId="{EBD335B5-8308-49CB-9630-99D852747B1F}">
      <dsp:nvSpPr>
        <dsp:cNvPr id="5" name="圆角矩形 4"/>
        <dsp:cNvSpPr/>
      </dsp:nvSpPr>
      <dsp:spPr bwMode="white">
        <a:xfrm>
          <a:off x="0" y="1047842"/>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失业率、就业情况</a:t>
          </a:r>
          <a:endParaRPr lang="zh-CN" altLang="en-US"/>
        </a:p>
      </dsp:txBody>
      <dsp:txXfrm>
        <a:off x="0" y="1047842"/>
        <a:ext cx="3144622" cy="997945"/>
      </dsp:txXfrm>
    </dsp:sp>
    <dsp:sp modelId="{64028F0D-BE57-4642-92F7-303D4E45C524}">
      <dsp:nvSpPr>
        <dsp:cNvPr id="8" name="同侧圆角矩形 7"/>
        <dsp:cNvSpPr/>
      </dsp:nvSpPr>
      <dsp:spPr bwMode="white">
        <a:xfrm rot="5400000">
          <a:off x="5540663" y="-200563"/>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rPr>
            <a:t>搜索数据  </a:t>
          </a:r>
          <a:r>
            <a:rPr lang="zh-CN" altLang="en-US">
              <a:solidFill>
                <a:schemeClr val="dk1"/>
              </a:solidFill>
              <a:ea typeface="宋体" panose="02010600030101010101" pitchFamily="2" charset="-122"/>
            </a:rPr>
            <a:t>消费者信心指数</a:t>
          </a:r>
          <a:r>
            <a:rPr lang="en-US" altLang="zh-CN">
              <a:solidFill>
                <a:schemeClr val="dk1"/>
              </a:solidFill>
              <a:ea typeface="宋体" panose="02010600030101010101" pitchFamily="2" charset="-122"/>
            </a:rPr>
            <a:t>CCI</a:t>
          </a:r>
          <a:r>
            <a:rPr lang="zh-CN" altLang="en-US">
              <a:solidFill>
                <a:schemeClr val="dk1"/>
              </a:solidFill>
              <a:ea typeface="宋体" panose="02010600030101010101" pitchFamily="2" charset="-122"/>
            </a:rPr>
            <a:t>预测</a:t>
          </a:r>
          <a:r>
            <a:rPr lang="zh-CN" altLang="en-US">
              <a:solidFill>
                <a:schemeClr val="dk1"/>
              </a:solidFill>
            </a:rPr>
            <a:t>  </a:t>
          </a:r>
          <a:endParaRPr lang="zh-CN" altLang="en-US">
            <a:solidFill>
              <a:schemeClr val="dk1"/>
            </a:solidFill>
          </a:endParaRPr>
        </a:p>
      </dsp:txBody>
      <dsp:txXfrm rot="5400000">
        <a:off x="5540663" y="-200563"/>
        <a:ext cx="798356" cy="5590438"/>
      </dsp:txXfrm>
    </dsp:sp>
    <dsp:sp modelId="{B093CE78-670B-40EB-95CF-315E334D550F}">
      <dsp:nvSpPr>
        <dsp:cNvPr id="7" name="圆角矩形 6"/>
        <dsp:cNvSpPr/>
      </dsp:nvSpPr>
      <dsp:spPr bwMode="white">
        <a:xfrm>
          <a:off x="0" y="2095684"/>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消费指数</a:t>
          </a:r>
          <a:endParaRPr lang="zh-CN" altLang="en-US"/>
        </a:p>
      </dsp:txBody>
      <dsp:txXfrm>
        <a:off x="0" y="2095684"/>
        <a:ext cx="3144622" cy="997945"/>
      </dsp:txXfrm>
    </dsp:sp>
    <dsp:sp modelId="{22688B54-E0E1-4B7D-A562-5C7E6ECDF592}">
      <dsp:nvSpPr>
        <dsp:cNvPr id="11" name="同侧圆角矩形 10"/>
        <dsp:cNvSpPr/>
      </dsp:nvSpPr>
      <dsp:spPr bwMode="white">
        <a:xfrm rot="5400000">
          <a:off x="5540663" y="847279"/>
          <a:ext cx="798356" cy="5590438"/>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72390" tIns="36195" rIns="72390" bIns="36195" anchor="ctr"/>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nSpc>
              <a:spcPct val="100000"/>
            </a:lnSpc>
            <a:spcBef>
              <a:spcPct val="0"/>
            </a:spcBef>
            <a:spcAft>
              <a:spcPct val="15000"/>
            </a:spcAft>
            <a:buChar char="•"/>
          </a:pPr>
          <a:r>
            <a:rPr lang="zh-CN" altLang="en-US">
              <a:solidFill>
                <a:schemeClr val="dk1"/>
              </a:solidFill>
              <a:ea typeface="宋体" panose="02010600030101010101" pitchFamily="2" charset="-122"/>
              <a:sym typeface="+mn-ea"/>
            </a:rPr>
            <a:t>搜索数据</a:t>
          </a:r>
          <a:endParaRPr lang="zh-CN" altLang="en-US">
            <a:solidFill>
              <a:schemeClr val="dk1"/>
            </a:solidFill>
            <a:ea typeface="宋体" panose="02010600030101010101" pitchFamily="2" charset="-122"/>
            <a:sym typeface="+mn-ea"/>
          </a:endParaRPr>
        </a:p>
        <a:p>
          <a:pPr lvl="1">
            <a:lnSpc>
              <a:spcPct val="100000"/>
            </a:lnSpc>
            <a:spcBef>
              <a:spcPct val="0"/>
            </a:spcBef>
            <a:spcAft>
              <a:spcPct val="15000"/>
            </a:spcAft>
            <a:buChar char="•"/>
          </a:pPr>
          <a:r>
            <a:rPr lang="en-US" altLang="zh-CN">
              <a:solidFill>
                <a:schemeClr val="dk1"/>
              </a:solidFill>
              <a:ea typeface="宋体" panose="02010600030101010101" pitchFamily="2" charset="-122"/>
            </a:rPr>
            <a:t>“</a:t>
          </a:r>
          <a:r>
            <a:rPr lang="zh-CN">
              <a:solidFill>
                <a:schemeClr val="dk1"/>
              </a:solidFill>
              <a:ea typeface="宋体" panose="02010600030101010101" pitchFamily="2" charset="-122"/>
            </a:rPr>
            <a:t>克强指数</a:t>
          </a:r>
          <a:r>
            <a:rPr lang="en-US" altLang="zh-CN">
              <a:solidFill>
                <a:schemeClr val="dk1"/>
              </a:solidFill>
              <a:ea typeface="宋体" panose="02010600030101010101" pitchFamily="2" charset="-122"/>
            </a:rPr>
            <a:t>”</a:t>
          </a:r>
          <a:r>
            <a:rPr lang="zh-CN" altLang="en-US">
              <a:solidFill>
                <a:schemeClr val="dk1"/>
              </a:solidFill>
              <a:ea typeface="宋体" panose="02010600030101010101" pitchFamily="2" charset="-122"/>
            </a:rPr>
            <a:t>思路：用电量、货运量、银行贷款</a:t>
          </a:r>
          <a:endParaRPr lang="zh-CN" altLang="en-US">
            <a:solidFill>
              <a:schemeClr val="dk1"/>
            </a:solidFill>
            <a:ea typeface="宋体" panose="02010600030101010101" pitchFamily="2" charset="-122"/>
          </a:endParaRPr>
        </a:p>
      </dsp:txBody>
      <dsp:txXfrm rot="5400000">
        <a:off x="5540663" y="847279"/>
        <a:ext cx="798356" cy="5590438"/>
      </dsp:txXfrm>
    </dsp:sp>
    <dsp:sp modelId="{7F50D8D5-4D65-4437-ADF3-C11AB9251794}">
      <dsp:nvSpPr>
        <dsp:cNvPr id="9" name="圆角矩形 8"/>
        <dsp:cNvSpPr/>
      </dsp:nvSpPr>
      <dsp:spPr bwMode="white">
        <a:xfrm>
          <a:off x="0" y="3143525"/>
          <a:ext cx="3144622" cy="997945"/>
        </a:xfrm>
        <a:prstGeom prst="roundRect">
          <a:avLst/>
        </a:prstGeom>
      </dsp:spPr>
      <dsp:style>
        <a:lnRef idx="3">
          <a:schemeClr val="lt1"/>
        </a:lnRef>
        <a:fillRef idx="1">
          <a:schemeClr val="accent1"/>
        </a:fillRef>
        <a:effectRef idx="1">
          <a:scrgbClr r="0" g="0" b="0"/>
        </a:effectRef>
        <a:fontRef idx="minor">
          <a:schemeClr val="lt1"/>
        </a:fontRef>
      </dsp:style>
      <dsp:txBody>
        <a:bodyPr vert="horz" wrap="square" lIns="102870" tIns="51435" rIns="102870" bIns="51435"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a:sym typeface="+mn-ea"/>
            </a:rPr>
            <a:t>经</a:t>
          </a:r>
          <a:r>
            <a:rPr lang="zh-CN" altLang="en-US">
              <a:sym typeface="+mn-ea"/>
            </a:rPr>
            <a:t>济增长</a:t>
          </a:r>
          <a:endParaRPr lang="zh-CN" altLang="en-US"/>
        </a:p>
      </dsp:txBody>
      <dsp:txXfrm>
        <a:off x="0" y="3143525"/>
        <a:ext cx="3144622" cy="997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91525" cy="3259455"/>
        <a:chOff x="0" y="0"/>
        <a:chExt cx="8391525" cy="3259455"/>
      </a:xfrm>
    </dsp:grpSpPr>
    <dsp:sp modelId="{111DEAC9-5D4C-4A6A-A44E-082A26F60596}">
      <dsp:nvSpPr>
        <dsp:cNvPr id="3" name="圆角矩形 2"/>
        <dsp:cNvSpPr/>
      </dsp:nvSpPr>
      <dsp:spPr bwMode="white">
        <a:xfrm>
          <a:off x="0"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b="1"/>
            <a:t>互联网大数据来源</a:t>
          </a:r>
          <a:endParaRPr lang="zh-CN" altLang="en-US" b="1"/>
        </a:p>
      </dsp:txBody>
      <dsp:txXfrm>
        <a:off x="0" y="967239"/>
        <a:ext cx="2208296" cy="1324978"/>
      </dsp:txXfrm>
    </dsp:sp>
    <dsp:sp modelId="{8A5CF0CE-3323-464D-9C63-05C1BDB053F5}">
      <dsp:nvSpPr>
        <dsp:cNvPr id="4" name="右箭头 3"/>
        <dsp:cNvSpPr/>
      </dsp:nvSpPr>
      <dsp:spPr bwMode="white">
        <a:xfrm>
          <a:off x="2415876" y="1355899"/>
          <a:ext cx="468159" cy="5476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415876" y="1355899"/>
        <a:ext cx="468159" cy="547657"/>
      </dsp:txXfrm>
    </dsp:sp>
    <dsp:sp modelId="{552FB8E7-A5FB-4CC3-94C3-CE0BDF19F9F1}">
      <dsp:nvSpPr>
        <dsp:cNvPr id="6" name="圆角矩形 5"/>
        <dsp:cNvSpPr/>
      </dsp:nvSpPr>
      <dsp:spPr bwMode="white">
        <a:xfrm>
          <a:off x="3091614"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核心分析方法</a:t>
          </a:r>
          <a:endParaRPr lang="zh-CN" altLang="en-US"/>
        </a:p>
      </dsp:txBody>
      <dsp:txXfrm>
        <a:off x="3091614" y="967239"/>
        <a:ext cx="2208296" cy="1324978"/>
      </dsp:txXfrm>
    </dsp:sp>
    <dsp:sp modelId="{353C3794-50AA-4D44-83C9-CE28317C3317}">
      <dsp:nvSpPr>
        <dsp:cNvPr id="7" name="右箭头 6"/>
        <dsp:cNvSpPr/>
      </dsp:nvSpPr>
      <dsp:spPr bwMode="white">
        <a:xfrm>
          <a:off x="5507490" y="1355899"/>
          <a:ext cx="468159" cy="5476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5507490" y="1355899"/>
        <a:ext cx="468159" cy="547657"/>
      </dsp:txXfrm>
    </dsp:sp>
    <dsp:sp modelId="{A1E15D63-E1FF-4A28-A04F-A2B65927BC31}">
      <dsp:nvSpPr>
        <dsp:cNvPr id="9" name="圆角矩形 8"/>
        <dsp:cNvSpPr/>
      </dsp:nvSpPr>
      <dsp:spPr bwMode="white">
        <a:xfrm>
          <a:off x="6183229"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具体指标上的使用</a:t>
          </a:r>
          <a:endParaRPr lang="zh-CN" altLang="en-US"/>
        </a:p>
      </dsp:txBody>
      <dsp:txXfrm>
        <a:off x="6183229" y="967239"/>
        <a:ext cx="2208296" cy="1324978"/>
      </dsp:txXfrm>
    </dsp:sp>
    <dsp:sp modelId="{5FA465F6-7607-499F-BFB2-52F4E071FB67}">
      <dsp:nvSpPr>
        <dsp:cNvPr id="5" name="右箭头 4"/>
        <dsp:cNvSpPr/>
      </dsp:nvSpPr>
      <dsp:spPr bwMode="white">
        <a:xfrm>
          <a:off x="2415876" y="1355899"/>
          <a:ext cx="468159" cy="547657"/>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2415876" y="1355899"/>
        <a:ext cx="468159" cy="547657"/>
      </dsp:txXfrm>
    </dsp:sp>
    <dsp:sp modelId="{5AFF040D-0639-4120-9E39-DA822CF9F321}">
      <dsp:nvSpPr>
        <dsp:cNvPr id="8" name="右箭头 7"/>
        <dsp:cNvSpPr/>
      </dsp:nvSpPr>
      <dsp:spPr bwMode="white">
        <a:xfrm>
          <a:off x="5507490" y="1355899"/>
          <a:ext cx="468159" cy="547657"/>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5507490" y="1355899"/>
        <a:ext cx="468159" cy="547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44790" cy="5081905"/>
        <a:chOff x="0" y="0"/>
        <a:chExt cx="7844790" cy="5081905"/>
      </a:xfrm>
    </dsp:grpSpPr>
    <dsp:sp modelId="{B49960C0-2478-4BCF-A9C0-745AB8F5088C}">
      <dsp:nvSpPr>
        <dsp:cNvPr id="3" name="椭圆 2"/>
        <dsp:cNvSpPr/>
      </dsp:nvSpPr>
      <dsp:spPr bwMode="white">
        <a:xfrm>
          <a:off x="3262036" y="1978563"/>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7940" tIns="27940" rIns="27940" bIns="27940" anchor="ctr"/>
        <a:lstStyle>
          <a:lvl1pPr algn="ctr">
            <a:defRPr sz="22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大数据来源</a:t>
          </a:r>
          <a:endParaRPr lang="zh-CN" altLang="en-US"/>
        </a:p>
      </dsp:txBody>
      <dsp:txXfrm>
        <a:off x="3262036" y="1978563"/>
        <a:ext cx="1320718" cy="1320718"/>
      </dsp:txXfrm>
    </dsp:sp>
    <dsp:sp modelId="{EC0B8BA3-D1A0-4681-887A-385E8DD367D4}">
      <dsp:nvSpPr>
        <dsp:cNvPr id="4" name="右箭头 3"/>
        <dsp:cNvSpPr/>
      </dsp:nvSpPr>
      <dsp:spPr bwMode="white">
        <a:xfrm rot="16199999">
          <a:off x="3748066" y="1425119"/>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16199999">
        <a:off x="3748066" y="1425119"/>
        <a:ext cx="348658" cy="449044"/>
      </dsp:txXfrm>
    </dsp:sp>
    <dsp:sp modelId="{E439FB7C-643C-454F-9092-F27C7C66C5B0}">
      <dsp:nvSpPr>
        <dsp:cNvPr id="6" name="椭圆 5"/>
        <dsp:cNvSpPr/>
      </dsp:nvSpPr>
      <dsp:spPr bwMode="white">
        <a:xfrm>
          <a:off x="3262036" y="0"/>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搜索引擎数据</a:t>
          </a:r>
          <a:endParaRPr lang="zh-CN" altLang="en-US"/>
        </a:p>
      </dsp:txBody>
      <dsp:txXfrm>
        <a:off x="3262036" y="0"/>
        <a:ext cx="1320718" cy="1320718"/>
      </dsp:txXfrm>
    </dsp:sp>
    <dsp:sp modelId="{7B6555EF-08DC-4AF8-B351-7FF0D98BC600}">
      <dsp:nvSpPr>
        <dsp:cNvPr id="7" name="右箭头 6"/>
        <dsp:cNvSpPr/>
      </dsp:nvSpPr>
      <dsp:spPr bwMode="white">
        <a:xfrm rot="-2314285">
          <a:off x="4521517" y="1797593"/>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2314285">
        <a:off x="4521517" y="1797593"/>
        <a:ext cx="348658" cy="449044"/>
      </dsp:txXfrm>
    </dsp:sp>
    <dsp:sp modelId="{DA72E5D4-62CF-433D-B5E8-B21F597C9891}">
      <dsp:nvSpPr>
        <dsp:cNvPr id="9" name="椭圆 8"/>
        <dsp:cNvSpPr/>
      </dsp:nvSpPr>
      <dsp:spPr bwMode="white">
        <a:xfrm>
          <a:off x="4808939" y="744949"/>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社交媒体数据</a:t>
          </a:r>
          <a:endParaRPr lang="zh-CN" altLang="en-US"/>
        </a:p>
      </dsp:txBody>
      <dsp:txXfrm>
        <a:off x="4808939" y="744949"/>
        <a:ext cx="1320718" cy="1320718"/>
      </dsp:txXfrm>
    </dsp:sp>
    <dsp:sp modelId="{BAA4AF61-D85D-4172-B49F-287A0B9C89FD}">
      <dsp:nvSpPr>
        <dsp:cNvPr id="10" name="右箭头 9"/>
        <dsp:cNvSpPr/>
      </dsp:nvSpPr>
      <dsp:spPr bwMode="white">
        <a:xfrm rot="771428">
          <a:off x="4712544" y="2634536"/>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771428">
        <a:off x="4712544" y="2634536"/>
        <a:ext cx="348658" cy="449044"/>
      </dsp:txXfrm>
    </dsp:sp>
    <dsp:sp modelId="{9E9F3594-8892-41E8-B3EB-FCDEECCFF202}">
      <dsp:nvSpPr>
        <dsp:cNvPr id="12" name="椭圆 11"/>
        <dsp:cNvSpPr/>
      </dsp:nvSpPr>
      <dsp:spPr bwMode="white">
        <a:xfrm>
          <a:off x="5190993" y="2418835"/>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电商数据</a:t>
          </a:r>
          <a:endParaRPr lang="zh-CN" altLang="en-US"/>
        </a:p>
      </dsp:txBody>
      <dsp:txXfrm>
        <a:off x="5190993" y="2418835"/>
        <a:ext cx="1320718" cy="1320718"/>
      </dsp:txXfrm>
    </dsp:sp>
    <dsp:sp modelId="{61326397-1233-4C08-8969-7FBCBC2B26B2}">
      <dsp:nvSpPr>
        <dsp:cNvPr id="13" name="右箭头 12"/>
        <dsp:cNvSpPr/>
      </dsp:nvSpPr>
      <dsp:spPr bwMode="white">
        <a:xfrm rot="3857142">
          <a:off x="4177299" y="3305712"/>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3857142">
        <a:off x="4177299" y="3305712"/>
        <a:ext cx="348658" cy="449044"/>
      </dsp:txXfrm>
    </dsp:sp>
    <dsp:sp modelId="{EFD94A1D-1705-44D4-9F71-52ACA21AC469}">
      <dsp:nvSpPr>
        <dsp:cNvPr id="15" name="椭圆 14"/>
        <dsp:cNvSpPr/>
      </dsp:nvSpPr>
      <dsp:spPr bwMode="white">
        <a:xfrm>
          <a:off x="4120503" y="3761187"/>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新闻数据</a:t>
          </a:r>
          <a:endParaRPr lang="zh-CN" altLang="en-US"/>
        </a:p>
      </dsp:txBody>
      <dsp:txXfrm>
        <a:off x="4120503" y="3761187"/>
        <a:ext cx="1320718" cy="1320718"/>
      </dsp:txXfrm>
    </dsp:sp>
    <dsp:sp modelId="{82F6C210-40AE-495F-BB30-6D8BF14851B1}">
      <dsp:nvSpPr>
        <dsp:cNvPr id="16" name="右箭头 15"/>
        <dsp:cNvSpPr/>
      </dsp:nvSpPr>
      <dsp:spPr bwMode="white">
        <a:xfrm rot="6942857">
          <a:off x="3318833" y="3305712"/>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6942857">
        <a:off x="3318833" y="3305712"/>
        <a:ext cx="348658" cy="449044"/>
      </dsp:txXfrm>
    </dsp:sp>
    <dsp:sp modelId="{DF235D56-3CD9-422D-A2BE-CB4014D68DBC}">
      <dsp:nvSpPr>
        <dsp:cNvPr id="18" name="椭圆 17"/>
        <dsp:cNvSpPr/>
      </dsp:nvSpPr>
      <dsp:spPr bwMode="white">
        <a:xfrm>
          <a:off x="2403570" y="3761187"/>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altLang="en-US"/>
            <a:t>行业相关网页数据</a:t>
          </a:r>
          <a:endParaRPr altLang="en-US"/>
        </a:p>
      </dsp:txBody>
      <dsp:txXfrm>
        <a:off x="2403570" y="3761187"/>
        <a:ext cx="1320718" cy="1320718"/>
      </dsp:txXfrm>
    </dsp:sp>
    <dsp:sp modelId="{CA049A93-0E52-4DC7-A124-F514570288F4}">
      <dsp:nvSpPr>
        <dsp:cNvPr id="19" name="右箭头 18"/>
        <dsp:cNvSpPr/>
      </dsp:nvSpPr>
      <dsp:spPr bwMode="white">
        <a:xfrm rot="10028571">
          <a:off x="2783588" y="2634536"/>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10028571">
        <a:off x="2783588" y="2634536"/>
        <a:ext cx="348658" cy="449044"/>
      </dsp:txXfrm>
    </dsp:sp>
    <dsp:sp modelId="{0BE176D0-2E24-45F8-B1E6-2463F3A943D6}">
      <dsp:nvSpPr>
        <dsp:cNvPr id="21" name="椭圆 20"/>
        <dsp:cNvSpPr/>
      </dsp:nvSpPr>
      <dsp:spPr bwMode="white">
        <a:xfrm>
          <a:off x="1333080" y="2418835"/>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altLang="en-US"/>
            <a:t>企业管理数据</a:t>
          </a:r>
          <a:endParaRPr altLang="en-US"/>
        </a:p>
      </dsp:txBody>
      <dsp:txXfrm>
        <a:off x="1333080" y="2418835"/>
        <a:ext cx="1320718" cy="1320718"/>
      </dsp:txXfrm>
    </dsp:sp>
    <dsp:sp modelId="{529F3456-1307-4498-869A-73AF15F15084}">
      <dsp:nvSpPr>
        <dsp:cNvPr id="22" name="右箭头 21"/>
        <dsp:cNvSpPr/>
      </dsp:nvSpPr>
      <dsp:spPr bwMode="white">
        <a:xfrm rot="13114285">
          <a:off x="2974614" y="1797593"/>
          <a:ext cx="348658" cy="449044"/>
        </a:xfrm>
        <a:prstGeom prst="rightArrow">
          <a:avLst>
            <a:gd name="adj1" fmla="val 60000"/>
            <a:gd name="adj2" fmla="val 50000"/>
          </a:avLst>
        </a:prstGeom>
      </dsp:spPr>
      <dsp:style>
        <a:lnRef idx="0">
          <a:schemeClr val="accent1">
            <a:tint val="60000"/>
          </a:schemeClr>
        </a:lnRef>
        <a:fillRef idx="3">
          <a:schemeClr val="accent1">
            <a:tint val="60000"/>
          </a:schemeClr>
        </a:fillRef>
        <a:effectRef idx="2">
          <a:scrgbClr r="0" g="0" b="0"/>
        </a:effectRef>
        <a:fontRef idx="minor">
          <a:schemeClr val="lt1"/>
        </a:fontRef>
      </dsp:style>
      <dsp:txXfrm rot="13114285">
        <a:off x="2974614" y="1797593"/>
        <a:ext cx="348658" cy="449044"/>
      </dsp:txXfrm>
    </dsp:sp>
    <dsp:sp modelId="{167F0C72-B060-4629-9A1A-5E6B0D31EFB8}">
      <dsp:nvSpPr>
        <dsp:cNvPr id="24" name="椭圆 23"/>
        <dsp:cNvSpPr/>
      </dsp:nvSpPr>
      <dsp:spPr bwMode="white">
        <a:xfrm>
          <a:off x="1715133" y="744949"/>
          <a:ext cx="1320718" cy="1320718"/>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altLang="en-US"/>
            <a:t>物联网数据</a:t>
          </a:r>
          <a:endParaRPr altLang="en-US"/>
        </a:p>
      </dsp:txBody>
      <dsp:txXfrm>
        <a:off x="1715133" y="744949"/>
        <a:ext cx="1320718" cy="1320718"/>
      </dsp:txXfrm>
    </dsp:sp>
    <dsp:sp modelId="{3EC7B1D9-2BD6-405A-B2BE-EE40634A0814}">
      <dsp:nvSpPr>
        <dsp:cNvPr id="5" name="右箭头 4"/>
        <dsp:cNvSpPr/>
      </dsp:nvSpPr>
      <dsp:spPr bwMode="white">
        <a:xfrm rot="16199999">
          <a:off x="3748066" y="1425119"/>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16199999">
        <a:off x="3748066" y="1425119"/>
        <a:ext cx="348658" cy="449044"/>
      </dsp:txXfrm>
    </dsp:sp>
    <dsp:sp modelId="{54D044D7-DDFF-4962-9EA3-1FA11B88BED4}">
      <dsp:nvSpPr>
        <dsp:cNvPr id="8" name="右箭头 7"/>
        <dsp:cNvSpPr/>
      </dsp:nvSpPr>
      <dsp:spPr bwMode="white">
        <a:xfrm rot="-2314285">
          <a:off x="4521517" y="1797593"/>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2314285">
        <a:off x="4521517" y="1797593"/>
        <a:ext cx="348658" cy="449044"/>
      </dsp:txXfrm>
    </dsp:sp>
    <dsp:sp modelId="{0EA34702-5ACE-401D-9EDC-0AEAC90B2447}">
      <dsp:nvSpPr>
        <dsp:cNvPr id="11" name="右箭头 10"/>
        <dsp:cNvSpPr/>
      </dsp:nvSpPr>
      <dsp:spPr bwMode="white">
        <a:xfrm rot="771428">
          <a:off x="4712544" y="2634536"/>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771428">
        <a:off x="4712544" y="2634536"/>
        <a:ext cx="348658" cy="449044"/>
      </dsp:txXfrm>
    </dsp:sp>
    <dsp:sp modelId="{6505D330-90B3-4BB2-8F76-B02E19E3B067}">
      <dsp:nvSpPr>
        <dsp:cNvPr id="14" name="右箭头 13"/>
        <dsp:cNvSpPr/>
      </dsp:nvSpPr>
      <dsp:spPr bwMode="white">
        <a:xfrm rot="3857142">
          <a:off x="4177299" y="3305712"/>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rot="3857142">
        <a:off x="4177299" y="3305712"/>
        <a:ext cx="348658" cy="449044"/>
      </dsp:txXfrm>
    </dsp:sp>
    <dsp:sp modelId="{2DA5AE73-E415-478B-8873-E869BE141178}">
      <dsp:nvSpPr>
        <dsp:cNvPr id="17" name="右箭头 16"/>
        <dsp:cNvSpPr/>
      </dsp:nvSpPr>
      <dsp:spPr bwMode="white">
        <a:xfrm rot="6942857">
          <a:off x="3318833" y="3305712"/>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rot="6942857">
        <a:off x="3318833" y="3305712"/>
        <a:ext cx="348658" cy="449044"/>
      </dsp:txXfrm>
    </dsp:sp>
    <dsp:sp modelId="{E1AF6E2B-5578-427E-B6A5-4CC87CC45604}">
      <dsp:nvSpPr>
        <dsp:cNvPr id="20" name="右箭头 19"/>
        <dsp:cNvSpPr/>
      </dsp:nvSpPr>
      <dsp:spPr bwMode="white">
        <a:xfrm rot="10028571">
          <a:off x="2783588" y="2634536"/>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rot="10028571">
        <a:off x="2783588" y="2634536"/>
        <a:ext cx="348658" cy="449044"/>
      </dsp:txXfrm>
    </dsp:sp>
    <dsp:sp modelId="{BF110700-89F4-42CF-BADD-BD9E8FCA19B2}">
      <dsp:nvSpPr>
        <dsp:cNvPr id="23" name="右箭头 22"/>
        <dsp:cNvSpPr/>
      </dsp:nvSpPr>
      <dsp:spPr bwMode="white">
        <a:xfrm rot="13114285">
          <a:off x="2974614" y="1797593"/>
          <a:ext cx="348658" cy="449044"/>
        </a:xfrm>
        <a:prstGeom prst="rightArrow">
          <a:avLst>
            <a:gd name="adj1" fmla="val 60000"/>
            <a:gd name="adj2" fmla="val 50000"/>
          </a:avLst>
        </a:prstGeom>
        <a:noFill/>
        <a:ln>
          <a:noFill/>
        </a:ln>
      </dsp:spPr>
      <dsp:style>
        <a:lnRef idx="0">
          <a:schemeClr val="lt1"/>
        </a:lnRef>
        <a:fillRef idx="3">
          <a:schemeClr val="accent1"/>
        </a:fillRef>
        <a:effectRef idx="2">
          <a:scrgbClr r="0" g="0" b="0"/>
        </a:effectRef>
        <a:fontRef idx="minor">
          <a:schemeClr val="lt1"/>
        </a:fontRef>
      </dsp:style>
      <dsp:txBody>
        <a:bodyPr rot="10800000"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p>
      </dsp:txBody>
      <dsp:txXfrm rot="13114285">
        <a:off x="2974614" y="1797593"/>
        <a:ext cx="348658" cy="449044"/>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91525" cy="3259455"/>
        <a:chOff x="0" y="0"/>
        <a:chExt cx="8391525" cy="3259455"/>
      </a:xfrm>
    </dsp:grpSpPr>
    <dsp:sp modelId="{111DEAC9-5D4C-4A6A-A44E-082A26F60596}">
      <dsp:nvSpPr>
        <dsp:cNvPr id="3" name="圆角矩形 2"/>
        <dsp:cNvSpPr/>
      </dsp:nvSpPr>
      <dsp:spPr bwMode="white">
        <a:xfrm>
          <a:off x="0"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互联网大数据来源</a:t>
          </a:r>
          <a:endParaRPr lang="zh-CN" altLang="en-US"/>
        </a:p>
      </dsp:txBody>
      <dsp:txXfrm>
        <a:off x="0" y="967239"/>
        <a:ext cx="2208296" cy="1324978"/>
      </dsp:txXfrm>
    </dsp:sp>
    <dsp:sp modelId="{8A5CF0CE-3323-464D-9C63-05C1BDB053F5}">
      <dsp:nvSpPr>
        <dsp:cNvPr id="4" name="右箭头 3"/>
        <dsp:cNvSpPr/>
      </dsp:nvSpPr>
      <dsp:spPr bwMode="white">
        <a:xfrm>
          <a:off x="2415876" y="1355899"/>
          <a:ext cx="468159" cy="5476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415876" y="1355899"/>
        <a:ext cx="468159" cy="547657"/>
      </dsp:txXfrm>
    </dsp:sp>
    <dsp:sp modelId="{552FB8E7-A5FB-4CC3-94C3-CE0BDF19F9F1}">
      <dsp:nvSpPr>
        <dsp:cNvPr id="6" name="圆角矩形 5"/>
        <dsp:cNvSpPr/>
      </dsp:nvSpPr>
      <dsp:spPr bwMode="white">
        <a:xfrm>
          <a:off x="3091614"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核心分析方法</a:t>
          </a:r>
          <a:endParaRPr lang="zh-CN" altLang="en-US"/>
        </a:p>
      </dsp:txBody>
      <dsp:txXfrm>
        <a:off x="3091614" y="967239"/>
        <a:ext cx="2208296" cy="1324978"/>
      </dsp:txXfrm>
    </dsp:sp>
    <dsp:sp modelId="{353C3794-50AA-4D44-83C9-CE28317C3317}">
      <dsp:nvSpPr>
        <dsp:cNvPr id="7" name="右箭头 6"/>
        <dsp:cNvSpPr/>
      </dsp:nvSpPr>
      <dsp:spPr bwMode="white">
        <a:xfrm>
          <a:off x="5507490" y="1355899"/>
          <a:ext cx="468159" cy="5476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5507490" y="1355899"/>
        <a:ext cx="468159" cy="547657"/>
      </dsp:txXfrm>
    </dsp:sp>
    <dsp:sp modelId="{A1E15D63-E1FF-4A28-A04F-A2B65927BC31}">
      <dsp:nvSpPr>
        <dsp:cNvPr id="9" name="圆角矩形 8"/>
        <dsp:cNvSpPr/>
      </dsp:nvSpPr>
      <dsp:spPr bwMode="white">
        <a:xfrm>
          <a:off x="6183229"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具体指标上的使用</a:t>
          </a:r>
          <a:endParaRPr lang="zh-CN" altLang="en-US"/>
        </a:p>
      </dsp:txBody>
      <dsp:txXfrm>
        <a:off x="6183229" y="967239"/>
        <a:ext cx="2208296" cy="1324978"/>
      </dsp:txXfrm>
    </dsp:sp>
    <dsp:sp modelId="{5FA465F6-7607-499F-BFB2-52F4E071FB67}">
      <dsp:nvSpPr>
        <dsp:cNvPr id="5" name="右箭头 4"/>
        <dsp:cNvSpPr/>
      </dsp:nvSpPr>
      <dsp:spPr bwMode="white">
        <a:xfrm>
          <a:off x="2415876" y="1355899"/>
          <a:ext cx="468159" cy="547657"/>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2415876" y="1355899"/>
        <a:ext cx="468159" cy="547657"/>
      </dsp:txXfrm>
    </dsp:sp>
    <dsp:sp modelId="{5AFF040D-0639-4120-9E39-DA822CF9F321}">
      <dsp:nvSpPr>
        <dsp:cNvPr id="8" name="右箭头 7"/>
        <dsp:cNvSpPr/>
      </dsp:nvSpPr>
      <dsp:spPr bwMode="white">
        <a:xfrm>
          <a:off x="5507490" y="1355899"/>
          <a:ext cx="468159" cy="547657"/>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5507490" y="1355899"/>
        <a:ext cx="468159" cy="547657"/>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474960" cy="3132455"/>
        <a:chOff x="0" y="0"/>
        <a:chExt cx="10474960" cy="3132455"/>
      </a:xfrm>
    </dsp:grpSpPr>
    <dsp:sp modelId="{DD9406C3-FC80-4468-A55B-122D744D43F0}">
      <dsp:nvSpPr>
        <dsp:cNvPr id="4" name="同侧圆角矩形 3"/>
        <dsp:cNvSpPr/>
      </dsp:nvSpPr>
      <dsp:spPr bwMode="white">
        <a:xfrm rot="5400000">
          <a:off x="6511762" y="-2587974"/>
          <a:ext cx="1222421" cy="6703974"/>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60960" tIns="30480" rIns="60960" bIns="30480" anchor="ctr"/>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sym typeface="+mn-ea"/>
            </a:rPr>
            <a:t>应用最多的是多元线性回归、基于经济学系统的联系方程、探讨多个经济变量动态关系的向量自回归（VAR）和向量误差修正模型（VECM）。</a:t>
          </a:r>
          <a:endParaRPr lang="zh-CN" altLang="en-US">
            <a:solidFill>
              <a:schemeClr val="dk1"/>
            </a:solidFill>
          </a:endParaRPr>
        </a:p>
      </dsp:txBody>
      <dsp:txXfrm rot="5400000">
        <a:off x="6511762" y="-2587974"/>
        <a:ext cx="1222421" cy="6703974"/>
      </dsp:txXfrm>
    </dsp:sp>
    <dsp:sp modelId="{96BE2B31-D87C-43E1-BE64-4C27B13F4AA4}">
      <dsp:nvSpPr>
        <dsp:cNvPr id="3" name="圆角矩形 2"/>
        <dsp:cNvSpPr/>
      </dsp:nvSpPr>
      <dsp:spPr bwMode="white">
        <a:xfrm>
          <a:off x="0" y="0"/>
          <a:ext cx="3770986" cy="1528027"/>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29539" tIns="64769" rIns="129539" bIns="64769"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zh-CN" altLang="en-US">
              <a:sym typeface="+mn-ea"/>
            </a:rPr>
            <a:t>计量经济学</a:t>
          </a:r>
          <a:endParaRPr lang="zh-CN" altLang="en-US">
            <a:sym typeface="+mn-ea"/>
          </a:endParaRPr>
        </a:p>
        <a:p>
          <a:pPr lvl="0">
            <a:lnSpc>
              <a:spcPct val="100000"/>
            </a:lnSpc>
            <a:spcBef>
              <a:spcPct val="0"/>
            </a:spcBef>
            <a:spcAft>
              <a:spcPct val="35000"/>
            </a:spcAft>
          </a:pPr>
          <a:r>
            <a:rPr lang="zh-CN" altLang="en-US">
              <a:sym typeface="+mn-ea"/>
            </a:rPr>
            <a:t>方法</a:t>
          </a:r>
          <a:endParaRPr lang="zh-CN" altLang="en-US"/>
        </a:p>
      </dsp:txBody>
      <dsp:txXfrm>
        <a:off x="0" y="0"/>
        <a:ext cx="3770986" cy="1528027"/>
      </dsp:txXfrm>
    </dsp:sp>
    <dsp:sp modelId="{6EB2A58E-CA03-4F76-94B6-D8FE50231963}">
      <dsp:nvSpPr>
        <dsp:cNvPr id="6" name="同侧圆角矩形 5"/>
        <dsp:cNvSpPr/>
      </dsp:nvSpPr>
      <dsp:spPr bwMode="white">
        <a:xfrm rot="5400000">
          <a:off x="6511762" y="-983546"/>
          <a:ext cx="1222421" cy="6703974"/>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60960" tIns="30480" rIns="60960" bIns="30480" anchor="ctr"/>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zh-CN" altLang="en-US">
              <a:solidFill>
                <a:schemeClr val="dk1"/>
              </a:solidFill>
              <a:sym typeface="+mn-ea"/>
            </a:rPr>
            <a:t>使用最多的是两类模型：</a:t>
          </a:r>
          <a:endParaRPr lang="zh-CN" altLang="en-US">
            <a:solidFill>
              <a:schemeClr val="dk1"/>
            </a:solidFill>
            <a:sym typeface="+mn-ea"/>
          </a:endParaRPr>
        </a:p>
        <a:p>
          <a:pPr lvl="1">
            <a:lnSpc>
              <a:spcPct val="100000"/>
            </a:lnSpc>
            <a:spcBef>
              <a:spcPct val="0"/>
            </a:spcBef>
            <a:spcAft>
              <a:spcPct val="15000"/>
            </a:spcAft>
            <a:buChar char="•"/>
          </a:pPr>
          <a:r>
            <a:rPr lang="zh-CN" altLang="en-US">
              <a:solidFill>
                <a:schemeClr val="dk1"/>
              </a:solidFill>
              <a:sym typeface="+mn-ea"/>
            </a:rPr>
            <a:t>一类是对序列自身变化情况进行刻画的自回归移动平均（ARMA）模型</a:t>
          </a:r>
          <a:endParaRPr lang="zh-CN" altLang="en-US">
            <a:solidFill>
              <a:schemeClr val="dk1"/>
            </a:solidFill>
            <a:sym typeface="+mn-ea"/>
          </a:endParaRPr>
        </a:p>
        <a:p>
          <a:pPr lvl="1">
            <a:lnSpc>
              <a:spcPct val="100000"/>
            </a:lnSpc>
            <a:spcBef>
              <a:spcPct val="0"/>
            </a:spcBef>
            <a:spcAft>
              <a:spcPct val="15000"/>
            </a:spcAft>
            <a:buChar char="•"/>
          </a:pPr>
          <a:r>
            <a:rPr lang="zh-CN" altLang="en-US">
              <a:solidFill>
                <a:schemeClr val="dk1"/>
              </a:solidFill>
              <a:sym typeface="+mn-ea"/>
            </a:rPr>
            <a:t>另一类是讨论序列波动情况的自回归条件异方差（ARCH）模型族。</a:t>
          </a:r>
          <a:endParaRPr lang="zh-CN" altLang="en-US">
            <a:solidFill>
              <a:schemeClr val="dk1"/>
            </a:solidFill>
          </a:endParaRPr>
        </a:p>
      </dsp:txBody>
      <dsp:txXfrm rot="5400000">
        <a:off x="6511762" y="-983546"/>
        <a:ext cx="1222421" cy="6703974"/>
      </dsp:txXfrm>
    </dsp:sp>
    <dsp:sp modelId="{EBD335B5-8308-49CB-9630-99D852747B1F}">
      <dsp:nvSpPr>
        <dsp:cNvPr id="5" name="圆角矩形 4"/>
        <dsp:cNvSpPr/>
      </dsp:nvSpPr>
      <dsp:spPr bwMode="white">
        <a:xfrm>
          <a:off x="0" y="1604428"/>
          <a:ext cx="3770986" cy="1528027"/>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29539" tIns="64769" rIns="129539" bIns="64769"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zh-CN" altLang="en-US">
              <a:sym typeface="+mn-ea"/>
            </a:rPr>
            <a:t>时间序列分析</a:t>
          </a:r>
          <a:endParaRPr lang="zh-CN" altLang="en-US">
            <a:sym typeface="+mn-ea"/>
          </a:endParaRPr>
        </a:p>
        <a:p>
          <a:pPr lvl="0">
            <a:lnSpc>
              <a:spcPct val="100000"/>
            </a:lnSpc>
            <a:spcBef>
              <a:spcPct val="0"/>
            </a:spcBef>
            <a:spcAft>
              <a:spcPct val="35000"/>
            </a:spcAft>
          </a:pPr>
          <a:r>
            <a:rPr lang="zh-CN" altLang="en-US">
              <a:sym typeface="+mn-ea"/>
            </a:rPr>
            <a:t>方法</a:t>
          </a:r>
          <a:endParaRPr lang="zh-CN" altLang="en-US"/>
        </a:p>
      </dsp:txBody>
      <dsp:txXfrm>
        <a:off x="0" y="1604428"/>
        <a:ext cx="3770986" cy="1528027"/>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891520" cy="2736215"/>
        <a:chOff x="0" y="0"/>
        <a:chExt cx="10891520" cy="2736215"/>
      </a:xfrm>
    </dsp:grpSpPr>
    <dsp:sp modelId="{BEA8DFF6-0BBC-4765-94CE-726AE7249D2C}">
      <dsp:nvSpPr>
        <dsp:cNvPr id="4" name="圆角矩形 3"/>
        <dsp:cNvSpPr/>
      </dsp:nvSpPr>
      <dsp:spPr bwMode="white">
        <a:xfrm>
          <a:off x="0" y="118697"/>
          <a:ext cx="2465489"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0" y="118697"/>
        <a:ext cx="2465489" cy="993600"/>
      </dsp:txXfrm>
    </dsp:sp>
    <dsp:sp modelId="{A527D8D7-AE0F-41E2-B0A5-F384C5C9B908}">
      <dsp:nvSpPr>
        <dsp:cNvPr id="5" name="圆角矩形 4"/>
        <dsp:cNvSpPr/>
      </dsp:nvSpPr>
      <dsp:spPr bwMode="white">
        <a:xfrm>
          <a:off x="504980" y="781098"/>
          <a:ext cx="2465489" cy="183642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63576" tIns="163576" rIns="16357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zh-CN" altLang="en-US">
              <a:solidFill>
                <a:schemeClr val="dk1"/>
              </a:solidFill>
              <a:latin typeface="黑体" panose="02010609060101010101" pitchFamily="49" charset="-122"/>
              <a:ea typeface="黑体" panose="02010609060101010101" pitchFamily="49" charset="-122"/>
              <a:sym typeface="+mn-ea"/>
            </a:rPr>
            <a:t>简单平均、加权平均</a:t>
          </a:r>
          <a:endParaRPr lang="zh-CN" altLang="en-US">
            <a:solidFill>
              <a:schemeClr val="dk1"/>
            </a:solidFill>
            <a:latin typeface="黑体" panose="02010609060101010101" pitchFamily="49" charset="-122"/>
            <a:ea typeface="黑体" panose="02010609060101010101" pitchFamily="49" charset="-122"/>
          </a:endParaRPr>
        </a:p>
      </dsp:txBody>
      <dsp:txXfrm>
        <a:off x="504980" y="781098"/>
        <a:ext cx="2465489" cy="1836420"/>
      </dsp:txXfrm>
    </dsp:sp>
    <dsp:sp modelId="{21AD7683-4E21-48FB-A2B0-38429FA73B13}">
      <dsp:nvSpPr>
        <dsp:cNvPr id="6" name="右箭头 5"/>
        <dsp:cNvSpPr/>
      </dsp:nvSpPr>
      <dsp:spPr bwMode="white">
        <a:xfrm>
          <a:off x="2816823" y="142980"/>
          <a:ext cx="792370" cy="61383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816823" y="142980"/>
        <a:ext cx="792370" cy="613835"/>
      </dsp:txXfrm>
    </dsp:sp>
    <dsp:sp modelId="{4201241F-A758-4825-9A41-CBED0FF9E993}">
      <dsp:nvSpPr>
        <dsp:cNvPr id="9" name="圆角矩形 8"/>
        <dsp:cNvSpPr/>
      </dsp:nvSpPr>
      <dsp:spPr bwMode="white">
        <a:xfrm>
          <a:off x="3960526" y="118697"/>
          <a:ext cx="2465489"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3960526" y="118697"/>
        <a:ext cx="2465489" cy="993600"/>
      </dsp:txXfrm>
    </dsp:sp>
    <dsp:sp modelId="{BFC7A65B-961A-4F69-8CB3-248457E85C87}">
      <dsp:nvSpPr>
        <dsp:cNvPr id="10" name="圆角矩形 9"/>
        <dsp:cNvSpPr/>
      </dsp:nvSpPr>
      <dsp:spPr bwMode="white">
        <a:xfrm>
          <a:off x="4465505" y="781098"/>
          <a:ext cx="2465489" cy="183642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63576" tIns="163576" rIns="16357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zh-CN" altLang="en-US">
              <a:solidFill>
                <a:schemeClr val="dk1"/>
              </a:solidFill>
              <a:latin typeface="黑体" panose="02010609060101010101" pitchFamily="49" charset="-122"/>
              <a:ea typeface="黑体" panose="02010609060101010101" pitchFamily="49" charset="-122"/>
              <a:sym typeface="+mn-ea"/>
            </a:rPr>
            <a:t>绝对多数投票法、相对多数投票法等</a:t>
          </a:r>
          <a:endParaRPr lang="zh-CN" altLang="en-US">
            <a:solidFill>
              <a:schemeClr val="dk1"/>
            </a:solidFill>
            <a:latin typeface="黑体" panose="02010609060101010101" pitchFamily="49" charset="-122"/>
            <a:ea typeface="黑体" panose="02010609060101010101" pitchFamily="49" charset="-122"/>
          </a:endParaRPr>
        </a:p>
      </dsp:txBody>
      <dsp:txXfrm>
        <a:off x="4465505" y="781098"/>
        <a:ext cx="2465489" cy="1836420"/>
      </dsp:txXfrm>
    </dsp:sp>
    <dsp:sp modelId="{5D27C5B2-FAF5-4B9E-8CE5-8F54D12F7C36}">
      <dsp:nvSpPr>
        <dsp:cNvPr id="11" name="右箭头 10"/>
        <dsp:cNvSpPr/>
      </dsp:nvSpPr>
      <dsp:spPr bwMode="white">
        <a:xfrm>
          <a:off x="6777348" y="142980"/>
          <a:ext cx="792370" cy="613835"/>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6777348" y="142980"/>
        <a:ext cx="792370" cy="613835"/>
      </dsp:txXfrm>
    </dsp:sp>
    <dsp:sp modelId="{6EADA40E-ECF8-4EF2-9B35-A9DD5D6A50D5}">
      <dsp:nvSpPr>
        <dsp:cNvPr id="14" name="圆角矩形 13"/>
        <dsp:cNvSpPr/>
      </dsp:nvSpPr>
      <dsp:spPr bwMode="white">
        <a:xfrm>
          <a:off x="7921051" y="118697"/>
          <a:ext cx="2465489"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7921051" y="118697"/>
        <a:ext cx="2465489" cy="993600"/>
      </dsp:txXfrm>
    </dsp:sp>
    <dsp:sp modelId="{39BA4712-27E2-4423-ADD6-9F9BD3D8FB35}">
      <dsp:nvSpPr>
        <dsp:cNvPr id="15" name="圆角矩形 14"/>
        <dsp:cNvSpPr/>
      </dsp:nvSpPr>
      <dsp:spPr bwMode="white">
        <a:xfrm>
          <a:off x="8426031" y="781098"/>
          <a:ext cx="2465489" cy="1836420"/>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63576" tIns="163576" rIns="163576" bIns="16357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zh-CN" altLang="en-US">
              <a:solidFill>
                <a:schemeClr val="dk1"/>
              </a:solidFill>
              <a:latin typeface="黑体" panose="02010609060101010101" pitchFamily="49" charset="-122"/>
              <a:ea typeface="黑体" panose="02010609060101010101" pitchFamily="49" charset="-122"/>
              <a:cs typeface="黑体" panose="02010609060101010101" pitchFamily="49" charset="-122"/>
              <a:sym typeface="+mn-ea"/>
            </a:rPr>
            <a:t>通过另一个学习器进行结合，</a:t>
          </a:r>
          <a:r>
            <a:rPr lang="zh-CN" altLang="en-US">
              <a:solidFill>
                <a:schemeClr val="dk1"/>
              </a:solidFill>
              <a:latin typeface="黑体" panose="02010609060101010101" pitchFamily="49" charset="-122"/>
              <a:ea typeface="黑体" panose="02010609060101010101" pitchFamily="49" charset="-122"/>
              <a:cs typeface="黑体" panose="02010609060101010101" pitchFamily="49" charset="-122"/>
              <a:sym typeface="+mn-ea"/>
            </a:rPr>
            <a:t>Stacking、</a:t>
          </a:r>
          <a:r>
            <a:rPr lang="en-US" altLang="zh-CN">
              <a:solidFill>
                <a:schemeClr val="dk1"/>
              </a:solidFill>
              <a:latin typeface="黑体" panose="02010609060101010101" pitchFamily="49" charset="-122"/>
              <a:ea typeface="黑体" panose="02010609060101010101" pitchFamily="49" charset="-122"/>
              <a:cs typeface="黑体" panose="02010609060101010101" pitchFamily="49" charset="-122"/>
              <a:sym typeface="+mn-ea"/>
            </a:rPr>
            <a:t>BMA</a:t>
          </a:r>
          <a:r>
            <a:rPr lang="zh-CN" altLang="en-US">
              <a:solidFill>
                <a:schemeClr val="dk1"/>
              </a:solidFill>
              <a:latin typeface="黑体" panose="02010609060101010101" pitchFamily="49" charset="-122"/>
              <a:ea typeface="黑体" panose="02010609060101010101" pitchFamily="49" charset="-122"/>
              <a:cs typeface="黑体" panose="02010609060101010101" pitchFamily="49" charset="-122"/>
              <a:sym typeface="+mn-ea"/>
            </a:rPr>
            <a:t>等</a:t>
          </a:r>
          <a:endParaRPr lang="zh-CN" altLang="en-US">
            <a:solidFill>
              <a:schemeClr val="dk1"/>
            </a:solidFill>
            <a:latin typeface="黑体" panose="02010609060101010101" pitchFamily="49" charset="-122"/>
            <a:ea typeface="黑体" panose="02010609060101010101" pitchFamily="49" charset="-122"/>
            <a:cs typeface="黑体" panose="02010609060101010101" pitchFamily="49" charset="-122"/>
            <a:sym typeface="+mn-ea"/>
          </a:endParaRPr>
        </a:p>
      </dsp:txBody>
      <dsp:txXfrm>
        <a:off x="8426031" y="781098"/>
        <a:ext cx="2465489" cy="1836420"/>
      </dsp:txXfrm>
    </dsp:sp>
    <dsp:sp modelId="{CAF6A44E-174D-4D73-BBC0-9FC10FA804B9}">
      <dsp:nvSpPr>
        <dsp:cNvPr id="3" name="矩形 2"/>
        <dsp:cNvSpPr/>
      </dsp:nvSpPr>
      <dsp:spPr bwMode="white">
        <a:xfrm>
          <a:off x="0" y="118697"/>
          <a:ext cx="2465489" cy="662400"/>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latin typeface="黑体" panose="02010609060101010101" pitchFamily="49" charset="-122"/>
              <a:ea typeface="黑体" panose="02010609060101010101" pitchFamily="49" charset="-122"/>
            </a:rPr>
            <a:t>平均法</a:t>
          </a:r>
          <a:endParaRPr lang="zh-CN" altLang="en-US">
            <a:latin typeface="黑体" panose="02010609060101010101" pitchFamily="49" charset="-122"/>
            <a:ea typeface="黑体" panose="02010609060101010101" pitchFamily="49" charset="-122"/>
          </a:endParaRPr>
        </a:p>
      </dsp:txBody>
      <dsp:txXfrm>
        <a:off x="0" y="118697"/>
        <a:ext cx="2465489" cy="662400"/>
      </dsp:txXfrm>
    </dsp:sp>
    <dsp:sp modelId="{1E817AA8-5A37-4644-9254-A1E7980637B5}">
      <dsp:nvSpPr>
        <dsp:cNvPr id="7" name="右箭头 6"/>
        <dsp:cNvSpPr/>
      </dsp:nvSpPr>
      <dsp:spPr bwMode="white">
        <a:xfrm>
          <a:off x="2816823" y="142980"/>
          <a:ext cx="792370" cy="613835"/>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zh-CN" altLang="en-US"/>
        </a:p>
      </dsp:txBody>
      <dsp:txXfrm>
        <a:off x="2816823" y="142980"/>
        <a:ext cx="792370" cy="613835"/>
      </dsp:txXfrm>
    </dsp:sp>
    <dsp:sp modelId="{D8686130-E958-4F9D-9269-6FA1732D0A73}">
      <dsp:nvSpPr>
        <dsp:cNvPr id="8" name="矩形 7"/>
        <dsp:cNvSpPr/>
      </dsp:nvSpPr>
      <dsp:spPr bwMode="white">
        <a:xfrm>
          <a:off x="3960526" y="118697"/>
          <a:ext cx="2465489" cy="662400"/>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latin typeface="黑体" panose="02010609060101010101" pitchFamily="49" charset="-122"/>
              <a:ea typeface="黑体" panose="02010609060101010101" pitchFamily="49" charset="-122"/>
              <a:sym typeface="+mn-ea"/>
            </a:rPr>
            <a:t>投票法</a:t>
          </a:r>
          <a:endParaRPr lang="zh-CN" altLang="en-US">
            <a:latin typeface="黑体" panose="02010609060101010101" pitchFamily="49" charset="-122"/>
            <a:ea typeface="黑体" panose="02010609060101010101" pitchFamily="49" charset="-122"/>
          </a:endParaRPr>
        </a:p>
      </dsp:txBody>
      <dsp:txXfrm>
        <a:off x="3960526" y="118697"/>
        <a:ext cx="2465489" cy="662400"/>
      </dsp:txXfrm>
    </dsp:sp>
    <dsp:sp modelId="{F8D5EB2A-738F-4E50-B014-79322171C96A}">
      <dsp:nvSpPr>
        <dsp:cNvPr id="12" name="右箭头 11"/>
        <dsp:cNvSpPr/>
      </dsp:nvSpPr>
      <dsp:spPr bwMode="white">
        <a:xfrm>
          <a:off x="6777348" y="142980"/>
          <a:ext cx="792370" cy="613835"/>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endParaRPr lang="zh-CN" altLang="en-US"/>
        </a:p>
      </dsp:txBody>
      <dsp:txXfrm>
        <a:off x="6777348" y="142980"/>
        <a:ext cx="792370" cy="613835"/>
      </dsp:txXfrm>
    </dsp:sp>
    <dsp:sp modelId="{C2722F97-5D1A-4260-B371-3A1E1DF124B3}">
      <dsp:nvSpPr>
        <dsp:cNvPr id="13" name="矩形 12"/>
        <dsp:cNvSpPr/>
      </dsp:nvSpPr>
      <dsp:spPr bwMode="white">
        <a:xfrm>
          <a:off x="7921051" y="118697"/>
          <a:ext cx="2465489" cy="662400"/>
        </a:xfrm>
        <a:prstGeom prst="rect">
          <a:avLst/>
        </a:prstGeom>
        <a:noFill/>
        <a:ln>
          <a:noFill/>
        </a:ln>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latin typeface="黑体" panose="02010609060101010101" pitchFamily="49" charset="-122"/>
              <a:ea typeface="黑体" panose="02010609060101010101" pitchFamily="49" charset="-122"/>
              <a:sym typeface="+mn-ea"/>
            </a:rPr>
            <a:t>学习法</a:t>
          </a:r>
          <a:endParaRPr lang="zh-CN" altLang="en-US">
            <a:latin typeface="黑体" panose="02010609060101010101" pitchFamily="49" charset="-122"/>
            <a:ea typeface="黑体" panose="02010609060101010101" pitchFamily="49" charset="-122"/>
          </a:endParaRPr>
        </a:p>
      </dsp:txBody>
      <dsp:txXfrm>
        <a:off x="7921051" y="118697"/>
        <a:ext cx="2465489" cy="66240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233660" cy="3615690"/>
        <a:chOff x="0" y="0"/>
        <a:chExt cx="10233660" cy="3615690"/>
      </a:xfrm>
    </dsp:grpSpPr>
    <dsp:sp modelId="{5D9704F8-5A95-419F-B794-1E2F82666BDB}">
      <dsp:nvSpPr>
        <dsp:cNvPr id="3" name="矩形 2"/>
        <dsp:cNvSpPr/>
      </dsp:nvSpPr>
      <dsp:spPr bwMode="white">
        <a:xfrm>
          <a:off x="0" y="69485"/>
          <a:ext cx="3120018" cy="662400"/>
        </a:xfrm>
        <a:prstGeom prst="rect">
          <a:avLst/>
        </a:prstGeom>
      </dsp:spPr>
      <dsp:style>
        <a:lnRef idx="2">
          <a:schemeClr val="accent1"/>
        </a:lnRef>
        <a:fillRef idx="1">
          <a:schemeClr val="accent1"/>
        </a:fillRef>
        <a:effectRef idx="0">
          <a:scrgbClr r="0" g="0" b="0"/>
        </a:effectRef>
        <a:fontRef idx="minor">
          <a:schemeClr val="lt1"/>
        </a:fontRef>
      </dsp:style>
      <dsp:txBody>
        <a:bodyPr vert="horz" wrap="square" lIns="163576" tIns="93472" rIns="163576" bIns="93472"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sym typeface="+mn-ea"/>
            </a:rPr>
            <a:t>技术取词法</a:t>
          </a:r>
          <a:endParaRPr lang="zh-CN" altLang="en-US"/>
        </a:p>
      </dsp:txBody>
      <dsp:txXfrm>
        <a:off x="0" y="69485"/>
        <a:ext cx="3120018" cy="662400"/>
      </dsp:txXfrm>
    </dsp:sp>
    <dsp:sp modelId="{C0A6D3D8-DBC2-45B6-8DEF-789A72552BB4}">
      <dsp:nvSpPr>
        <dsp:cNvPr id="4" name="矩形 3"/>
        <dsp:cNvSpPr/>
      </dsp:nvSpPr>
      <dsp:spPr bwMode="white">
        <a:xfrm>
          <a:off x="0" y="731885"/>
          <a:ext cx="3120018" cy="281432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2682" tIns="122682" rIns="163576" bIns="184023"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zh-CN" altLang="en-US">
              <a:solidFill>
                <a:schemeClr val="dk1"/>
              </a:solidFill>
              <a:sym typeface="+mn-ea"/>
            </a:rPr>
            <a:t>利用高性能、大规模的计算设备将一切可能的关键词都纳入到研究范围内</a:t>
          </a:r>
          <a:endParaRPr lang="zh-CN" altLang="en-US">
            <a:solidFill>
              <a:schemeClr val="dk1"/>
            </a:solidFill>
            <a:sym typeface="+mn-ea"/>
          </a:endParaRPr>
        </a:p>
        <a:p>
          <a:pPr lvl="1">
            <a:lnSpc>
              <a:spcPct val="100000"/>
            </a:lnSpc>
            <a:spcBef>
              <a:spcPct val="0"/>
            </a:spcBef>
            <a:spcAft>
              <a:spcPct val="15000"/>
            </a:spcAft>
            <a:buChar char="•"/>
          </a:pPr>
          <a:r>
            <a:rPr lang="zh-CN" altLang="en-US">
              <a:solidFill>
                <a:schemeClr val="dk1"/>
              </a:solidFill>
              <a:sym typeface="+mn-ea"/>
            </a:rPr>
            <a:t>精度较高，但受到资源的限制难以复制应用</a:t>
          </a:r>
          <a:endParaRPr lang="zh-CN" altLang="en-US">
            <a:solidFill>
              <a:schemeClr val="dk1"/>
            </a:solidFill>
          </a:endParaRPr>
        </a:p>
      </dsp:txBody>
      <dsp:txXfrm>
        <a:off x="0" y="731885"/>
        <a:ext cx="3120018" cy="2814320"/>
      </dsp:txXfrm>
    </dsp:sp>
    <dsp:sp modelId="{3E0BA246-3456-471B-AD87-1436FD251DD8}">
      <dsp:nvSpPr>
        <dsp:cNvPr id="5" name="矩形 4"/>
        <dsp:cNvSpPr/>
      </dsp:nvSpPr>
      <dsp:spPr bwMode="white">
        <a:xfrm>
          <a:off x="3556821" y="69485"/>
          <a:ext cx="3120018" cy="662400"/>
        </a:xfrm>
        <a:prstGeom prst="rect">
          <a:avLst/>
        </a:prstGeom>
      </dsp:spPr>
      <dsp:style>
        <a:lnRef idx="2">
          <a:schemeClr val="accent1"/>
        </a:lnRef>
        <a:fillRef idx="1">
          <a:schemeClr val="accent1"/>
        </a:fillRef>
        <a:effectRef idx="0">
          <a:scrgbClr r="0" g="0" b="0"/>
        </a:effectRef>
        <a:fontRef idx="minor">
          <a:schemeClr val="lt1"/>
        </a:fontRef>
      </dsp:style>
      <dsp:txBody>
        <a:bodyPr vert="horz" wrap="square" lIns="163576" tIns="93472" rIns="163576" bIns="93472"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sym typeface="+mn-ea"/>
            </a:rPr>
            <a:t>经验取词法</a:t>
          </a:r>
          <a:endParaRPr lang="zh-CN" altLang="en-US"/>
        </a:p>
      </dsp:txBody>
      <dsp:txXfrm>
        <a:off x="3556821" y="69485"/>
        <a:ext cx="3120018" cy="662400"/>
      </dsp:txXfrm>
    </dsp:sp>
    <dsp:sp modelId="{33CF15AD-8A19-4E9A-9BED-239A79CAF737}">
      <dsp:nvSpPr>
        <dsp:cNvPr id="6" name="矩形 5"/>
        <dsp:cNvSpPr/>
      </dsp:nvSpPr>
      <dsp:spPr bwMode="white">
        <a:xfrm>
          <a:off x="3556821" y="731885"/>
          <a:ext cx="3120018" cy="281432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2682" tIns="122682" rIns="163576" bIns="184023"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zh-CN" altLang="en-US">
              <a:solidFill>
                <a:schemeClr val="dk1"/>
              </a:solidFill>
              <a:sym typeface="+mn-ea"/>
            </a:rPr>
            <a:t>由作者运用主观经验确定关键词。通常选择几类相关关键词进行合成。</a:t>
          </a:r>
          <a:endParaRPr lang="zh-CN" altLang="en-US">
            <a:solidFill>
              <a:schemeClr val="dk1"/>
            </a:solidFill>
            <a:sym typeface="+mn-ea"/>
          </a:endParaRPr>
        </a:p>
        <a:p>
          <a:pPr lvl="1">
            <a:lnSpc>
              <a:spcPct val="100000"/>
            </a:lnSpc>
            <a:spcBef>
              <a:spcPct val="0"/>
            </a:spcBef>
            <a:spcAft>
              <a:spcPct val="15000"/>
            </a:spcAft>
            <a:buChar char="•"/>
          </a:pPr>
          <a:r>
            <a:rPr lang="zh-CN" altLang="en-US">
              <a:solidFill>
                <a:schemeClr val="dk1"/>
              </a:solidFill>
              <a:sym typeface="+mn-ea"/>
            </a:rPr>
            <a:t>主观性较强，科学性不足</a:t>
          </a:r>
          <a:endParaRPr lang="zh-CN" altLang="en-US">
            <a:solidFill>
              <a:schemeClr val="dk1"/>
            </a:solidFill>
          </a:endParaRPr>
        </a:p>
      </dsp:txBody>
      <dsp:txXfrm>
        <a:off x="3556821" y="731885"/>
        <a:ext cx="3120018" cy="2814320"/>
      </dsp:txXfrm>
    </dsp:sp>
    <dsp:sp modelId="{FC453BFD-315B-4968-86FA-B7D3125F3320}">
      <dsp:nvSpPr>
        <dsp:cNvPr id="7" name="矩形 6"/>
        <dsp:cNvSpPr/>
      </dsp:nvSpPr>
      <dsp:spPr bwMode="white">
        <a:xfrm>
          <a:off x="7113642" y="69485"/>
          <a:ext cx="3120018" cy="662400"/>
        </a:xfrm>
        <a:prstGeom prst="rect">
          <a:avLst/>
        </a:prstGeom>
      </dsp:spPr>
      <dsp:style>
        <a:lnRef idx="2">
          <a:schemeClr val="accent1"/>
        </a:lnRef>
        <a:fillRef idx="1">
          <a:schemeClr val="accent1"/>
        </a:fillRef>
        <a:effectRef idx="0">
          <a:scrgbClr r="0" g="0" b="0"/>
        </a:effectRef>
        <a:fontRef idx="minor">
          <a:schemeClr val="lt1"/>
        </a:fontRef>
      </dsp:style>
      <dsp:txBody>
        <a:bodyPr vert="horz" wrap="square" lIns="163576" tIns="93472" rIns="163576" bIns="93472"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sym typeface="+mn-ea"/>
            </a:rPr>
            <a:t>范围取词法</a:t>
          </a:r>
          <a:endParaRPr lang="zh-CN" altLang="en-US"/>
        </a:p>
      </dsp:txBody>
      <dsp:txXfrm>
        <a:off x="7113642" y="69485"/>
        <a:ext cx="3120018" cy="662400"/>
      </dsp:txXfrm>
    </dsp:sp>
    <dsp:sp modelId="{B357C82A-FE93-416B-AFBF-A74F9E99C4E4}">
      <dsp:nvSpPr>
        <dsp:cNvPr id="8" name="矩形 7"/>
        <dsp:cNvSpPr/>
      </dsp:nvSpPr>
      <dsp:spPr bwMode="white">
        <a:xfrm>
          <a:off x="7113642" y="731885"/>
          <a:ext cx="3120018" cy="2814320"/>
        </a:xfrm>
        <a:prstGeom prst="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vert="horz" wrap="square" lIns="122682" tIns="122682" rIns="163576" bIns="184023"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15000"/>
            </a:spcAft>
            <a:buChar char="•"/>
          </a:pPr>
          <a:r>
            <a:rPr lang="zh-CN" altLang="en-US">
              <a:solidFill>
                <a:schemeClr val="dk1"/>
              </a:solidFill>
              <a:sym typeface="+mn-ea"/>
            </a:rPr>
            <a:t>先确定一个选词的范围，然后在范围内进行精选。词范围可以是某些工具提供的类目关键词。精选依据与主题之间的相关程度。</a:t>
          </a:r>
          <a:endParaRPr lang="zh-CN" altLang="en-US">
            <a:solidFill>
              <a:schemeClr val="dk1"/>
            </a:solidFill>
          </a:endParaRPr>
        </a:p>
      </dsp:txBody>
      <dsp:txXfrm>
        <a:off x="7113642" y="731885"/>
        <a:ext cx="3120018" cy="2814320"/>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91525" cy="3259455"/>
        <a:chOff x="0" y="0"/>
        <a:chExt cx="8391525" cy="3259455"/>
      </a:xfrm>
    </dsp:grpSpPr>
    <dsp:sp modelId="{111DEAC9-5D4C-4A6A-A44E-082A26F60596}">
      <dsp:nvSpPr>
        <dsp:cNvPr id="3" name="圆角矩形 2"/>
        <dsp:cNvSpPr/>
      </dsp:nvSpPr>
      <dsp:spPr bwMode="white">
        <a:xfrm>
          <a:off x="0"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互联网大数据来源</a:t>
          </a:r>
          <a:endParaRPr lang="zh-CN" altLang="en-US"/>
        </a:p>
      </dsp:txBody>
      <dsp:txXfrm>
        <a:off x="0" y="967239"/>
        <a:ext cx="2208296" cy="1324978"/>
      </dsp:txXfrm>
    </dsp:sp>
    <dsp:sp modelId="{8A5CF0CE-3323-464D-9C63-05C1BDB053F5}">
      <dsp:nvSpPr>
        <dsp:cNvPr id="4" name="右箭头 3"/>
        <dsp:cNvSpPr/>
      </dsp:nvSpPr>
      <dsp:spPr bwMode="white">
        <a:xfrm>
          <a:off x="2415876" y="1355899"/>
          <a:ext cx="468159" cy="5476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2415876" y="1355899"/>
        <a:ext cx="468159" cy="547657"/>
      </dsp:txXfrm>
    </dsp:sp>
    <dsp:sp modelId="{552FB8E7-A5FB-4CC3-94C3-CE0BDF19F9F1}">
      <dsp:nvSpPr>
        <dsp:cNvPr id="6" name="圆角矩形 5"/>
        <dsp:cNvSpPr/>
      </dsp:nvSpPr>
      <dsp:spPr bwMode="white">
        <a:xfrm>
          <a:off x="3091614"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核心分析方法</a:t>
          </a:r>
          <a:endParaRPr lang="zh-CN" altLang="en-US"/>
        </a:p>
      </dsp:txBody>
      <dsp:txXfrm>
        <a:off x="3091614" y="967239"/>
        <a:ext cx="2208296" cy="1324978"/>
      </dsp:txXfrm>
    </dsp:sp>
    <dsp:sp modelId="{353C3794-50AA-4D44-83C9-CE28317C3317}">
      <dsp:nvSpPr>
        <dsp:cNvPr id="7" name="右箭头 6"/>
        <dsp:cNvSpPr/>
      </dsp:nvSpPr>
      <dsp:spPr bwMode="white">
        <a:xfrm>
          <a:off x="5507490" y="1355899"/>
          <a:ext cx="468159" cy="547657"/>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5507490" y="1355899"/>
        <a:ext cx="468159" cy="547657"/>
      </dsp:txXfrm>
    </dsp:sp>
    <dsp:sp modelId="{A1E15D63-E1FF-4A28-A04F-A2B65927BC31}">
      <dsp:nvSpPr>
        <dsp:cNvPr id="9" name="圆角矩形 8"/>
        <dsp:cNvSpPr/>
      </dsp:nvSpPr>
      <dsp:spPr bwMode="white">
        <a:xfrm>
          <a:off x="6183229" y="967239"/>
          <a:ext cx="2208296" cy="1324978"/>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21920" tIns="121920" rIns="121920" bIns="121920" anchor="ctr"/>
        <a:lstStyle>
          <a:lvl1pPr algn="ctr">
            <a:defRPr sz="32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zh-CN" altLang="en-US"/>
            <a:t>具体指标上的使用</a:t>
          </a:r>
          <a:endParaRPr lang="zh-CN" altLang="en-US"/>
        </a:p>
      </dsp:txBody>
      <dsp:txXfrm>
        <a:off x="6183229" y="967239"/>
        <a:ext cx="2208296" cy="1324978"/>
      </dsp:txXfrm>
    </dsp:sp>
    <dsp:sp modelId="{5FA465F6-7607-499F-BFB2-52F4E071FB67}">
      <dsp:nvSpPr>
        <dsp:cNvPr id="5" name="右箭头 4"/>
        <dsp:cNvSpPr/>
      </dsp:nvSpPr>
      <dsp:spPr bwMode="white">
        <a:xfrm>
          <a:off x="2415876" y="1355899"/>
          <a:ext cx="468159" cy="547657"/>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2415876" y="1355899"/>
        <a:ext cx="468159" cy="547657"/>
      </dsp:txXfrm>
    </dsp:sp>
    <dsp:sp modelId="{5AFF040D-0639-4120-9E39-DA822CF9F321}">
      <dsp:nvSpPr>
        <dsp:cNvPr id="8" name="右箭头 7"/>
        <dsp:cNvSpPr/>
      </dsp:nvSpPr>
      <dsp:spPr bwMode="white">
        <a:xfrm>
          <a:off x="5507490" y="1355899"/>
          <a:ext cx="468159" cy="547657"/>
        </a:xfrm>
        <a:prstGeom prst="rightArrow">
          <a:avLst>
            <a:gd name="adj1" fmla="val 60000"/>
            <a:gd name="adj2" fmla="val 50000"/>
          </a:avLst>
        </a:prstGeom>
        <a:noFill/>
        <a:ln>
          <a:noFill/>
        </a:ln>
      </dsp:spPr>
      <dsp:style>
        <a:lnRef idx="2">
          <a:schemeClr val="lt1"/>
        </a:lnRef>
        <a:fillRef idx="1">
          <a:schemeClr val="accent1"/>
        </a:fillRef>
        <a:effectRef idx="0">
          <a:scrgbClr r="0" g="0" b="0"/>
        </a:effectRef>
        <a:fontRef idx="minor">
          <a:schemeClr val="lt1"/>
        </a:fontRef>
      </dsp:style>
      <dsp:txBody>
        <a:bodyPr lIns="0" tIns="0" rIns="0" bIns="0" anchor="ctr"/>
        <a:lstStyle>
          <a:lvl1pPr algn="ctr">
            <a:defRPr sz="5500"/>
          </a:lvl1pPr>
          <a:lvl2pPr marL="285750" indent="-285750" algn="ctr">
            <a:defRPr sz="4200"/>
          </a:lvl2pPr>
          <a:lvl3pPr marL="571500" indent="-285750" algn="ctr">
            <a:defRPr sz="4200"/>
          </a:lvl3pPr>
          <a:lvl4pPr marL="857250" indent="-285750" algn="ctr">
            <a:defRPr sz="4200"/>
          </a:lvl4pPr>
          <a:lvl5pPr marL="1143000" indent="-285750" algn="ctr">
            <a:defRPr sz="4200"/>
          </a:lvl5pPr>
          <a:lvl6pPr marL="1428750" indent="-285750" algn="ctr">
            <a:defRPr sz="4200"/>
          </a:lvl6pPr>
          <a:lvl7pPr marL="1714500" indent="-285750" algn="ctr">
            <a:defRPr sz="4200"/>
          </a:lvl7pPr>
          <a:lvl8pPr marL="2000250" indent="-285750" algn="ctr">
            <a:defRPr sz="4200"/>
          </a:lvl8pPr>
          <a:lvl9pPr marL="2286000" indent="-285750" algn="ctr">
            <a:defRPr sz="4200"/>
          </a:lvl9pPr>
        </a:lstStyle>
        <a:p>
          <a:pPr lvl="0">
            <a:lnSpc>
              <a:spcPct val="100000"/>
            </a:lnSpc>
            <a:spcBef>
              <a:spcPct val="0"/>
            </a:spcBef>
            <a:spcAft>
              <a:spcPct val="35000"/>
            </a:spcAft>
          </a:pPr>
          <a:endParaRPr lang="zh-CN" altLang="en-US"/>
        </a:p>
      </dsp:txBody>
      <dsp:txXfrm>
        <a:off x="5507490" y="1355899"/>
        <a:ext cx="468159" cy="547657"/>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23355" cy="4518025"/>
        <a:chOff x="0" y="0"/>
        <a:chExt cx="6523355" cy="4518025"/>
      </a:xfrm>
    </dsp:grpSpPr>
    <dsp:sp modelId="{DD9406C3-FC80-4468-A55B-122D744D43F0}">
      <dsp:nvSpPr>
        <dsp:cNvPr id="4" name="同侧圆角矩形 3"/>
        <dsp:cNvSpPr/>
      </dsp:nvSpPr>
      <dsp:spPr bwMode="white">
        <a:xfrm rot="5400000">
          <a:off x="4000409" y="-1543133"/>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经济增长情况监测预测</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endParaRPr>
        </a:p>
        <a:p>
          <a:pPr lvl="1">
            <a:lnSpc>
              <a:spcPct val="100000"/>
            </a:lnSpc>
            <a:spcBef>
              <a:spcPct val="0"/>
            </a:spcBef>
            <a:spcAft>
              <a:spcPct val="15000"/>
            </a:spcAft>
            <a:buChar char="•"/>
          </a:pP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宏观经济指数</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a:solidFill>
                <a:schemeClr val="dk1"/>
              </a:solidFill>
              <a:latin typeface="宋体" panose="02010600030101010101" pitchFamily="2" charset="-122"/>
              <a:ea typeface="宋体" panose="02010600030101010101" pitchFamily="2" charset="-122"/>
              <a:cs typeface="宋体" panose="02010600030101010101" pitchFamily="2" charset="-122"/>
              <a:sym typeface="+mn-ea"/>
            </a:rPr>
            <a:t>GDP</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、价格指数、消费指数</a:t>
          </a:r>
          <a:endParaRPr lang="zh-CN" altLang="en-US">
            <a:solidFill>
              <a:schemeClr val="dk1"/>
            </a:solidFill>
          </a:endParaRPr>
        </a:p>
      </dsp:txBody>
      <dsp:txXfrm rot="5400000">
        <a:off x="4000409" y="-1543133"/>
        <a:ext cx="870945" cy="4174947"/>
      </dsp:txXfrm>
    </dsp:sp>
    <dsp:sp modelId="{96BE2B31-D87C-43E1-BE64-4C27B13F4AA4}">
      <dsp:nvSpPr>
        <dsp:cNvPr id="3" name="圆角矩形 2"/>
        <dsp:cNvSpPr/>
      </dsp:nvSpPr>
      <dsp:spPr bwMode="white">
        <a:xfrm>
          <a:off x="0" y="0"/>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经济增长</a:t>
          </a:r>
          <a:endParaRPr lang="zh-CN" altLang="en-US"/>
        </a:p>
      </dsp:txBody>
      <dsp:txXfrm>
        <a:off x="0" y="0"/>
        <a:ext cx="2348408" cy="1088681"/>
      </dsp:txXfrm>
    </dsp:sp>
    <dsp:sp modelId="{6EB2A58E-CA03-4F76-94B6-D8FE50231963}">
      <dsp:nvSpPr>
        <dsp:cNvPr id="6" name="同侧圆角矩形 5"/>
        <dsp:cNvSpPr/>
      </dsp:nvSpPr>
      <dsp:spPr bwMode="white">
        <a:xfrm rot="5400000">
          <a:off x="4000409" y="-400018"/>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产业周期和规模预测</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endParaRPr>
        </a:p>
        <a:p>
          <a:pPr lvl="1">
            <a:lnSpc>
              <a:spcPct val="100000"/>
            </a:lnSpc>
            <a:spcBef>
              <a:spcPct val="0"/>
            </a:spcBef>
            <a:spcAft>
              <a:spcPct val="15000"/>
            </a:spcAft>
            <a:buChar char="•"/>
          </a:pP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下游相关产业、资源行业的</a:t>
          </a: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产品价格、需求、行业景气水平</a:t>
          </a:r>
          <a:endParaRPr lang="zh-CN" altLang="en-US">
            <a:solidFill>
              <a:schemeClr val="dk1"/>
            </a:solidFill>
          </a:endParaRPr>
        </a:p>
      </dsp:txBody>
      <dsp:txXfrm rot="5400000">
        <a:off x="4000409" y="-400018"/>
        <a:ext cx="870945" cy="4174947"/>
      </dsp:txXfrm>
    </dsp:sp>
    <dsp:sp modelId="{EBD335B5-8308-49CB-9630-99D852747B1F}">
      <dsp:nvSpPr>
        <dsp:cNvPr id="5" name="圆角矩形 4"/>
        <dsp:cNvSpPr/>
      </dsp:nvSpPr>
      <dsp:spPr bwMode="white">
        <a:xfrm>
          <a:off x="0" y="1143115"/>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sym typeface="+mn-ea"/>
            </a:rPr>
            <a:t>产业发展</a:t>
          </a:r>
          <a:endParaRPr lang="zh-CN" altLang="en-US"/>
        </a:p>
      </dsp:txBody>
      <dsp:txXfrm>
        <a:off x="0" y="1143115"/>
        <a:ext cx="2348408" cy="1088681"/>
      </dsp:txXfrm>
    </dsp:sp>
    <dsp:sp modelId="{64028F0D-BE57-4642-92F7-303D4E45C524}">
      <dsp:nvSpPr>
        <dsp:cNvPr id="8" name="同侧圆角矩形 7"/>
        <dsp:cNvSpPr/>
      </dsp:nvSpPr>
      <dsp:spPr bwMode="white">
        <a:xfrm rot="5400000">
          <a:off x="4000409" y="743096"/>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lang="zh-CN" altLang="en-US">
              <a:solidFill>
                <a:srgbClr val="FF0000"/>
              </a:solidFill>
              <a:effectLst>
                <a:outerShdw blurRad="38100" dist="38100" dir="2700000" algn="tl">
                  <a:srgbClr val="000000">
                    <a:alpha val="43137"/>
                  </a:srgbClr>
                </a:outerShdw>
              </a:effectLst>
            </a:rPr>
            <a:t>股票价格</a:t>
          </a:r>
          <a:r>
            <a:rPr lang="zh-CN" altLang="en-US">
              <a:solidFill>
                <a:schemeClr val="dk1"/>
              </a:solidFill>
            </a:rPr>
            <a:t>，股指波动情况，个股</a:t>
          </a:r>
          <a:r>
            <a:rPr lang="zh-CN" altLang="en-US">
              <a:solidFill>
                <a:schemeClr val="dk1"/>
              </a:solidFill>
              <a:sym typeface="+mn-ea"/>
            </a:rPr>
            <a:t>市场热销程度及长期表现</a:t>
          </a:r>
          <a:endParaRPr lang="zh-CN" altLang="en-US">
            <a:solidFill>
              <a:schemeClr val="dk1"/>
            </a:solidFill>
          </a:endParaRPr>
        </a:p>
        <a:p>
          <a:pPr lvl="1">
            <a:lnSpc>
              <a:spcPct val="100000"/>
            </a:lnSpc>
            <a:spcBef>
              <a:spcPct val="0"/>
            </a:spcBef>
            <a:spcAft>
              <a:spcPct val="15000"/>
            </a:spcAft>
            <a:buChar char="•"/>
          </a:pPr>
          <a:r>
            <a:rPr lang="zh-CN" altLang="en-US">
              <a:solidFill>
                <a:srgbClr val="FF0000"/>
              </a:solidFill>
              <a:effectLst>
                <a:outerShdw blurRad="38100" dist="38100" dir="2700000" algn="tl">
                  <a:srgbClr val="000000">
                    <a:alpha val="43137"/>
                  </a:srgbClr>
                </a:outerShdw>
              </a:effectLst>
            </a:rPr>
            <a:t>投资景气指数</a:t>
          </a:r>
          <a:endParaRPr lang="zh-CN" altLang="en-US">
            <a:solidFill>
              <a:srgbClr val="FF0000"/>
            </a:solidFill>
            <a:effectLst>
              <a:outerShdw blurRad="38100" dist="38100" dir="2700000" algn="tl">
                <a:srgbClr val="000000">
                  <a:alpha val="43137"/>
                </a:srgbClr>
              </a:outerShdw>
            </a:effectLst>
          </a:endParaRPr>
        </a:p>
      </dsp:txBody>
      <dsp:txXfrm rot="5400000">
        <a:off x="4000409" y="743096"/>
        <a:ext cx="870945" cy="4174947"/>
      </dsp:txXfrm>
    </dsp:sp>
    <dsp:sp modelId="{B093CE78-670B-40EB-95CF-315E334D550F}">
      <dsp:nvSpPr>
        <dsp:cNvPr id="7" name="圆角矩形 6"/>
        <dsp:cNvSpPr/>
      </dsp:nvSpPr>
      <dsp:spPr bwMode="white">
        <a:xfrm>
          <a:off x="0" y="2286230"/>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a:t>金融市场因素</a:t>
          </a:r>
          <a:endParaRPr lang="zh-CN" altLang="en-US"/>
        </a:p>
      </dsp:txBody>
      <dsp:txXfrm>
        <a:off x="0" y="2286230"/>
        <a:ext cx="2348408" cy="1088681"/>
      </dsp:txXfrm>
    </dsp:sp>
    <dsp:sp modelId="{741D6400-8495-4686-89FF-684546BD9127}">
      <dsp:nvSpPr>
        <dsp:cNvPr id="10" name="同侧圆角矩形 9"/>
        <dsp:cNvSpPr/>
      </dsp:nvSpPr>
      <dsp:spPr bwMode="white">
        <a:xfrm rot="5400000">
          <a:off x="4000409" y="1886211"/>
          <a:ext cx="870945" cy="4174947"/>
        </a:xfrm>
        <a:prstGeom prst="round2SameRect">
          <a:avLst/>
        </a:prstGeom>
      </dsp:spPr>
      <dsp:style>
        <a:lnRef idx="2">
          <a:schemeClr val="accent1">
            <a:alpha val="90000"/>
            <a:tint val="40000"/>
          </a:schemeClr>
        </a:lnRef>
        <a:fillRef idx="1">
          <a:schemeClr val="accent1">
            <a:alpha val="90000"/>
            <a:tint val="40000"/>
          </a:schemeClr>
        </a:fillRef>
        <a:effectRef idx="0">
          <a:scrgbClr r="0" g="0" b="0"/>
        </a:effectRef>
        <a:fontRef idx="minor"/>
      </dsp:style>
      <dsp:txBody>
        <a:bodyPr rot="-5400000" vert="horz" wrap="square" lIns="57150" tIns="28575" rIns="57150" bIns="28575" anchor="ctr"/>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r>
            <a:rPr>
              <a:solidFill>
                <a:schemeClr val="dk1"/>
              </a:solidFill>
              <a:sym typeface="+mn-ea"/>
            </a:rPr>
            <a:t>地</a:t>
          </a: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缘政治、突发事件</a:t>
          </a:r>
          <a:r>
            <a:rPr>
              <a:solidFill>
                <a:schemeClr val="dk1"/>
              </a:solidFill>
              <a:sym typeface="+mn-ea"/>
            </a:rPr>
            <a:t>预</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测</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endParaRPr>
        </a:p>
        <a:p>
          <a:pPr lvl="1">
            <a:lnSpc>
              <a:spcPct val="100000"/>
            </a:lnSpc>
            <a:spcBef>
              <a:spcPct val="0"/>
            </a:spcBef>
            <a:spcAft>
              <a:spcPct val="15000"/>
            </a:spcAft>
            <a:buChar char="•"/>
          </a:pPr>
          <a:r>
            <a:rPr>
              <a:solidFill>
                <a:schemeClr val="dk1"/>
              </a:solidFill>
              <a:sym typeface="+mn-ea"/>
            </a:rPr>
            <a:t>政</a:t>
          </a:r>
          <a:r>
            <a:rPr lang="zh-CN" altLang="en-US">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宋体" panose="02010600030101010101" pitchFamily="2" charset="-122"/>
              <a:sym typeface="+mn-ea"/>
            </a:rPr>
            <a:t>策经济舆情</a:t>
          </a:r>
          <a:r>
            <a:rPr>
              <a:solidFill>
                <a:schemeClr val="dk1"/>
              </a:solidFill>
              <a:sym typeface="+mn-ea"/>
            </a:rPr>
            <a:t>监</a:t>
          </a:r>
          <a:r>
            <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sym typeface="+mn-ea"/>
            </a:rPr>
            <a:t>控</a:t>
          </a:r>
          <a:endParaRPr lang="zh-CN" altLang="en-US">
            <a:solidFill>
              <a:schemeClr val="dk1"/>
            </a:solidFill>
            <a:latin typeface="宋体" panose="02010600030101010101" pitchFamily="2" charset="-122"/>
            <a:ea typeface="宋体" panose="02010600030101010101" pitchFamily="2" charset="-122"/>
            <a:cs typeface="宋体" panose="02010600030101010101" pitchFamily="2" charset="-122"/>
          </a:endParaRPr>
        </a:p>
      </dsp:txBody>
      <dsp:txXfrm rot="5400000">
        <a:off x="4000409" y="1886211"/>
        <a:ext cx="870945" cy="4174947"/>
      </dsp:txXfrm>
    </dsp:sp>
    <dsp:sp modelId="{46BE9331-0F53-4008-9B44-578FC39A9C37}">
      <dsp:nvSpPr>
        <dsp:cNvPr id="9" name="圆角矩形 8"/>
        <dsp:cNvSpPr/>
      </dsp:nvSpPr>
      <dsp:spPr bwMode="white">
        <a:xfrm>
          <a:off x="0" y="3429344"/>
          <a:ext cx="2348408" cy="1088681"/>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106680" tIns="53340" rIns="106680" bIns="53340" anchor="ctr"/>
        <a:lstStyle>
          <a:lvl1pPr algn="ctr">
            <a:defRPr sz="28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a:sym typeface="+mn-ea"/>
            </a:rPr>
            <a:t>政</a:t>
          </a:r>
          <a:r>
            <a:rPr lang="zh-CN" altLang="en-US">
              <a:sym typeface="+mn-ea"/>
            </a:rPr>
            <a:t>策经济相关因素</a:t>
          </a:r>
          <a:endParaRPr lang="zh-CN" altLang="en-US"/>
        </a:p>
      </dsp:txBody>
      <dsp:txXfrm>
        <a:off x="0" y="3429344"/>
        <a:ext cx="2348408" cy="10886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ChangeAspect="1"/>
          </p:cNvSpPr>
          <p:nvPr>
            <p:ph type="sldImg"/>
          </p:nvPr>
        </p:nvSpPr>
        <p:spPr/>
      </p:sp>
      <p:sp>
        <p:nvSpPr>
          <p:cNvPr id="33794" name="备注占位符 2"/>
          <p:cNvSpPr>
            <a:spLocks noGrp="1"/>
          </p:cNvSpPr>
          <p:nvPr>
            <p:ph type="body"/>
          </p:nvPr>
        </p:nvSpPr>
        <p:spPr/>
        <p:txBody>
          <a:bodyPr lIns="91440" tIns="45720" rIns="91440" bIns="45720" anchor="t"/>
          <a:p>
            <a:pPr lvl="0"/>
            <a:endParaRPr lang="zh-CN" altLang="en-US" dirty="0"/>
          </a:p>
        </p:txBody>
      </p:sp>
      <p:sp>
        <p:nvSpPr>
          <p:cNvPr id="3379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p:cNvSpPr>
          <p:nvPr>
            <p:ph type="sldImg"/>
          </p:nvPr>
        </p:nvSpPr>
        <p:spPr/>
      </p:sp>
      <p:sp>
        <p:nvSpPr>
          <p:cNvPr id="51202"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51203"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p:cNvSpPr>
          <p:nvPr>
            <p:ph type="sldImg"/>
          </p:nvPr>
        </p:nvSpPr>
        <p:spPr/>
      </p:sp>
      <p:sp>
        <p:nvSpPr>
          <p:cNvPr id="49154"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915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大数据可以进行相关行业产品需求、销量预测</a:t>
            </a:r>
            <a:endParaRPr lang="zh-CN" altLang="en-US">
              <a:sym typeface="+mn-ea"/>
            </a:endParaRPr>
          </a:p>
          <a:p>
            <a:r>
              <a:rPr lang="zh-CN" altLang="en-US">
                <a:sym typeface="+mn-ea"/>
              </a:rPr>
              <a:t>例如Choi H, Varian H（2012）就在文章中使用Google 搜索与机动车有关的数据和自回归模型改善实时预报汽车销量算法的性能</a:t>
            </a:r>
            <a:endParaRPr lang="zh-CN" altLang="en-US">
              <a:sym typeface="+mn-ea"/>
            </a:endParaRPr>
          </a:p>
          <a:p>
            <a:r>
              <a:rPr lang="zh-CN" altLang="en-US">
                <a:sym typeface="+mn-ea"/>
              </a:rPr>
              <a:t>对产品需求、销量预测的相关研究总结如下表</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可以得出的结论是</a:t>
            </a:r>
            <a:endParaRPr lang="zh-CN" altLang="en-US">
              <a:sym typeface="+mn-ea"/>
            </a:endParaRPr>
          </a:p>
          <a:p>
            <a:r>
              <a:rPr lang="zh-CN" altLang="en-US">
                <a:sym typeface="+mn-ea"/>
              </a:rPr>
              <a:t>包括与能源较为紧密的汽车工业，其它产业虽然没有较为直接的联系，但是其分析方法可以应用于所感兴趣的领域</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可以得出的结论是</a:t>
            </a:r>
            <a:endParaRPr lang="zh-CN" altLang="en-US">
              <a:sym typeface="+mn-ea"/>
            </a:endParaRPr>
          </a:p>
          <a:p>
            <a:r>
              <a:rPr lang="zh-CN" altLang="en-US">
                <a:sym typeface="+mn-ea"/>
              </a:rPr>
              <a:t>包括与能源较为紧密的汽车工业，其它产业虽然没有较为直接的联系，但是其分析方法可以应用于所感兴趣的领域</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可以得出的结论是</a:t>
            </a:r>
            <a:endParaRPr lang="zh-CN" altLang="en-US">
              <a:sym typeface="+mn-ea"/>
            </a:endParaRPr>
          </a:p>
          <a:p>
            <a:r>
              <a:rPr lang="zh-CN" altLang="en-US">
                <a:sym typeface="+mn-ea"/>
              </a:rPr>
              <a:t>包括与能源较为紧密的汽车工业，其它产业虽然没有较为直接的联系，但是其分析方法可以应用于所感兴趣的领域</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可以得出的结论是</a:t>
            </a:r>
            <a:endParaRPr lang="zh-CN" altLang="en-US">
              <a:sym typeface="+mn-ea"/>
            </a:endParaRPr>
          </a:p>
          <a:p>
            <a:r>
              <a:rPr lang="zh-CN" altLang="en-US">
                <a:sym typeface="+mn-ea"/>
              </a:rPr>
              <a:t>包括与能源较为紧密的汽车工业，其它产业虽然没有较为直接的联系，但是其分析方法可以应用于所感兴趣的领域</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可以得出的结论是</a:t>
            </a:r>
            <a:endParaRPr lang="zh-CN" altLang="en-US">
              <a:sym typeface="+mn-ea"/>
            </a:endParaRPr>
          </a:p>
          <a:p>
            <a:r>
              <a:rPr lang="zh-CN" altLang="en-US">
                <a:sym typeface="+mn-ea"/>
              </a:rPr>
              <a:t>包括与能源较为紧密的汽车工业，其它产业虽然没有较为直接的联系，但是其分析方法可以应用于所感兴趣的领域</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资源能源的需求和价格往往区别于其他相关行业产品需求和价格，并且也是我们直接关心的对象。</a:t>
            </a:r>
            <a:endParaRPr lang="zh-CN" altLang="en-US">
              <a:sym typeface="+mn-ea"/>
            </a:endParaRPr>
          </a:p>
          <a:p>
            <a:r>
              <a:rPr lang="zh-CN" altLang="en-US">
                <a:sym typeface="+mn-ea"/>
              </a:rPr>
              <a:t>目前资源能源需求与大数据的结合上，国内的一些研究集中在构建大数据在电力需求侧的应用模型，解决电力大数据在数据采集、传输、存储以及分析上的总体框架设计，如上图所示的一种模型。国外的研究也提供了类似的设计，并且进一步提出了基于map/reduce的线性回归等模型，以前期电力消费数据预测能源的消费与需求，测试效果显示预测与真实值十分接近，并且在速度上有优势。</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价格方面，不少研究进行了国际原油价格走势预测。主要采用新闻情感变化，或搜索数据</a:t>
            </a:r>
            <a:r>
              <a:rPr lang="en-US" altLang="zh-CN">
                <a:sym typeface="+mn-ea"/>
              </a:rPr>
              <a:t>--</a:t>
            </a:r>
            <a:r>
              <a:rPr lang="zh-CN" altLang="en-US">
                <a:sym typeface="+mn-ea"/>
              </a:rPr>
              <a:t>分析投资者关注度</a:t>
            </a:r>
            <a:r>
              <a:rPr lang="en-US" altLang="zh-CN">
                <a:sym typeface="+mn-ea"/>
              </a:rPr>
              <a:t>--</a:t>
            </a:r>
            <a:r>
              <a:rPr lang="zh-CN" altLang="en-US">
                <a:sym typeface="+mn-ea"/>
              </a:rPr>
              <a:t>预测油价。模型方面同样是采用机器学习的方法以及计量经济学的经典方法。在油价的预测方面使用传统数据已经有非常多经验，而实验也表明加入了大数据后确实带来了预测效果的提升。</a:t>
            </a:r>
            <a:endParaRPr lang="zh-CN" altLang="en-US">
              <a:sym typeface="+mn-ea"/>
            </a:endParaRPr>
          </a:p>
          <a:p>
            <a:r>
              <a:rPr lang="zh-CN" altLang="en-US"/>
              <a:t>在电力价格预测上，也有研究对以往的算法进行改进以更好利用电力大数据提高精确度。</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价格方面，不少研究进行了国际原油价格走势预测。主要采用新闻情感变化，或搜索数据</a:t>
            </a:r>
            <a:r>
              <a:rPr lang="en-US" altLang="zh-CN">
                <a:sym typeface="+mn-ea"/>
              </a:rPr>
              <a:t>--</a:t>
            </a:r>
            <a:r>
              <a:rPr lang="zh-CN" altLang="en-US">
                <a:sym typeface="+mn-ea"/>
              </a:rPr>
              <a:t>分析投资者关注度</a:t>
            </a:r>
            <a:r>
              <a:rPr lang="en-US" altLang="zh-CN">
                <a:sym typeface="+mn-ea"/>
              </a:rPr>
              <a:t>--</a:t>
            </a:r>
            <a:r>
              <a:rPr lang="zh-CN" altLang="en-US">
                <a:sym typeface="+mn-ea"/>
              </a:rPr>
              <a:t>预测油价。模型方面同样是采用机器学习的方法以及计量经济学的经典方法。在油价的预测方面使用传统数据已经有非常多经验，而实验也表明加入了大数据后确实带来了预测效果的提升。</a:t>
            </a:r>
            <a:endParaRPr lang="zh-CN" altLang="en-US">
              <a:sym typeface="+mn-ea"/>
            </a:endParaRPr>
          </a:p>
          <a:p>
            <a:r>
              <a:rPr lang="zh-CN" altLang="en-US"/>
              <a:t>在电力价格预测上，也有研究对以往的算法进行改进以更好利用电力大数据提高精确度。</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p:cNvSpPr>
          <p:nvPr>
            <p:ph type="sldImg"/>
          </p:nvPr>
        </p:nvSpPr>
        <p:spPr/>
      </p:sp>
      <p:sp>
        <p:nvSpPr>
          <p:cNvPr id="49154"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915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大数据可以进行相关行业产品需求、销量预测</a:t>
            </a:r>
            <a:endParaRPr lang="zh-CN" altLang="en-US">
              <a:sym typeface="+mn-ea"/>
            </a:endParaRPr>
          </a:p>
          <a:p>
            <a:r>
              <a:rPr lang="zh-CN" altLang="en-US">
                <a:sym typeface="+mn-ea"/>
              </a:rPr>
              <a:t>例如Choi H, Varian H（2012）就在文章中使用Google 搜索与机动车有关的数据和自回归模型改善实时预报汽车销量算法的性能</a:t>
            </a:r>
            <a:endParaRPr lang="zh-CN" altLang="en-US">
              <a:sym typeface="+mn-ea"/>
            </a:endParaRPr>
          </a:p>
          <a:p>
            <a:r>
              <a:rPr lang="zh-CN" altLang="en-US">
                <a:sym typeface="+mn-ea"/>
              </a:rPr>
              <a:t>对产品需求、销量预测的相关研究总结如下表</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p>
            <a:pPr lvl="0"/>
            <a:r>
              <a:rPr lang="zh-CN" altLang="en-US" dirty="0"/>
              <a:t>文献方法放后面</a:t>
            </a:r>
            <a:endParaRPr lang="en-US" altLang="zh-CN" dirty="0"/>
          </a:p>
          <a:p>
            <a:pPr lvl="0"/>
            <a:endParaRPr lang="zh-CN" altLang="en-US" dirty="0"/>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大数据可以进行相关行业产品需求、销量预测</a:t>
            </a:r>
            <a:endParaRPr lang="zh-CN" altLang="en-US">
              <a:sym typeface="+mn-ea"/>
            </a:endParaRPr>
          </a:p>
          <a:p>
            <a:r>
              <a:rPr lang="zh-CN" altLang="en-US">
                <a:sym typeface="+mn-ea"/>
              </a:rPr>
              <a:t>例如Choi H, Varian H（2012）就在文章中使用Google 搜索与机动车有关的数据和自回归模型改善实时预报汽车销量算法的性能</a:t>
            </a:r>
            <a:endParaRPr lang="zh-CN" altLang="en-US">
              <a:sym typeface="+mn-ea"/>
            </a:endParaRPr>
          </a:p>
          <a:p>
            <a:r>
              <a:rPr lang="zh-CN" altLang="en-US">
                <a:sym typeface="+mn-ea"/>
              </a:rPr>
              <a:t>对产品需求、销量预测的相关研究总结如下表</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r>
              <a:rPr lang="en-US" altLang="zh-CN">
                <a:sym typeface="+mn-ea"/>
              </a:rPr>
              <a:t>icpi</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美国为例，在2008-2016年间，网络价格计算的CPI、年度及月度通货膨胀率与官方数据始终有很好的贴合性，仅有少数数据有较小的差异，具有实用价值。同时，网络价格计算的CPI还对突发事件有更迅速的反应，当突发事件影响到商品价格时，网络价格CPI的变化要提前官方CPI的变化，在美国某事件的分析中可以提前两个月。</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资源能源的需求和价格往往区别于其他相关行业产品需求和价格，并且也是我们直接关心的对象。</a:t>
            </a:r>
            <a:endParaRPr lang="zh-CN" altLang="en-US">
              <a:sym typeface="+mn-ea"/>
            </a:endParaRPr>
          </a:p>
          <a:p>
            <a:r>
              <a:rPr lang="zh-CN" altLang="en-US">
                <a:sym typeface="+mn-ea"/>
              </a:rPr>
              <a:t>目前资源能源需求与大数据的结合上，国内的一些研究集中在构建大数据在电力需求侧的应用模型，解决电力大数据在数据采集、传输、存储以及分析上的总体框架设计，如上图所示的一种模型。国外的研究也提供了类似的设计，并且进一步提出了基于map/reduce的线性回归等模型，以前期电力消费数据预测能源的消费与需求，测试效果显示预测与真实值十分接近，并且在速度上有优势。</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资源能源的需求和价格往往区别于其他相关行业产品需求和价格，并且也是我们直接关心的对象。</a:t>
            </a:r>
            <a:endParaRPr lang="zh-CN" altLang="en-US">
              <a:sym typeface="+mn-ea"/>
            </a:endParaRPr>
          </a:p>
          <a:p>
            <a:r>
              <a:rPr lang="zh-CN" altLang="en-US">
                <a:sym typeface="+mn-ea"/>
              </a:rPr>
              <a:t>目前资源能源需求与大数据的结合上，国内的一些研究集中在构建大数据在电力需求侧的应用模型，解决电力大数据在数据采集、传输、存储以及分析上的总体框架设计，如上图所示的一种模型。国外的研究也提供了类似的设计，并且进一步提出了基于map/reduce的线性回归等模型，以前期电力消费数据预测能源的消费与需求，测试效果显示预测与真实值十分接近，并且在速度上有优势。</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价格方面，不少研究进行了国际原油价格走势预测。主要采用新闻情感变化，或搜索数据</a:t>
            </a:r>
            <a:r>
              <a:rPr lang="en-US" altLang="zh-CN">
                <a:sym typeface="+mn-ea"/>
              </a:rPr>
              <a:t>--</a:t>
            </a:r>
            <a:r>
              <a:rPr lang="zh-CN" altLang="en-US">
                <a:sym typeface="+mn-ea"/>
              </a:rPr>
              <a:t>分析投资者关注度</a:t>
            </a:r>
            <a:r>
              <a:rPr lang="en-US" altLang="zh-CN">
                <a:sym typeface="+mn-ea"/>
              </a:rPr>
              <a:t>--</a:t>
            </a:r>
            <a:r>
              <a:rPr lang="zh-CN" altLang="en-US">
                <a:sym typeface="+mn-ea"/>
              </a:rPr>
              <a:t>预测油价。模型方面同样是采用机器学习的方法以及计量经济学的经典方法。在油价的预测方面使用传统数据已经有非常多经验，而实验也表明加入了大数据后确实带来了预测效果的提升。</a:t>
            </a:r>
            <a:endParaRPr lang="zh-CN" altLang="en-US">
              <a:sym typeface="+mn-ea"/>
            </a:endParaRPr>
          </a:p>
          <a:p>
            <a:r>
              <a:rPr lang="zh-CN" altLang="en-US"/>
              <a:t>在电力价格预测上，也有研究对以往的算法进行改进以更好利用电力大数据提高精确度。</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p>
            <a:pPr lvl="0"/>
            <a:r>
              <a:rPr lang="zh-CN" altLang="en-US" dirty="0"/>
              <a:t>文献方法放后面</a:t>
            </a:r>
            <a:endParaRPr lang="en-US" altLang="zh-CN" dirty="0"/>
          </a:p>
          <a:p>
            <a:pPr lvl="0"/>
            <a:endParaRPr lang="zh-CN" altLang="en-US" dirty="0"/>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505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大数据可以进行相关行业产品需求、销量预测</a:t>
            </a:r>
            <a:endParaRPr lang="zh-CN" altLang="en-US">
              <a:sym typeface="+mn-ea"/>
            </a:endParaRPr>
          </a:p>
          <a:p>
            <a:r>
              <a:rPr lang="zh-CN" altLang="en-US">
                <a:sym typeface="+mn-ea"/>
              </a:rPr>
              <a:t>例如Choi H, Varian H（2012）就在文章中使用Google 搜索与机动车有关的数据和自回归模型改善实时预报汽车销量算法的性能</a:t>
            </a:r>
            <a:endParaRPr lang="zh-CN" altLang="en-US">
              <a:sym typeface="+mn-ea"/>
            </a:endParaRPr>
          </a:p>
          <a:p>
            <a:r>
              <a:rPr lang="zh-CN" altLang="en-US">
                <a:sym typeface="+mn-ea"/>
              </a:rPr>
              <a:t>对产品需求、销量预测的相关研究总结如下表</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大数据可以进行相关行业产品需求、销量预测</a:t>
            </a:r>
            <a:endParaRPr lang="zh-CN" altLang="en-US">
              <a:sym typeface="+mn-ea"/>
            </a:endParaRPr>
          </a:p>
          <a:p>
            <a:r>
              <a:rPr lang="zh-CN" altLang="en-US">
                <a:sym typeface="+mn-ea"/>
              </a:rPr>
              <a:t>例如Choi H, Varian H（2012）就在文章中使用Google 搜索与机动车有关的数据和自回归模型改善实时预报汽车销量算法的性能</a:t>
            </a:r>
            <a:endParaRPr lang="zh-CN" altLang="en-US">
              <a:sym typeface="+mn-ea"/>
            </a:endParaRPr>
          </a:p>
          <a:p>
            <a:r>
              <a:rPr lang="zh-CN" altLang="en-US">
                <a:sym typeface="+mn-ea"/>
              </a:rPr>
              <a:t>对产品需求、销量预测的相关研究总结如下表</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noChangeAspect="1"/>
          </p:cNvSpPr>
          <p:nvPr>
            <p:ph type="sldImg"/>
          </p:nvPr>
        </p:nvSpPr>
        <p:spPr/>
      </p:sp>
      <p:sp>
        <p:nvSpPr>
          <p:cNvPr id="40962" name="备注占位符 2"/>
          <p:cNvSpPr>
            <a:spLocks noGrp="1"/>
          </p:cNvSpPr>
          <p:nvPr>
            <p:ph type="body"/>
          </p:nvPr>
        </p:nvSpPr>
        <p:spPr/>
        <p:txBody>
          <a:bodyPr lIns="91440" tIns="45720" rIns="91440" bIns="45720" anchor="t"/>
          <a:p>
            <a:pPr lvl="0"/>
            <a:r>
              <a:rPr lang="zh-CN" altLang="en-US" dirty="0"/>
              <a:t>去掉方法</a:t>
            </a:r>
            <a:endParaRPr lang="en-US" altLang="zh-CN" dirty="0"/>
          </a:p>
          <a:p>
            <a:pPr lvl="0"/>
            <a:endParaRPr lang="zh-CN" altLang="en-US" dirty="0"/>
          </a:p>
        </p:txBody>
      </p:sp>
      <p:sp>
        <p:nvSpPr>
          <p:cNvPr id="40963"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可以得出的结论是</a:t>
            </a:r>
            <a:endParaRPr lang="zh-CN" altLang="en-US">
              <a:sym typeface="+mn-ea"/>
            </a:endParaRPr>
          </a:p>
          <a:p>
            <a:r>
              <a:rPr lang="zh-CN" altLang="en-US">
                <a:sym typeface="+mn-ea"/>
              </a:rPr>
              <a:t>包括与能源较为紧密的汽车工业，其它产业虽然没有较为直接的联系，但是其分析方法可以应用于所感兴趣的领域</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关行业产品价格上，房地产行业得到了充分的关注。不少学者检验了搜索大数据与房地产价格指数的关系，并使用搜索大数据预测中国各大城市的二手房价格和新房价格，取得了较好的拟合和预测效果，并具有时效性。例如董倩（2014）以北京、上海、广州、南京、沈阳和西安 6 个大中 城市的二手房价格和新房价格为研究对象,以百度搜索指数为数据基础,首先选出了对价格变动影响最大的关键词;然后采用交叉验证技术,运用随机森林等 8 种模型进行预测，最终在 成功地预测了 6 个城市的价格指数。月度结果比官方数据发布提前约两周。</a:t>
            </a:r>
            <a:endParaRPr lang="zh-CN" altLang="en-US">
              <a:sym typeface="+mn-ea"/>
            </a:endParaRPr>
          </a:p>
          <a:p>
            <a:endParaRPr lang="zh-CN" altLang="en-US">
              <a:sym typeface="+mn-ea"/>
            </a:endParaRPr>
          </a:p>
          <a:p>
            <a:r>
              <a:rPr lang="zh-CN" altLang="en-US">
                <a:sym typeface="+mn-ea"/>
              </a:rPr>
              <a:t>总结相关研究发现，其主要采用的也是前面所说的搜索指数的方法。</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资源能源的需求和价格往往区别于其他相关行业产品需求和价格，并且也是我们直接关心的对象。</a:t>
            </a:r>
            <a:endParaRPr lang="zh-CN" altLang="en-US">
              <a:sym typeface="+mn-ea"/>
            </a:endParaRPr>
          </a:p>
          <a:p>
            <a:r>
              <a:rPr lang="zh-CN" altLang="en-US">
                <a:sym typeface="+mn-ea"/>
              </a:rPr>
              <a:t>目前资源能源需求与大数据的结合上，国内的一些研究集中在构建大数据在电力需求侧的应用模型，解决电力大数据在数据采集、传输、存储以及分析上的总体框架设计，如上图所示的一种模型。国外的研究也提供了类似的设计，并且进一步提出了基于map/reduce的线性回归等模型，以前期电力消费数据预测能源的消费与需求，测试效果显示预测与真实值十分接近，并且在速度上有优势。</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资源能源的需求和价格往往区别于其他相关行业产品需求和价格，并且也是我们直接关心的对象。</a:t>
            </a:r>
            <a:endParaRPr lang="zh-CN" altLang="en-US">
              <a:sym typeface="+mn-ea"/>
            </a:endParaRPr>
          </a:p>
          <a:p>
            <a:r>
              <a:rPr lang="zh-CN" altLang="en-US">
                <a:sym typeface="+mn-ea"/>
              </a:rPr>
              <a:t>目前资源能源需求与大数据的结合上，国内的一些研究集中在构建大数据在电力需求侧的应用模型，解决电力大数据在数据采集、传输、存储以及分析上的总体框架设计，如上图所示的一种模型。国外的研究也提供了类似的设计，并且进一步提出了基于map/reduce的线性回归等模型，以前期电力消费数据预测能源的消费与需求，测试效果显示预测与真实值十分接近，并且在速度上有优势。</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资源能源的需求和价格往往区别于其他相关行业产品需求和价格，并且也是我们直接关心的对象。</a:t>
            </a:r>
            <a:endParaRPr lang="zh-CN" altLang="en-US">
              <a:sym typeface="+mn-ea"/>
            </a:endParaRPr>
          </a:p>
          <a:p>
            <a:r>
              <a:rPr lang="zh-CN" altLang="en-US">
                <a:sym typeface="+mn-ea"/>
              </a:rPr>
              <a:t>目前资源能源需求与大数据的结合上，国内的一些研究集中在构建大数据在电力需求侧的应用模型，解决电力大数据在数据采集、传输、存储以及分析上的总体框架设计，如上图所示的一种模型。国外的研究也提供了类似的设计，并且进一步提出了基于map/reduce的线性回归等模型，以前期电力消费数据预测能源的消费与需求，测试效果显示预测与真实值十分接近，并且在速度上有优势。</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以为此，我们使用沃达丰网络事件和移动用户。作为独立变量的分布，而能源消耗作为一个单变量模型的相依变量，只描述一个依赖关系的模型和一个独立变量。）我们还考虑了其他独立变量，如热量。指数（作为空气温度和湿度的函数），能见度、云量和紫外线辐射指数理解多变量模型（即模型）描述一个相依数和若干个数之间的相关关系独立变量）可以补充蜂窝网络事件。提供更好的能耗估算数据。已发现的模型的质量已通过方法进行评估。在交叉验证技术[ 9 ]中计算绝对值估算能量消耗时的相对误差。我们并将模型应用于一个新的数据集来估计能量。消费（5月12日和2015年5月13日两个新的日子）并将估计值与实际值进行了比较。通过A2A能源分销商提供。</a:t>
            </a:r>
            <a:endParaRPr lang="zh-CN" altLang="en-US">
              <a:sym typeface="+mn-ea"/>
            </a:endParaRPr>
          </a:p>
          <a:p>
            <a:r>
              <a:rPr lang="zh-CN" altLang="en-US"/>
              <a:t>Tosi D, Marzorati S, Rosa M L, et al. Big data from cellular networks: How to estimate energy demand at real-time[C]// IEEE International Conference on Data Science and Advanced Analytics. IEEE, 2015.</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价格方面，不少研究进行了国际原油价格走势预测。主要采用新闻情感变化，或搜索数据</a:t>
            </a:r>
            <a:r>
              <a:rPr lang="en-US" altLang="zh-CN">
                <a:sym typeface="+mn-ea"/>
              </a:rPr>
              <a:t>--</a:t>
            </a:r>
            <a:r>
              <a:rPr lang="zh-CN" altLang="en-US">
                <a:sym typeface="+mn-ea"/>
              </a:rPr>
              <a:t>分析投资者关注度</a:t>
            </a:r>
            <a:r>
              <a:rPr lang="en-US" altLang="zh-CN">
                <a:sym typeface="+mn-ea"/>
              </a:rPr>
              <a:t>--</a:t>
            </a:r>
            <a:r>
              <a:rPr lang="zh-CN" altLang="en-US">
                <a:sym typeface="+mn-ea"/>
              </a:rPr>
              <a:t>预测油价。模型方面同样是采用机器学习的方法以及计量经济学的经典方法。在油价的预测方面使用传统数据已经有非常多经验，而实验也表明加入了大数据后确实带来了预测效果的提升。</a:t>
            </a:r>
            <a:endParaRPr lang="zh-CN" altLang="en-US">
              <a:sym typeface="+mn-ea"/>
            </a:endParaRPr>
          </a:p>
          <a:p>
            <a:r>
              <a:rPr lang="zh-CN" altLang="en-US"/>
              <a:t>在电力价格预测上，也有研究对以往的算法进行改进以更好利用电力大数据提高精确度。</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价格方面，不少研究进行了国际原油价格走势预测。主要采用新闻情感变化，或搜索数据</a:t>
            </a:r>
            <a:r>
              <a:rPr lang="en-US" altLang="zh-CN">
                <a:sym typeface="+mn-ea"/>
              </a:rPr>
              <a:t>--</a:t>
            </a:r>
            <a:r>
              <a:rPr lang="zh-CN" altLang="en-US">
                <a:sym typeface="+mn-ea"/>
              </a:rPr>
              <a:t>分析投资者关注度</a:t>
            </a:r>
            <a:r>
              <a:rPr lang="en-US" altLang="zh-CN">
                <a:sym typeface="+mn-ea"/>
              </a:rPr>
              <a:t>--</a:t>
            </a:r>
            <a:r>
              <a:rPr lang="zh-CN" altLang="en-US">
                <a:sym typeface="+mn-ea"/>
              </a:rPr>
              <a:t>预测油价。模型方面同样是采用机器学习的方法以及计量经济学的经典方法。在油价的预测方面使用传统数据已经有非常多经验，而实验也表明加入了大数据后确实带来了预测效果的提升。</a:t>
            </a:r>
            <a:endParaRPr lang="zh-CN" altLang="en-US">
              <a:sym typeface="+mn-ea"/>
            </a:endParaRPr>
          </a:p>
          <a:p>
            <a:r>
              <a:rPr lang="zh-CN" altLang="en-US"/>
              <a:t>在电力价格预测上，也有研究对以往的算法进行改进以更好利用电力大数据提高精确度。</a:t>
            </a:r>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价格方面，不少研究进行了国际原油价格走势预测。主要采用新闻情感变化，或搜索数据</a:t>
            </a:r>
            <a:r>
              <a:rPr lang="en-US" altLang="zh-CN">
                <a:sym typeface="+mn-ea"/>
              </a:rPr>
              <a:t>--</a:t>
            </a:r>
            <a:r>
              <a:rPr lang="zh-CN" altLang="en-US">
                <a:sym typeface="+mn-ea"/>
              </a:rPr>
              <a:t>分析投资者关注度</a:t>
            </a:r>
            <a:r>
              <a:rPr lang="en-US" altLang="zh-CN">
                <a:sym typeface="+mn-ea"/>
              </a:rPr>
              <a:t>--</a:t>
            </a:r>
            <a:r>
              <a:rPr lang="zh-CN" altLang="en-US">
                <a:sym typeface="+mn-ea"/>
              </a:rPr>
              <a:t>预测油价。模型方面同样是采用机器学习的方法以及计量经济学的经典方法。在油价的预测方面使用传统数据已经有非常多经验，而实验也表明加入了大数据后确实带来了预测效果的提升。</a:t>
            </a:r>
            <a:endParaRPr lang="zh-CN" altLang="en-US">
              <a:sym typeface="+mn-ea"/>
            </a:endParaRPr>
          </a:p>
          <a:p>
            <a:r>
              <a:rPr lang="zh-CN" altLang="en-US"/>
              <a:t>在电力价格预测上，也有研究对以往的算法进行改进以更好利用电力大数据提高精确度。</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p>
            <a:pPr lvl="0"/>
            <a:r>
              <a:rPr lang="zh-CN" altLang="en-US" dirty="0"/>
              <a:t>文献方法放后面</a:t>
            </a:r>
            <a:endParaRPr lang="en-US" altLang="zh-CN" dirty="0"/>
          </a:p>
          <a:p>
            <a:pPr lvl="0"/>
            <a:endParaRPr lang="zh-CN" altLang="en-US" dirty="0"/>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p:cNvSpPr>
          <p:nvPr>
            <p:ph type="sldImg"/>
          </p:nvPr>
        </p:nvSpPr>
        <p:spPr/>
      </p:sp>
      <p:sp>
        <p:nvSpPr>
          <p:cNvPr id="43010" name="备注占位符 2"/>
          <p:cNvSpPr>
            <a:spLocks noGrp="1"/>
          </p:cNvSpPr>
          <p:nvPr>
            <p:ph type="body"/>
          </p:nvPr>
        </p:nvSpPr>
        <p:spPr/>
        <p:txBody>
          <a:bodyPr lIns="91440" tIns="45720" rIns="91440" bIns="45720" anchor="t"/>
          <a:p>
            <a:pPr lvl="0"/>
            <a:r>
              <a:rPr lang="zh-CN" altLang="en-US" dirty="0"/>
              <a:t>文献方法放后面</a:t>
            </a:r>
            <a:endParaRPr lang="en-US" altLang="zh-CN" dirty="0"/>
          </a:p>
          <a:p>
            <a:pPr lvl="0"/>
            <a:endParaRPr lang="zh-CN" altLang="en-US" dirty="0"/>
          </a:p>
        </p:txBody>
      </p:sp>
      <p:sp>
        <p:nvSpPr>
          <p:cNvPr id="43011"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505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olidFill>
                  <a:schemeClr val="dk1"/>
                </a:solidFill>
                <a:sym typeface="+mn-ea"/>
              </a:rPr>
              <a:t>作为股价预测的重要基础，虽然没有直接研究，但有类似的数据源和方法</a:t>
            </a:r>
            <a:endParaRPr lang="zh-CN" altLang="en-US">
              <a:solidFill>
                <a:schemeClr val="dk1"/>
              </a:solidFill>
            </a:endParaRPr>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投资者大多通过网络进行股票交易( 特别是在中国①)，网络总搜索量是投资者关注直接和明确的衡量指标</a:t>
            </a:r>
            <a:endParaRPr lang="zh-CN" altLang="en-US">
              <a:sym typeface="+mn-ea"/>
            </a:endParaRPr>
          </a:p>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采用加入滞后影响的格兰杰因果检验进行分析，结果发现，在道琼斯工业平均指数（DJIA）和 GPOMS 中的“calm （冷静）”情绪之间存在较为显著的相关性，且情绪对于股价具有一定的预测能力。</a:t>
            </a:r>
            <a:endParaRPr lang="zh-CN" altLang="en-US">
              <a:sym typeface="+mn-ea"/>
            </a:endParaRPr>
          </a:p>
          <a:p>
            <a:endParaRPr lang="zh-CN" altLang="en-US"/>
          </a:p>
          <a:p>
            <a:endParaRPr lang="zh-CN" altLang="en-US"/>
          </a:p>
          <a:p>
            <a:r>
              <a:rPr lang="zh-CN" altLang="en-US"/>
              <a:t>舆情指数</a:t>
            </a:r>
            <a:endParaRPr lang="zh-CN" altLang="en-US"/>
          </a:p>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相似但，针对性更强，</a:t>
            </a:r>
            <a:endParaRPr lang="zh-CN" altLang="en-US">
              <a:sym typeface="+mn-ea"/>
            </a:endParaRPr>
          </a:p>
          <a:p>
            <a:endParaRPr lang="zh-CN" altLang="en-US"/>
          </a:p>
          <a:p>
            <a:endParaRPr lang="zh-CN" altLang="en-US"/>
          </a:p>
          <a:p>
            <a:r>
              <a:rPr lang="zh-CN" altLang="en-US"/>
              <a:t>最终建立的实证模型同时控制了样本公司相关财务变量的影响</a:t>
            </a:r>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投资者大多通过网络进行股票交易( 特别是在中国①)，网络总搜索量是投资者关注直接和明确的衡量指标</a:t>
            </a:r>
            <a:endParaRPr lang="zh-CN" altLang="en-US">
              <a:sym typeface="+mn-ea"/>
            </a:endParaRPr>
          </a:p>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投资者大多通过网络进行股票交易( 特别是在中国①)，网络总搜索量是投资者关注直接和明确的衡量指标</a:t>
            </a:r>
            <a:endParaRPr lang="zh-CN" altLang="en-US">
              <a:sym typeface="+mn-ea"/>
            </a:endParaRPr>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505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AD2B459-B86C-433A-A705-27FD7B6EDD4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p:cNvSpPr>
          <p:nvPr>
            <p:ph type="sldImg"/>
          </p:nvPr>
        </p:nvSpPr>
        <p:spPr/>
      </p:sp>
      <p:sp>
        <p:nvSpPr>
          <p:cNvPr id="45058"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5059"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1"/>
            <a:r>
              <a:rPr lang="zh-CN" altLang="en-US" dirty="0" smtClean="0">
                <a:sym typeface="+mn-ea"/>
              </a:rPr>
              <a:t>2010年 “阿拉伯之春” </a:t>
            </a:r>
            <a:endParaRPr lang="zh-CN" altLang="en-US" dirty="0" smtClean="0">
              <a:sym typeface="+mn-ea"/>
            </a:endParaRPr>
          </a:p>
          <a:p>
            <a:pPr lvl="1"/>
            <a:r>
              <a:rPr lang="zh-CN" altLang="en-US" dirty="0" smtClean="0">
                <a:sym typeface="+mn-ea"/>
              </a:rPr>
              <a:t>“Twitter革命”</a:t>
            </a:r>
            <a:endParaRPr lang="zh-CN" altLang="en-US" dirty="0" smtClean="0"/>
          </a:p>
          <a:p>
            <a:pPr lvl="1"/>
            <a:r>
              <a:rPr lang="zh-CN" altLang="en-US" dirty="0" smtClean="0">
                <a:sym typeface="+mn-ea"/>
              </a:rPr>
              <a:t>传统媒体被指失去传媒功能，人们转向YouTube、Twitter、Facebook获取事态的最近进展</a:t>
            </a:r>
            <a:endParaRPr lang="zh-CN" altLang="en-US" dirty="0" smtClean="0">
              <a:sym typeface="+mn-ea"/>
            </a:endParaRPr>
          </a:p>
          <a:p>
            <a:pPr lvl="1"/>
            <a:r>
              <a:rPr lang="zh-CN" altLang="en-US" dirty="0" smtClean="0">
                <a:sym typeface="+mn-ea"/>
              </a:rPr>
              <a:t>社交媒体起到了一定传播、组织和发布信息的作用</a:t>
            </a:r>
            <a:endParaRPr lang="zh-CN" altLang="en-US" dirty="0" smtClean="0">
              <a:sym typeface="+mn-ea"/>
            </a:endParaRPr>
          </a:p>
          <a:p>
            <a:pPr lvl="1"/>
            <a:r>
              <a:rPr lang="zh-CN" altLang="en-US" dirty="0" smtClean="0">
                <a:sym typeface="+mn-ea"/>
              </a:rPr>
              <a:t>Xiaofeng Wang et al.2012 使用Twitter文本数据对肇事逃逸案件的发生进行预测 ：使用有监督学习框架，用真实的案件发生数据训练测试，显著提升预测性能</a:t>
            </a:r>
            <a:endParaRPr lang="zh-CN" altLang="en-US" dirty="0" smtClean="0">
              <a:sym typeface="+mn-ea"/>
            </a:endParaRPr>
          </a:p>
          <a:p>
            <a:pPr lvl="1"/>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smtClean="0">
                <a:sym typeface="+mn-ea"/>
              </a:rPr>
              <a:t>投票者主动希望了解的信息。</a:t>
            </a:r>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D2B459-B86C-433A-A705-27FD7B6EDD4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p:cNvSpPr>
          <p:nvPr>
            <p:ph type="sldImg"/>
          </p:nvPr>
        </p:nvSpPr>
        <p:spPr/>
      </p:sp>
      <p:sp>
        <p:nvSpPr>
          <p:cNvPr id="49154"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915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noChangeAspect="1"/>
          </p:cNvSpPr>
          <p:nvPr>
            <p:ph type="sldImg"/>
          </p:nvPr>
        </p:nvSpPr>
        <p:spPr/>
      </p:sp>
      <p:sp>
        <p:nvSpPr>
          <p:cNvPr id="49154" name="备注占位符 2"/>
          <p:cNvSpPr>
            <a:spLocks noGrp="1"/>
          </p:cNvSpPr>
          <p:nvPr>
            <p:ph type="body"/>
          </p:nvPr>
        </p:nvSpPr>
        <p:spPr/>
        <p:txBody>
          <a:bodyPr lIns="91440" tIns="45720" rIns="91440" bIns="45720" anchor="t"/>
          <a:p>
            <a:pPr lvl="0"/>
            <a:endParaRPr lang="en-US" altLang="zh-CN" dirty="0"/>
          </a:p>
          <a:p>
            <a:pPr lvl="0"/>
            <a:endParaRPr lang="zh-CN" altLang="en-US" dirty="0"/>
          </a:p>
        </p:txBody>
      </p:sp>
      <p:sp>
        <p:nvSpPr>
          <p:cNvPr id="49155"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indent="0" algn="r"/>
            <a:fld id="{9A0DB2DC-4C9A-4742-B13C-FB6460FD3503}" type="slidenum">
              <a:rPr lang="zh-CN" altLang="en-US" sz="1200">
                <a:latin typeface="Arial" panose="020B0604020202020204" pitchFamily="34" charset="0"/>
                <a:ea typeface="宋体" panose="02010600030101010101" pitchFamily="2" charset="-122"/>
              </a:rPr>
            </a:fld>
            <a:endParaRPr lang="zh-CN" altLang="en-US" sz="120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0242" name="Picture 2"/>
          <p:cNvPicPr>
            <a:picLocks noChangeAspect="1"/>
          </p:cNvPicPr>
          <p:nvPr/>
        </p:nvPicPr>
        <p:blipFill>
          <a:blip r:embed="rId3"/>
          <a:stretch>
            <a:fillRect/>
          </a:stretch>
        </p:blipFill>
        <p:spPr>
          <a:xfrm>
            <a:off x="10033000" y="1323975"/>
            <a:ext cx="1344084" cy="962025"/>
          </a:xfrm>
          <a:prstGeom prst="rect">
            <a:avLst/>
          </a:prstGeom>
          <a:noFill/>
          <a:ln w="9525">
            <a:noFill/>
          </a:ln>
        </p:spPr>
      </p:pic>
      <p:sp>
        <p:nvSpPr>
          <p:cNvPr id="10243" name="Freeform 17"/>
          <p:cNvSpPr/>
          <p:nvPr/>
        </p:nvSpPr>
        <p:spPr>
          <a:xfrm>
            <a:off x="-12700" y="1447800"/>
            <a:ext cx="12219517" cy="3832225"/>
          </a:xfrm>
          <a:custGeom>
            <a:avLst/>
            <a:gdLst/>
            <a:ahLst/>
            <a:cxnLst>
              <a:cxn ang="0">
                <a:pos x="12" y="124"/>
              </a:cxn>
              <a:cxn ang="0">
                <a:pos x="1381" y="12"/>
              </a:cxn>
              <a:cxn ang="0">
                <a:pos x="4064" y="581"/>
              </a:cxn>
              <a:cxn ang="0">
                <a:pos x="5773" y="118"/>
              </a:cxn>
              <a:cxn ang="0">
                <a:pos x="5766" y="2151"/>
              </a:cxn>
              <a:cxn ang="0">
                <a:pos x="3966" y="2263"/>
              </a:cxn>
              <a:cxn ang="0">
                <a:pos x="1963" y="1897"/>
              </a:cxn>
              <a:cxn ang="0">
                <a:pos x="6" y="2407"/>
              </a:cxn>
              <a:cxn ang="0">
                <a:pos x="12" y="124"/>
              </a:cxn>
            </a:cxnLst>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solidFill>
            <a:schemeClr val="accent1">
              <a:alpha val="40999"/>
            </a:schemeClr>
          </a:solidFill>
          <a:ln w="9525">
            <a:noFill/>
          </a:ln>
        </p:spPr>
        <p:txBody>
          <a:bodyPr/>
          <a:p>
            <a:endParaRPr lang="zh-CN" altLang="en-US"/>
          </a:p>
        </p:txBody>
      </p:sp>
      <p:sp>
        <p:nvSpPr>
          <p:cNvPr id="10244" name="Freeform 18"/>
          <p:cNvSpPr/>
          <p:nvPr/>
        </p:nvSpPr>
        <p:spPr>
          <a:xfrm>
            <a:off x="-12700" y="1730375"/>
            <a:ext cx="12200467" cy="3265488"/>
          </a:xfrm>
          <a:custGeom>
            <a:avLst/>
            <a:gdLst/>
            <a:ahLst/>
            <a:cxnLst>
              <a:cxn ang="0">
                <a:pos x="6" y="272"/>
              </a:cxn>
              <a:cxn ang="0">
                <a:pos x="1453" y="10"/>
              </a:cxn>
              <a:cxn ang="0">
                <a:pos x="4182" y="482"/>
              </a:cxn>
              <a:cxn ang="0">
                <a:pos x="5764" y="154"/>
              </a:cxn>
              <a:cxn ang="0">
                <a:pos x="5764" y="1806"/>
              </a:cxn>
              <a:cxn ang="0">
                <a:pos x="4005" y="1994"/>
              </a:cxn>
              <a:cxn ang="0">
                <a:pos x="1891" y="1522"/>
              </a:cxn>
              <a:cxn ang="0">
                <a:pos x="6" y="1967"/>
              </a:cxn>
              <a:cxn ang="0">
                <a:pos x="6" y="272"/>
              </a:cxn>
            </a:cxnLst>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solidFill>
            <a:schemeClr val="accent1"/>
          </a:solidFill>
          <a:ln w="9525">
            <a:noFill/>
          </a:ln>
        </p:spPr>
        <p:txBody>
          <a:bodyPr/>
          <a:p>
            <a:endParaRPr lang="zh-CN" altLang="en-US"/>
          </a:p>
        </p:txBody>
      </p:sp>
      <p:grpSp>
        <p:nvGrpSpPr>
          <p:cNvPr id="10245" name="Group 28"/>
          <p:cNvGrpSpPr/>
          <p:nvPr/>
        </p:nvGrpSpPr>
        <p:grpSpPr>
          <a:xfrm>
            <a:off x="6383867" y="93663"/>
            <a:ext cx="5757333" cy="766762"/>
            <a:chOff x="68" y="59"/>
            <a:chExt cx="1813" cy="332"/>
          </a:xfrm>
        </p:grpSpPr>
        <p:pic>
          <p:nvPicPr>
            <p:cNvPr id="10246" name="Picture 29" descr="2"/>
            <p:cNvPicPr>
              <a:picLocks noChangeAspect="1"/>
            </p:cNvPicPr>
            <p:nvPr/>
          </p:nvPicPr>
          <p:blipFill>
            <a:blip r:embed="rId4"/>
            <a:stretch>
              <a:fillRect/>
            </a:stretch>
          </p:blipFill>
          <p:spPr>
            <a:xfrm>
              <a:off x="385" y="59"/>
              <a:ext cx="1496" cy="332"/>
            </a:xfrm>
            <a:prstGeom prst="rect">
              <a:avLst/>
            </a:prstGeom>
            <a:noFill/>
            <a:ln w="9525">
              <a:noFill/>
            </a:ln>
          </p:spPr>
        </p:pic>
        <p:pic>
          <p:nvPicPr>
            <p:cNvPr id="10247" name="Picture 30" descr="3d3240192617ce3635fa41e1"/>
            <p:cNvPicPr>
              <a:picLocks noChangeAspect="1"/>
            </p:cNvPicPr>
            <p:nvPr/>
          </p:nvPicPr>
          <p:blipFill>
            <a:blip r:embed="rId5"/>
            <a:stretch>
              <a:fillRect/>
            </a:stretch>
          </p:blipFill>
          <p:spPr>
            <a:xfrm>
              <a:off x="68" y="73"/>
              <a:ext cx="295" cy="295"/>
            </a:xfrm>
            <a:prstGeom prst="rect">
              <a:avLst/>
            </a:prstGeom>
            <a:noFill/>
            <a:ln w="9525">
              <a:noFill/>
            </a:ln>
          </p:spPr>
        </p:pic>
      </p:grpSp>
      <p:pic>
        <p:nvPicPr>
          <p:cNvPr id="10248" name="图片 2"/>
          <p:cNvPicPr>
            <a:picLocks noChangeAspect="1"/>
          </p:cNvPicPr>
          <p:nvPr userDrawn="1"/>
        </p:nvPicPr>
        <p:blipFill>
          <a:blip r:embed="rId6"/>
          <a:stretch>
            <a:fillRect/>
          </a:stretch>
        </p:blipFill>
        <p:spPr>
          <a:xfrm>
            <a:off x="480484" y="166688"/>
            <a:ext cx="5063067" cy="693737"/>
          </a:xfrm>
          <a:prstGeom prst="rect">
            <a:avLst/>
          </a:prstGeom>
          <a:noFill/>
          <a:ln w="9525">
            <a:noFill/>
          </a:ln>
        </p:spPr>
      </p:pic>
      <p:sp>
        <p:nvSpPr>
          <p:cNvPr id="3074" name="Rectangle 2"/>
          <p:cNvSpPr>
            <a:spLocks noGrp="1" noChangeArrowheads="1"/>
          </p:cNvSpPr>
          <p:nvPr>
            <p:ph type="ctrTitle"/>
          </p:nvPr>
        </p:nvSpPr>
        <p:spPr>
          <a:xfrm>
            <a:off x="1524000" y="2590800"/>
            <a:ext cx="9448800" cy="1012825"/>
          </a:xfrm>
          <a:effectLst>
            <a:outerShdw dist="53882" dir="2700000" algn="ctr" rotWithShape="0">
              <a:schemeClr val="tx1"/>
            </a:outerShdw>
          </a:effectLst>
        </p:spPr>
        <p:txBody>
          <a:bodyPr/>
          <a:lstStyle>
            <a:lvl1pPr>
              <a:defRPr sz="4800"/>
            </a:lvl1pPr>
          </a:lstStyle>
          <a:p>
            <a:pPr fontAlgn="base"/>
            <a:r>
              <a:rPr lang="zh-CN" altLang="en-US" strike="noStrike" noProof="1" smtClean="0"/>
              <a:t>单击此处编辑母版标题样式</a:t>
            </a:r>
            <a:endParaRPr lang="zh-CN" altLang="en-US" strike="noStrike" noProof="1"/>
          </a:p>
        </p:txBody>
      </p:sp>
      <p:sp>
        <p:nvSpPr>
          <p:cNvPr id="3075" name="Rectangle 3"/>
          <p:cNvSpPr>
            <a:spLocks noGrp="1" noChangeArrowheads="1"/>
          </p:cNvSpPr>
          <p:nvPr>
            <p:ph type="subTitle" idx="1"/>
          </p:nvPr>
        </p:nvSpPr>
        <p:spPr bwMode="white">
          <a:xfrm>
            <a:off x="1727200" y="3581400"/>
            <a:ext cx="8940800" cy="381000"/>
          </a:xfrm>
        </p:spPr>
        <p:txBody>
          <a:bodyPr/>
          <a:lstStyle>
            <a:lvl1pPr marL="0" indent="0" algn="ctr">
              <a:buFont typeface="Wingdings" panose="05000000000000000000" pitchFamily="2" charset="2"/>
              <a:buNone/>
              <a:defRPr sz="2000"/>
            </a:lvl1pPr>
          </a:lstStyle>
          <a:p>
            <a:pPr fontAlgn="base"/>
            <a:r>
              <a:rPr lang="zh-CN" altLang="en-US" strike="noStrike" noProof="1" smtClean="0"/>
              <a:t>单击此处编辑母版副标题样式</a:t>
            </a:r>
            <a:endParaRPr lang="zh-CN" altLang="en-US" strike="noStrike" noProof="1"/>
          </a:p>
        </p:txBody>
      </p:sp>
      <p:sp>
        <p:nvSpPr>
          <p:cNvPr id="4" name="Rectangle 4"/>
          <p:cNvSpPr>
            <a:spLocks noGrp="1" noChangeArrowheads="1"/>
          </p:cNvSpPr>
          <p:nvPr>
            <p:ph type="dt" sz="half" idx="2"/>
          </p:nvPr>
        </p:nvSpPr>
        <p:spPr>
          <a:xfrm>
            <a:off x="609600" y="6477000"/>
            <a:ext cx="2844800" cy="244475"/>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fontAlgn="base"/>
            <a:fld id="{97850391-54D5-4561-BE14-FFBF96FEE9C6}"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Rectangle 5"/>
          <p:cNvSpPr>
            <a:spLocks noGrp="1" noChangeArrowheads="1"/>
          </p:cNvSpPr>
          <p:nvPr>
            <p:ph type="ftr" sz="quarter" idx="3"/>
          </p:nvPr>
        </p:nvSpPr>
        <p:spPr>
          <a:xfrm>
            <a:off x="4165600" y="6477000"/>
            <a:ext cx="3860800" cy="244475"/>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fontAlgn="base"/>
            <a:endParaRPr lang="zh-CN" altLang="en-US" strike="noStrike" noProof="1"/>
          </a:p>
        </p:txBody>
      </p:sp>
      <p:sp>
        <p:nvSpPr>
          <p:cNvPr id="6" name="Rectangle 6"/>
          <p:cNvSpPr>
            <a:spLocks noGrp="1" noChangeArrowheads="1"/>
          </p:cNvSpPr>
          <p:nvPr>
            <p:ph type="sldNum" sz="quarter" idx="4"/>
          </p:nvPr>
        </p:nvSpPr>
        <p:spPr>
          <a:xfrm>
            <a:off x="8737600" y="6477000"/>
            <a:ext cx="2844800" cy="244475"/>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685800"/>
            <a:ext cx="9855200" cy="563563"/>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828800"/>
            <a:ext cx="53848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97600" y="1828800"/>
            <a:ext cx="5384800"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97600" y="4152900"/>
            <a:ext cx="5384800"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fontAlgn="base"/>
            <a:fld id="{94281E7C-ACDF-4A29-BEBE-06E888EC75FD}"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7" name="页脚占位符 6"/>
          <p:cNvSpPr>
            <a:spLocks noGrp="1"/>
          </p:cNvSpPr>
          <p:nvPr>
            <p:ph type="ftr" sz="quarter" idx="11"/>
          </p:nvPr>
        </p:nvSpPr>
        <p:spPr>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fontAlgn="base"/>
            <a:endParaRPr lang="zh-CN" altLang="en-US" strike="noStrike" noProof="1"/>
          </a:p>
        </p:txBody>
      </p:sp>
      <p:sp>
        <p:nvSpPr>
          <p:cNvPr id="8" name="灯片编号占位符 7"/>
          <p:cNvSpPr>
            <a:spLocks noGrp="1"/>
          </p:cNvSpPr>
          <p:nvPr>
            <p:ph type="sldNum" sz="quarter" idx="12"/>
          </p:nvPr>
        </p:nvSpPr>
        <p:spPr>
          <a:xfrm>
            <a:off x="8737600" y="6400800"/>
            <a:ext cx="284480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p>
            <a:pPr fontAlgn="base"/>
            <a:endParaRPr lang="zh-CN" altLang="en-US" strike="noStrike" noProof="1"/>
          </a:p>
        </p:txBody>
      </p:sp>
      <p:sp>
        <p:nvSpPr>
          <p:cNvPr id="3" name="日期占位符 2"/>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灯片编号占位符 3"/>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effectLst>
                  <a:outerShdw blurRad="38100" dist="38100" dir="2700000" algn="tl">
                    <a:srgbClr val="000000">
                      <a:alpha val="43137"/>
                    </a:srgbClr>
                  </a:outerShdw>
                </a:effectLst>
                <a:latin typeface="Times New Roman" panose="02020603050405020304" charset="0"/>
                <a:ea typeface="黑体" panose="02010609060101010101" pitchFamily="49" charset="-122"/>
                <a:cs typeface="Times New Roman" panose="02020603050405020304" charset="0"/>
              </a:defRPr>
            </a:lvl1pPr>
          </a:lstStyle>
          <a:p>
            <a:pPr fontAlgn="base"/>
            <a:r>
              <a:rPr lang="zh-CN" altLang="en-US" strike="noStrike" noProof="1" smtClean="0"/>
              <a:t>单击此处编辑母版标题样式</a:t>
            </a:r>
            <a:endParaRPr lang="zh-CN" altLang="en-US" strike="noStrike" noProof="1" dirty="0"/>
          </a:p>
        </p:txBody>
      </p:sp>
      <p:sp>
        <p:nvSpPr>
          <p:cNvPr id="3" name="内容占位符 2"/>
          <p:cNvSpPr>
            <a:spLocks noGrp="1"/>
          </p:cNvSpPr>
          <p:nvPr>
            <p:ph idx="1"/>
          </p:nvPr>
        </p:nvSpPr>
        <p:spPr>
          <a:xfrm>
            <a:off x="609600" y="1532238"/>
            <a:ext cx="10972800" cy="4792362"/>
          </a:xfrm>
        </p:spPr>
        <p:txBody>
          <a:bodyPr/>
          <a:lstStyle>
            <a:lvl1pPr>
              <a:defRPr sz="2800" b="0">
                <a:latin typeface="Times New Roman" panose="02020603050405020304" charset="0"/>
                <a:ea typeface="黑体" panose="02010609060101010101" pitchFamily="49" charset="-122"/>
                <a:cs typeface="Times New Roman" panose="02020603050405020304" charset="0"/>
              </a:defRPr>
            </a:lvl1pPr>
            <a:lvl2pPr>
              <a:defRPr sz="2400" b="1">
                <a:latin typeface="宋体" panose="02010600030101010101" pitchFamily="2" charset="-122"/>
                <a:ea typeface="宋体" panose="02010600030101010101" pitchFamily="2" charset="-122"/>
                <a:cs typeface="Times New Roman" panose="02020603050405020304" charset="0"/>
              </a:defRPr>
            </a:lvl2pPr>
            <a:lvl3pPr>
              <a:defRPr>
                <a:latin typeface="宋体" panose="02010600030101010101" pitchFamily="2" charset="-122"/>
                <a:ea typeface="宋体" panose="02010600030101010101" pitchFamily="2" charset="-122"/>
                <a:cs typeface="Times New Roman" panose="02020603050405020304" charset="0"/>
              </a:defRPr>
            </a:lvl3pPr>
            <a:lvl4pPr>
              <a:defRPr>
                <a:latin typeface="Times New Roman" panose="02020603050405020304" charset="0"/>
                <a:ea typeface="黑体" panose="02010609060101010101" pitchFamily="49" charset="-122"/>
                <a:cs typeface="Times New Roman" panose="02020603050405020304" charset="0"/>
              </a:defRPr>
            </a:lvl4pPr>
            <a:lvl5pPr>
              <a:defRPr>
                <a:latin typeface="Times New Roman" panose="02020603050405020304" charset="0"/>
                <a:ea typeface="黑体" panose="02010609060101010101" pitchFamily="49" charset="-122"/>
                <a:cs typeface="Times New Roman" panose="02020603050405020304" charset="0"/>
              </a:defRPr>
            </a:lvl5pPr>
          </a:lstStyle>
          <a:p>
            <a:pPr lvl="0" fontAlgn="base"/>
            <a:r>
              <a:rPr lang="zh-CN" altLang="en-US" strike="noStrike" noProof="1" dirty="0" smtClean="0"/>
              <a:t>单击此处编辑母版文本样式</a:t>
            </a:r>
            <a:endParaRPr lang="zh-CN" altLang="en-US" strike="noStrike" noProof="1" dirty="0" smtClean="0"/>
          </a:p>
          <a:p>
            <a:pPr lvl="1" fontAlgn="base"/>
            <a:r>
              <a:rPr lang="zh-CN" altLang="en-US" strike="noStrike" noProof="1" dirty="0" smtClean="0"/>
              <a:t>第二级</a:t>
            </a:r>
            <a:endParaRPr lang="zh-CN" altLang="en-US" strike="noStrike" noProof="1" dirty="0" smtClean="0"/>
          </a:p>
          <a:p>
            <a:pPr lvl="2" fontAlgn="base"/>
            <a:r>
              <a:rPr lang="zh-CN" altLang="en-US" strike="noStrike" noProof="1" dirty="0" smtClean="0"/>
              <a:t>第三级</a:t>
            </a:r>
            <a:endParaRPr lang="zh-CN" altLang="en-US" strike="noStrike" noProof="1" dirty="0" smtClean="0"/>
          </a:p>
          <a:p>
            <a:pPr lvl="3" fontAlgn="base"/>
            <a:r>
              <a:rPr lang="zh-CN" altLang="en-US" strike="noStrike" noProof="1" dirty="0" smtClean="0"/>
              <a:t>第四级</a:t>
            </a:r>
            <a:endParaRPr lang="zh-CN" altLang="en-US" strike="noStrike" noProof="1" dirty="0" smtClean="0"/>
          </a:p>
          <a:p>
            <a:pPr lvl="4" fontAlgn="base"/>
            <a:r>
              <a:rPr lang="zh-CN" altLang="en-US" strike="noStrike" noProof="1" dirty="0" smtClean="0"/>
              <a:t>第五级</a:t>
            </a:r>
            <a:endParaRPr lang="zh-CN" altLang="en-US" strike="noStrike" noProof="1" dirty="0"/>
          </a:p>
        </p:txBody>
      </p:sp>
      <p:sp>
        <p:nvSpPr>
          <p:cNvPr id="4" name="页脚占位符 3"/>
          <p:cNvSpPr>
            <a:spLocks noGrp="1"/>
          </p:cNvSpPr>
          <p:nvPr>
            <p:ph type="ftr" sz="quarter" idx="10"/>
          </p:nvPr>
        </p:nvSpPr>
        <p:spPr/>
        <p:txBody>
          <a:bodyPr/>
          <a:p>
            <a:pPr fontAlgn="base"/>
            <a:endParaRPr lang="zh-CN" altLang="en-US" strike="noStrike" noProof="1"/>
          </a:p>
        </p:txBody>
      </p:sp>
      <p:sp>
        <p:nvSpPr>
          <p:cNvPr id="5" name="日期占位符 4"/>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灯片编号占位符 5"/>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页脚占位符 3"/>
          <p:cNvSpPr>
            <a:spLocks noGrp="1"/>
          </p:cNvSpPr>
          <p:nvPr>
            <p:ph type="ftr" sz="quarter" idx="10"/>
          </p:nvPr>
        </p:nvSpPr>
        <p:spPr/>
        <p:txBody>
          <a:bodyPr/>
          <a:p>
            <a:pPr fontAlgn="base"/>
            <a:endParaRPr lang="zh-CN" altLang="en-US" strike="noStrike" noProof="1"/>
          </a:p>
        </p:txBody>
      </p:sp>
      <p:sp>
        <p:nvSpPr>
          <p:cNvPr id="5" name="日期占位符 4"/>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灯片编号占位符 5"/>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828800"/>
            <a:ext cx="538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828800"/>
            <a:ext cx="538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页脚占位符 4"/>
          <p:cNvSpPr>
            <a:spLocks noGrp="1"/>
          </p:cNvSpPr>
          <p:nvPr>
            <p:ph type="ftr" sz="quarter" idx="10"/>
          </p:nvPr>
        </p:nvSpPr>
        <p:spPr/>
        <p:txBody>
          <a:bodyPr/>
          <a:p>
            <a:pPr fontAlgn="base"/>
            <a:endParaRPr lang="zh-CN" altLang="en-US" strike="noStrike" noProof="1"/>
          </a:p>
        </p:txBody>
      </p:sp>
      <p:sp>
        <p:nvSpPr>
          <p:cNvPr id="6" name="日期占位符 5"/>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7" name="灯片编号占位符 6"/>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页脚占位符 6"/>
          <p:cNvSpPr>
            <a:spLocks noGrp="1"/>
          </p:cNvSpPr>
          <p:nvPr>
            <p:ph type="ftr" sz="quarter" idx="10"/>
          </p:nvPr>
        </p:nvSpPr>
        <p:spPr/>
        <p:txBody>
          <a:bodyPr/>
          <a:p>
            <a:pPr fontAlgn="base"/>
            <a:endParaRPr lang="zh-CN" altLang="en-US" strike="noStrike" noProof="1"/>
          </a:p>
        </p:txBody>
      </p:sp>
      <p:sp>
        <p:nvSpPr>
          <p:cNvPr id="8" name="日期占位符 7"/>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9" name="灯片编号占位符 8"/>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dirty="0"/>
          </a:p>
        </p:txBody>
      </p:sp>
      <p:sp>
        <p:nvSpPr>
          <p:cNvPr id="3" name="页脚占位符 2"/>
          <p:cNvSpPr>
            <a:spLocks noGrp="1"/>
          </p:cNvSpPr>
          <p:nvPr>
            <p:ph type="ftr" sz="quarter" idx="10"/>
          </p:nvPr>
        </p:nvSpPr>
        <p:spPr/>
        <p:txBody>
          <a:bodyPr/>
          <a:p>
            <a:pPr fontAlgn="base"/>
            <a:endParaRPr lang="zh-CN" altLang="en-US" strike="noStrike" noProof="1"/>
          </a:p>
        </p:txBody>
      </p:sp>
      <p:sp>
        <p:nvSpPr>
          <p:cNvPr id="4" name="日期占位符 3"/>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灯片编号占位符 4"/>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685800"/>
            <a:ext cx="2743200"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685800"/>
            <a:ext cx="8026400"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页脚占位符 3"/>
          <p:cNvSpPr>
            <a:spLocks noGrp="1"/>
          </p:cNvSpPr>
          <p:nvPr>
            <p:ph type="ftr" sz="quarter" idx="10"/>
          </p:nvPr>
        </p:nvSpPr>
        <p:spPr/>
        <p:txBody>
          <a:bodyPr/>
          <a:p>
            <a:pPr fontAlgn="base"/>
            <a:endParaRPr lang="zh-CN" altLang="en-US" strike="noStrike" noProof="1"/>
          </a:p>
        </p:txBody>
      </p:sp>
      <p:sp>
        <p:nvSpPr>
          <p:cNvPr id="5" name="日期占位符 4"/>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灯片编号占位符 5"/>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219200" y="685800"/>
            <a:ext cx="9855200" cy="563563"/>
          </a:xfrm>
        </p:spPr>
        <p:txBody>
          <a:bodyPr/>
          <a:lstStyle/>
          <a:p>
            <a:pPr fontAlgn="base"/>
            <a:r>
              <a:rPr lang="zh-CN" altLang="en-US" strike="noStrike" noProof="1" smtClean="0"/>
              <a:t>单击此处编辑母版标题样式</a:t>
            </a:r>
            <a:endParaRPr lang="zh-CN" altLang="en-US" strike="noStrike" noProof="1" dirty="0"/>
          </a:p>
        </p:txBody>
      </p:sp>
      <p:sp>
        <p:nvSpPr>
          <p:cNvPr id="3" name="文本占位符 2"/>
          <p:cNvSpPr>
            <a:spLocks noGrp="1"/>
          </p:cNvSpPr>
          <p:nvPr>
            <p:ph type="body" sz="half" idx="1"/>
          </p:nvPr>
        </p:nvSpPr>
        <p:spPr>
          <a:xfrm>
            <a:off x="609600" y="1828800"/>
            <a:ext cx="11055019" cy="4495800"/>
          </a:xfrm>
        </p:spPr>
        <p:txBody>
          <a:bodyPr/>
          <a:lstStyle>
            <a:lvl1pPr>
              <a:defRPr b="1"/>
            </a:lvl1pPr>
            <a:lvl2pPr marL="628650" indent="-273050">
              <a:buFont typeface="Wingdings" panose="05000000000000000000" pitchFamily="2" charset="2"/>
              <a:buChar char="Ø"/>
              <a:defRPr b="1"/>
            </a:lvl2pPr>
            <a:lvl3pPr marL="808355" indent="-179705">
              <a:buClr>
                <a:schemeClr val="accent1"/>
              </a:buClr>
              <a:buFont typeface="Arial" panose="020B0604020202020204" pitchFamily="34" charset="0"/>
              <a:buChar char="•"/>
              <a:defRPr sz="2000" b="1"/>
            </a:lvl3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p:txBody>
      </p:sp>
      <p:sp>
        <p:nvSpPr>
          <p:cNvPr id="4" name="页脚占位符 3"/>
          <p:cNvSpPr>
            <a:spLocks noGrp="1"/>
          </p:cNvSpPr>
          <p:nvPr>
            <p:ph type="ftr" sz="quarter" idx="10"/>
          </p:nvPr>
        </p:nvSpPr>
        <p:spPr/>
        <p:txBody>
          <a:bodyPr/>
          <a:p>
            <a:pPr fontAlgn="base"/>
            <a:endParaRPr lang="zh-CN" altLang="en-US" strike="noStrike" noProof="1"/>
          </a:p>
        </p:txBody>
      </p:sp>
      <p:sp>
        <p:nvSpPr>
          <p:cNvPr id="5" name="日期占位符 4"/>
          <p:cNvSpPr>
            <a:spLocks noGrp="1"/>
          </p:cNvSpPr>
          <p:nvPr>
            <p:ph type="dt" sz="half" idx="11"/>
          </p:nvPr>
        </p:nvSpPr>
        <p:spPr/>
        <p:txBody>
          <a:bodyPr/>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灯片编号占位符 5"/>
          <p:cNvSpPr>
            <a:spLocks noGrp="1"/>
          </p:cNvSpPr>
          <p:nvPr>
            <p:ph type="sldNum" sz="quarter" idx="12"/>
          </p:nvPr>
        </p:nvSpPr>
        <p:spPr/>
        <p:txBody>
          <a:bodyPr/>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219200" y="685800"/>
            <a:ext cx="9855200" cy="563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09600" y="1828800"/>
            <a:ext cx="53848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7600" y="1828800"/>
            <a:ext cx="5384800" cy="4495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fontAlgn="base"/>
            <a:fld id="{72E6E6E6-99C2-4110-A3B9-AF55A94BC328}"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fontAlgn="base"/>
            <a:endParaRPr lang="zh-CN" altLang="en-US" strike="noStrike" noProof="1"/>
          </a:p>
        </p:txBody>
      </p:sp>
      <p:sp>
        <p:nvSpPr>
          <p:cNvPr id="7" name="灯片编号占位符 6"/>
          <p:cNvSpPr>
            <a:spLocks noGrp="1"/>
          </p:cNvSpPr>
          <p:nvPr>
            <p:ph type="sldNum" sz="quarter" idx="12"/>
          </p:nvPr>
        </p:nvSpPr>
        <p:spPr>
          <a:xfrm>
            <a:off x="8737600" y="6400800"/>
            <a:ext cx="2844800" cy="320675"/>
          </a:xfrm>
          <a:prstGeom prst="rect">
            <a:avLst/>
          </a:prstGeom>
          <a:noFill/>
          <a:ln w="9525">
            <a:noFill/>
            <a:miter lim="800000"/>
          </a:ln>
          <a:effectLst/>
        </p:spPr>
        <p:txBody>
          <a:bodyPr vert="horz" wrap="square" lIns="91440" tIns="45720" rIns="91440" bIns="45720" numCol="1" anchor="t" anchorCtr="0" compatLnSpc="1"/>
          <a:lstStyle>
            <a:lvl1pPr>
              <a:defRPr/>
            </a:lvl1pPr>
          </a:lstStyle>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vml"/><Relationship Id="rId14" Type="http://schemas.openxmlformats.org/officeDocument/2006/relationships/image" Target="../media/image7.png"/><Relationship Id="rId13" Type="http://schemas.openxmlformats.org/officeDocument/2006/relationships/image" Target="../media/image6.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9" name="Rectangle 5"/>
          <p:cNvSpPr>
            <a:spLocks noGrp="1" noChangeArrowheads="1"/>
          </p:cNvSpPr>
          <p:nvPr>
            <p:ph type="ftr" sz="quarter" idx="3"/>
          </p:nvPr>
        </p:nvSpPr>
        <p:spPr bwMode="auto">
          <a:xfrm>
            <a:off x="4165600" y="6400800"/>
            <a:ext cx="3860800" cy="320675"/>
          </a:xfrm>
          <a:prstGeom prst="rect">
            <a:avLst/>
          </a:prstGeom>
          <a:noFill/>
          <a:ln w="9525">
            <a:noFill/>
            <a:miter lim="800000"/>
          </a:ln>
          <a:effectLst/>
        </p:spPr>
        <p:txBody>
          <a:bodyPr vert="horz" wrap="square" lIns="91440" tIns="45720" rIns="91440" bIns="45720" numCol="1" anchor="t" anchorCtr="0" compatLnSpc="1"/>
          <a:lstStyle>
            <a:lvl1pPr algn="ctr">
              <a:defRPr sz="1600">
                <a:latin typeface="Times New Roman" panose="02020603050405020304" charset="0"/>
                <a:ea typeface="宋体" panose="02010600030101010101" pitchFamily="2" charset="-122"/>
                <a:cs typeface="Times New Roman" panose="02020603050405020304" charset="0"/>
              </a:defRPr>
            </a:lvl1pPr>
          </a:lstStyle>
          <a:p>
            <a:pPr fontAlgn="base"/>
            <a:endParaRPr lang="zh-CN" altLang="en-US" strike="noStrike" noProof="1"/>
          </a:p>
        </p:txBody>
      </p:sp>
      <p:graphicFrame>
        <p:nvGraphicFramePr>
          <p:cNvPr id="2051" name="Object 27"/>
          <p:cNvGraphicFramePr>
            <a:graphicFrameLocks noChangeAspect="1"/>
          </p:cNvGraphicFramePr>
          <p:nvPr/>
        </p:nvGraphicFramePr>
        <p:xfrm>
          <a:off x="0" y="0"/>
          <a:ext cx="12192000" cy="1200150"/>
        </p:xfrm>
        <a:graphic>
          <a:graphicData uri="http://schemas.openxmlformats.org/presentationml/2006/ole">
            <mc:AlternateContent xmlns:mc="http://schemas.openxmlformats.org/markup-compatibility/2006">
              <mc:Choice xmlns:v="urn:schemas-microsoft-com:vml" Requires="v">
                <p:oleObj spid="_x0000_s3077" name="" r:id="rId12" imgW="9563100" imgH="1600200" progId="">
                  <p:embed/>
                </p:oleObj>
              </mc:Choice>
              <mc:Fallback>
                <p:oleObj name="" r:id="rId12" imgW="9563100" imgH="1600200" progId="">
                  <p:embed/>
                  <p:pic>
                    <p:nvPicPr>
                      <p:cNvPr id="0" name="图片 3076"/>
                      <p:cNvPicPr/>
                      <p:nvPr/>
                    </p:nvPicPr>
                    <p:blipFill>
                      <a:blip r:embed="rId13"/>
                      <a:stretch>
                        <a:fillRect/>
                      </a:stretch>
                    </p:blipFill>
                    <p:spPr>
                      <a:xfrm>
                        <a:off x="0" y="0"/>
                        <a:ext cx="12192000" cy="1200150"/>
                      </a:xfrm>
                      <a:prstGeom prst="rect">
                        <a:avLst/>
                      </a:prstGeom>
                      <a:noFill/>
                      <a:ln w="38100">
                        <a:noFill/>
                        <a:miter/>
                      </a:ln>
                    </p:spPr>
                  </p:pic>
                </p:oleObj>
              </mc:Fallback>
            </mc:AlternateContent>
          </a:graphicData>
        </a:graphic>
      </p:graphicFrame>
      <p:pic>
        <p:nvPicPr>
          <p:cNvPr id="2052" name="Picture 2"/>
          <p:cNvPicPr>
            <a:picLocks noChangeAspect="1"/>
          </p:cNvPicPr>
          <p:nvPr/>
        </p:nvPicPr>
        <p:blipFill>
          <a:blip r:embed="rId14"/>
          <a:stretch>
            <a:fillRect/>
          </a:stretch>
        </p:blipFill>
        <p:spPr>
          <a:xfrm>
            <a:off x="9817100" y="165100"/>
            <a:ext cx="613833" cy="439738"/>
          </a:xfrm>
          <a:prstGeom prst="rect">
            <a:avLst/>
          </a:prstGeom>
          <a:noFill/>
          <a:ln w="9525">
            <a:noFill/>
          </a:ln>
        </p:spPr>
      </p:pic>
      <p:sp>
        <p:nvSpPr>
          <p:cNvPr id="2053" name="Freeform 16"/>
          <p:cNvSpPr/>
          <p:nvPr/>
        </p:nvSpPr>
        <p:spPr>
          <a:xfrm>
            <a:off x="-14816" y="280988"/>
            <a:ext cx="12206816" cy="1620837"/>
          </a:xfrm>
          <a:custGeom>
            <a:avLst/>
            <a:gdLst/>
            <a:ahLst/>
            <a:cxnLst>
              <a:cxn ang="0">
                <a:pos x="6" y="109"/>
              </a:cxn>
              <a:cxn ang="0">
                <a:pos x="1427" y="46"/>
              </a:cxn>
              <a:cxn ang="0">
                <a:pos x="4032" y="255"/>
              </a:cxn>
              <a:cxn ang="0">
                <a:pos x="5767" y="0"/>
              </a:cxn>
              <a:cxn ang="0">
                <a:pos x="5767" y="776"/>
              </a:cxn>
              <a:cxn ang="0">
                <a:pos x="4065" y="831"/>
              </a:cxn>
              <a:cxn ang="0">
                <a:pos x="1984" y="674"/>
              </a:cxn>
              <a:cxn ang="0">
                <a:pos x="14" y="995"/>
              </a:cxn>
              <a:cxn ang="0">
                <a:pos x="6" y="109"/>
              </a:cxn>
            </a:cxnLst>
            <a:pathLst>
              <a:path w="5767" h="1021">
                <a:moveTo>
                  <a:pt x="6" y="109"/>
                </a:moveTo>
                <a:cubicBezTo>
                  <a:pt x="144" y="93"/>
                  <a:pt x="626" y="42"/>
                  <a:pt x="1427" y="46"/>
                </a:cubicBezTo>
                <a:cubicBezTo>
                  <a:pt x="2228" y="50"/>
                  <a:pt x="3321" y="224"/>
                  <a:pt x="4032" y="255"/>
                </a:cubicBezTo>
                <a:cubicBezTo>
                  <a:pt x="4742" y="286"/>
                  <a:pt x="5649" y="91"/>
                  <a:pt x="5767" y="0"/>
                </a:cubicBezTo>
                <a:lnTo>
                  <a:pt x="5767" y="776"/>
                </a:lnTo>
                <a:cubicBezTo>
                  <a:pt x="4948" y="879"/>
                  <a:pt x="4543" y="844"/>
                  <a:pt x="4065" y="831"/>
                </a:cubicBezTo>
                <a:cubicBezTo>
                  <a:pt x="3587" y="818"/>
                  <a:pt x="2973" y="694"/>
                  <a:pt x="1984" y="674"/>
                </a:cubicBezTo>
                <a:cubicBezTo>
                  <a:pt x="995" y="654"/>
                  <a:pt x="28" y="969"/>
                  <a:pt x="14" y="995"/>
                </a:cubicBezTo>
                <a:cubicBezTo>
                  <a:pt x="0" y="1021"/>
                  <a:pt x="6" y="255"/>
                  <a:pt x="6" y="109"/>
                </a:cubicBezTo>
                <a:close/>
              </a:path>
            </a:pathLst>
          </a:custGeom>
          <a:solidFill>
            <a:schemeClr val="accent1">
              <a:alpha val="40999"/>
            </a:schemeClr>
          </a:solidFill>
          <a:ln w="9525">
            <a:noFill/>
          </a:ln>
        </p:spPr>
        <p:txBody>
          <a:bodyPr/>
          <a:p>
            <a:endParaRPr lang="zh-CN" altLang="en-US"/>
          </a:p>
        </p:txBody>
      </p:sp>
      <p:sp>
        <p:nvSpPr>
          <p:cNvPr id="2054" name="Freeform 17"/>
          <p:cNvSpPr/>
          <p:nvPr/>
        </p:nvSpPr>
        <p:spPr>
          <a:xfrm>
            <a:off x="-27516" y="533400"/>
            <a:ext cx="12215283" cy="1006475"/>
          </a:xfrm>
          <a:custGeom>
            <a:avLst/>
            <a:gdLst/>
            <a:ahLst/>
            <a:cxnLst>
              <a:cxn ang="0">
                <a:pos x="20" y="109"/>
              </a:cxn>
              <a:cxn ang="0">
                <a:pos x="1442" y="3"/>
              </a:cxn>
              <a:cxn ang="0">
                <a:pos x="4150" y="148"/>
              </a:cxn>
              <a:cxn ang="0">
                <a:pos x="5771" y="37"/>
              </a:cxn>
              <a:cxn ang="0">
                <a:pos x="5771" y="557"/>
              </a:cxn>
              <a:cxn ang="0">
                <a:pos x="3942" y="592"/>
              </a:cxn>
              <a:cxn ang="0">
                <a:pos x="1839" y="456"/>
              </a:cxn>
              <a:cxn ang="0">
                <a:pos x="6" y="620"/>
              </a:cxn>
              <a:cxn ang="0">
                <a:pos x="20" y="109"/>
              </a:cxn>
            </a:cxnLst>
            <a:pathLst>
              <a:path w="5771" h="634">
                <a:moveTo>
                  <a:pt x="20" y="109"/>
                </a:moveTo>
                <a:cubicBezTo>
                  <a:pt x="26" y="109"/>
                  <a:pt x="645" y="0"/>
                  <a:pt x="1442" y="3"/>
                </a:cubicBezTo>
                <a:cubicBezTo>
                  <a:pt x="2239" y="6"/>
                  <a:pt x="3443" y="123"/>
                  <a:pt x="4150" y="148"/>
                </a:cubicBezTo>
                <a:cubicBezTo>
                  <a:pt x="4858" y="173"/>
                  <a:pt x="5633" y="63"/>
                  <a:pt x="5771" y="37"/>
                </a:cubicBezTo>
                <a:lnTo>
                  <a:pt x="5771" y="557"/>
                </a:lnTo>
                <a:cubicBezTo>
                  <a:pt x="4926" y="634"/>
                  <a:pt x="4422" y="612"/>
                  <a:pt x="3942" y="592"/>
                </a:cubicBezTo>
                <a:cubicBezTo>
                  <a:pt x="3463" y="572"/>
                  <a:pt x="2588" y="450"/>
                  <a:pt x="1839" y="456"/>
                </a:cubicBezTo>
                <a:cubicBezTo>
                  <a:pt x="1182" y="455"/>
                  <a:pt x="0" y="618"/>
                  <a:pt x="6" y="620"/>
                </a:cubicBezTo>
                <a:cubicBezTo>
                  <a:pt x="12" y="621"/>
                  <a:pt x="14" y="109"/>
                  <a:pt x="20" y="109"/>
                </a:cubicBezTo>
                <a:close/>
              </a:path>
            </a:pathLst>
          </a:custGeom>
          <a:solidFill>
            <a:schemeClr val="accent1"/>
          </a:solidFill>
          <a:ln w="9525">
            <a:noFill/>
          </a:ln>
        </p:spPr>
        <p:txBody>
          <a:bodyPr/>
          <a:p>
            <a:endParaRPr lang="zh-CN" altLang="en-US"/>
          </a:p>
        </p:txBody>
      </p:sp>
      <p:sp>
        <p:nvSpPr>
          <p:cNvPr id="2055" name="Rectangle 3"/>
          <p:cNvSpPr>
            <a:spLocks noGrp="1"/>
          </p:cNvSpPr>
          <p:nvPr>
            <p:ph type="body"/>
          </p:nvPr>
        </p:nvSpPr>
        <p:spPr>
          <a:xfrm>
            <a:off x="609600" y="1570038"/>
            <a:ext cx="10972800" cy="4754562"/>
          </a:xfrm>
          <a:prstGeom prst="rect">
            <a:avLst/>
          </a:prstGeom>
          <a:noFill/>
          <a:ln w="9525">
            <a:noFill/>
          </a:ln>
        </p:spPr>
        <p:txBody>
          <a:bodyPr wrap="square" lIns="91440" tIns="45720" rIns="91440" bIns="45720" anchor="t"/>
          <a:p>
            <a:pPr lvl="0" indent="-34290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028" name="Rectangle 4"/>
          <p:cNvSpPr>
            <a:spLocks noGrp="1" noChangeArrowheads="1"/>
          </p:cNvSpPr>
          <p:nvPr>
            <p:ph type="dt" sz="half" idx="2"/>
          </p:nvPr>
        </p:nvSpPr>
        <p:spPr bwMode="auto">
          <a:xfrm>
            <a:off x="609600" y="6400800"/>
            <a:ext cx="2844800" cy="320675"/>
          </a:xfrm>
          <a:prstGeom prst="rect">
            <a:avLst/>
          </a:prstGeom>
          <a:noFill/>
          <a:ln w="9525">
            <a:noFill/>
            <a:miter lim="800000"/>
          </a:ln>
          <a:effectLst/>
        </p:spPr>
        <p:txBody>
          <a:bodyPr vert="horz" wrap="square" lIns="91440" tIns="45720" rIns="91440" bIns="45720" numCol="1" anchor="t" anchorCtr="0" compatLnSpc="1"/>
          <a:lstStyle>
            <a:lvl1pPr>
              <a:defRPr sz="1400">
                <a:ea typeface="宋体" panose="02010600030101010101" pitchFamily="2" charset="-122"/>
              </a:defRPr>
            </a:lvl1pPr>
          </a:lstStyle>
          <a:p>
            <a:pPr fontAlgn="base"/>
            <a:fld id="{DCCEA37D-FC46-496E-89CA-F8A5F2006F80}" type="datetime1">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030" name="Rectangle 6"/>
          <p:cNvSpPr>
            <a:spLocks noGrp="1" noChangeArrowheads="1"/>
          </p:cNvSpPr>
          <p:nvPr>
            <p:ph type="sldNum" sz="quarter" idx="4"/>
          </p:nvPr>
        </p:nvSpPr>
        <p:spPr bwMode="auto">
          <a:xfrm>
            <a:off x="8737600" y="6400800"/>
            <a:ext cx="2844800" cy="320675"/>
          </a:xfrm>
          <a:prstGeom prst="rect">
            <a:avLst/>
          </a:prstGeom>
          <a:noFill/>
          <a:ln w="9525">
            <a:noFill/>
            <a:miter lim="800000"/>
          </a:ln>
          <a:effectLst/>
        </p:spPr>
        <p:txBody>
          <a:bodyPr vert="horz" wrap="square" lIns="91440" tIns="45720" rIns="91440" bIns="45720" numCol="1" anchor="t" anchorCtr="0" compatLnSpc="1"/>
          <a:lstStyle>
            <a:lvl1pPr algn="r">
              <a:defRPr sz="1400">
                <a:ea typeface="宋体" panose="02010600030101010101" pitchFamily="2" charset="-122"/>
              </a:defRPr>
            </a:lvl1pPr>
          </a:lstStyle>
          <a:p>
            <a:pPr fontAlgn="base"/>
            <a:fld id="{88E6ED9B-6B67-4B73-94FA-2CFA25DE45B6}"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2058" name="Rectangle 2"/>
          <p:cNvSpPr>
            <a:spLocks noGrp="1"/>
          </p:cNvSpPr>
          <p:nvPr>
            <p:ph type="title"/>
          </p:nvPr>
        </p:nvSpPr>
        <p:spPr>
          <a:xfrm>
            <a:off x="1219200" y="685800"/>
            <a:ext cx="9855200" cy="563563"/>
          </a:xfrm>
          <a:prstGeom prst="rect">
            <a:avLst/>
          </a:prstGeom>
          <a:noFill/>
          <a:ln w="9525">
            <a:noFill/>
          </a:ln>
        </p:spPr>
        <p:txBody>
          <a:bodyPr wrap="square" lIns="91440" tIns="45720" rIns="91440" bIns="45720" anchor="ctr"/>
          <a:p>
            <a:pPr lvl="0"/>
            <a:r>
              <a:rPr lang="zh-CN" altLang="en-US" dirty="0"/>
              <a:t>单击此处编辑母版标题样式</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1" fontAlgn="base" hangingPunct="1">
        <a:spcBef>
          <a:spcPct val="0"/>
        </a:spcBef>
        <a:spcAft>
          <a:spcPct val="0"/>
        </a:spcAft>
        <a:defRPr sz="4200" b="1">
          <a:solidFill>
            <a:schemeClr val="bg1"/>
          </a:solidFill>
          <a:latin typeface="黑体" panose="02010609060101010101" pitchFamily="49" charset="-122"/>
          <a:ea typeface="黑体" panose="02010609060101010101" pitchFamily="49" charset="-122"/>
          <a:cs typeface="+mj-cs"/>
        </a:defRPr>
      </a:lvl1pPr>
      <a:lvl2pPr algn="ctr" rtl="0" eaLnBrk="1" fontAlgn="base" hangingPunct="1">
        <a:spcBef>
          <a:spcPct val="0"/>
        </a:spcBef>
        <a:spcAft>
          <a:spcPct val="0"/>
        </a:spcAft>
        <a:defRPr sz="3600" b="1">
          <a:solidFill>
            <a:schemeClr val="bg1"/>
          </a:solidFill>
          <a:latin typeface="Arial" panose="020B0604020202020204" pitchFamily="34" charset="0"/>
        </a:defRPr>
      </a:lvl2pPr>
      <a:lvl3pPr algn="ctr" rtl="0" eaLnBrk="1" fontAlgn="base" hangingPunct="1">
        <a:spcBef>
          <a:spcPct val="0"/>
        </a:spcBef>
        <a:spcAft>
          <a:spcPct val="0"/>
        </a:spcAft>
        <a:defRPr sz="3600" b="1">
          <a:solidFill>
            <a:schemeClr val="bg1"/>
          </a:solidFill>
          <a:latin typeface="Arial" panose="020B0604020202020204" pitchFamily="34" charset="0"/>
        </a:defRPr>
      </a:lvl3pPr>
      <a:lvl4pPr algn="ctr" rtl="0" eaLnBrk="1" fontAlgn="base" hangingPunct="1">
        <a:spcBef>
          <a:spcPct val="0"/>
        </a:spcBef>
        <a:spcAft>
          <a:spcPct val="0"/>
        </a:spcAft>
        <a:defRPr sz="3600" b="1">
          <a:solidFill>
            <a:schemeClr val="bg1"/>
          </a:solidFill>
          <a:latin typeface="Arial" panose="020B0604020202020204" pitchFamily="34" charset="0"/>
        </a:defRPr>
      </a:lvl4pPr>
      <a:lvl5pPr algn="ctr" rtl="0" eaLnBrk="1" fontAlgn="base" hangingPunct="1">
        <a:spcBef>
          <a:spcPct val="0"/>
        </a:spcBef>
        <a:spcAft>
          <a:spcPct val="0"/>
        </a:spcAft>
        <a:defRPr sz="3600" b="1">
          <a:solidFill>
            <a:schemeClr val="bg1"/>
          </a:solidFill>
          <a:latin typeface="Arial" panose="020B0604020202020204" pitchFamily="34" charset="0"/>
        </a:defRPr>
      </a:lvl5pPr>
      <a:lvl6pPr marL="457200" algn="ctr" rtl="0" eaLnBrk="1" fontAlgn="base" hangingPunct="1">
        <a:spcBef>
          <a:spcPct val="0"/>
        </a:spcBef>
        <a:spcAft>
          <a:spcPct val="0"/>
        </a:spcAft>
        <a:defRPr sz="3600" b="1">
          <a:solidFill>
            <a:schemeClr val="bg1"/>
          </a:solidFill>
          <a:latin typeface="Arial" panose="020B0604020202020204" pitchFamily="34" charset="0"/>
        </a:defRPr>
      </a:lvl6pPr>
      <a:lvl7pPr marL="914400" algn="ctr" rtl="0" eaLnBrk="1" fontAlgn="base" hangingPunct="1">
        <a:spcBef>
          <a:spcPct val="0"/>
        </a:spcBef>
        <a:spcAft>
          <a:spcPct val="0"/>
        </a:spcAft>
        <a:defRPr sz="3600" b="1">
          <a:solidFill>
            <a:schemeClr val="bg1"/>
          </a:solidFill>
          <a:latin typeface="Arial" panose="020B0604020202020204" pitchFamily="34" charset="0"/>
        </a:defRPr>
      </a:lvl7pPr>
      <a:lvl8pPr marL="1371600" algn="ctr" rtl="0" eaLnBrk="1" fontAlgn="base" hangingPunct="1">
        <a:spcBef>
          <a:spcPct val="0"/>
        </a:spcBef>
        <a:spcAft>
          <a:spcPct val="0"/>
        </a:spcAft>
        <a:defRPr sz="3600" b="1">
          <a:solidFill>
            <a:schemeClr val="bg1"/>
          </a:solidFill>
          <a:latin typeface="Arial" panose="020B0604020202020204" pitchFamily="34" charset="0"/>
        </a:defRPr>
      </a:lvl8pPr>
      <a:lvl9pPr marL="1828800" algn="ctr" rtl="0" eaLnBrk="1" fontAlgn="base" hangingPunct="1">
        <a:spcBef>
          <a:spcPct val="0"/>
        </a:spcBef>
        <a:spcAft>
          <a:spcPct val="0"/>
        </a:spcAft>
        <a:defRPr sz="3600" b="1">
          <a:solidFill>
            <a:schemeClr val="bg1"/>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6.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6.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6.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36.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6.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6.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6.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6.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6.xml"/><Relationship Id="rId2" Type="http://schemas.openxmlformats.org/officeDocument/2006/relationships/image" Target="../media/image41.png"/><Relationship Id="rId1"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6.xml"/><Relationship Id="rId2" Type="http://schemas.openxmlformats.org/officeDocument/2006/relationships/image" Target="../media/image46.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6.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6.xml"/><Relationship Id="rId2" Type="http://schemas.openxmlformats.org/officeDocument/2006/relationships/image" Target="../media/image50.png"/><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6.xml"/><Relationship Id="rId2" Type="http://schemas.openxmlformats.org/officeDocument/2006/relationships/image" Target="../media/image52.png"/><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6.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6.xml"/><Relationship Id="rId2" Type="http://schemas.openxmlformats.org/officeDocument/2006/relationships/image" Target="../media/image39.png"/><Relationship Id="rId1" Type="http://schemas.openxmlformats.org/officeDocument/2006/relationships/image" Target="../media/image38.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6.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6.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6.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ctrTitle"/>
          </p:nvPr>
        </p:nvSpPr>
        <p:spPr>
          <a:xfrm>
            <a:off x="1881188" y="2922588"/>
            <a:ext cx="8429625" cy="1012825"/>
          </a:xfrm>
          <a:effectLst>
            <a:outerShdw dist="53882" dir="2699999" algn="ctr" rotWithShape="0">
              <a:schemeClr val="tx1"/>
            </a:outerShdw>
          </a:effectLst>
        </p:spPr>
        <p:txBody>
          <a:bodyPr wrap="square" lIns="91440" tIns="45720" rIns="91440" bIns="45720" anchor="ctr"/>
          <a:p>
            <a:r>
              <a:rPr lang="zh-CN" altLang="zh-CN" dirty="0">
                <a:latin typeface="黑体" panose="02010609060101010101" pitchFamily="49" charset="-122"/>
                <a:ea typeface="黑体" panose="02010609060101010101" pitchFamily="49" charset="-122"/>
                <a:cs typeface="+mj-cs"/>
              </a:rPr>
              <a:t>基于互联网大数据的资源能源</a:t>
            </a:r>
            <a:br>
              <a:rPr lang="zh-CN" altLang="zh-CN" dirty="0">
                <a:latin typeface="黑体" panose="02010609060101010101" pitchFamily="49" charset="-122"/>
                <a:ea typeface="黑体" panose="02010609060101010101" pitchFamily="49" charset="-122"/>
                <a:cs typeface="+mj-cs"/>
              </a:rPr>
            </a:br>
            <a:r>
              <a:rPr lang="zh-CN" altLang="zh-CN" dirty="0">
                <a:latin typeface="黑体" panose="02010609060101010101" pitchFamily="49" charset="-122"/>
                <a:ea typeface="黑体" panose="02010609060101010101" pitchFamily="49" charset="-122"/>
                <a:cs typeface="+mj-cs"/>
              </a:rPr>
              <a:t>安全风险因素分析方法研究</a:t>
            </a:r>
            <a:br>
              <a:rPr lang="en-US" altLang="zh-CN" dirty="0">
                <a:latin typeface="黑体" panose="02010609060101010101" pitchFamily="49" charset="-122"/>
                <a:ea typeface="黑体" panose="02010609060101010101" pitchFamily="49" charset="-122"/>
                <a:cs typeface="+mj-cs"/>
              </a:rPr>
            </a:br>
            <a:r>
              <a:rPr lang="zh-CN" altLang="en-US" dirty="0">
                <a:solidFill>
                  <a:srgbClr val="FFC000"/>
                </a:solidFill>
                <a:latin typeface="黑体" panose="02010609060101010101" pitchFamily="49" charset="-122"/>
                <a:ea typeface="黑体" panose="02010609060101010101" pitchFamily="49" charset="-122"/>
                <a:cs typeface="+mj-cs"/>
              </a:rPr>
              <a:t>项目汇报</a:t>
            </a:r>
            <a:endParaRPr lang="zh-CN" altLang="en-US" dirty="0">
              <a:solidFill>
                <a:srgbClr val="FFC000"/>
              </a:solidFill>
              <a:latin typeface="黑体" panose="02010609060101010101" pitchFamily="49" charset="-122"/>
              <a:ea typeface="黑体" panose="02010609060101010101" pitchFamily="49" charset="-122"/>
              <a:cs typeface="+mj-cs"/>
            </a:endParaRPr>
          </a:p>
        </p:txBody>
      </p:sp>
      <p:sp>
        <p:nvSpPr>
          <p:cNvPr id="32770" name="副标题 2"/>
          <p:cNvSpPr>
            <a:spLocks noGrp="1"/>
          </p:cNvSpPr>
          <p:nvPr>
            <p:ph type="subTitle" idx="1"/>
          </p:nvPr>
        </p:nvSpPr>
        <p:spPr>
          <a:xfrm>
            <a:off x="2843213" y="5187950"/>
            <a:ext cx="6705600" cy="381000"/>
          </a:xfrm>
        </p:spPr>
        <p:txBody>
          <a:bodyPr wrap="square" lIns="91440" tIns="45720" rIns="91440" bIns="45720" anchor="t"/>
          <a:p>
            <a:pPr>
              <a:buFont typeface="Wingdings" panose="05000000000000000000" pitchFamily="2" charset="2"/>
            </a:pPr>
            <a:r>
              <a:rPr lang="zh-CN" altLang="en-US" sz="2800" dirty="0">
                <a:latin typeface="黑体" panose="02010609060101010101" pitchFamily="49" charset="-122"/>
                <a:ea typeface="黑体" panose="02010609060101010101" pitchFamily="49" charset="-122"/>
                <a:cs typeface="+mn-cs"/>
              </a:rPr>
              <a:t>北京航空航天大学</a:t>
            </a:r>
            <a:endParaRPr lang="zh-CN" altLang="en-US" sz="2800" dirty="0">
              <a:latin typeface="黑体" panose="02010609060101010101" pitchFamily="49" charset="-122"/>
              <a:ea typeface="黑体" panose="02010609060101010101" pitchFamily="49" charset="-122"/>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3943350" y="1504950"/>
            <a:ext cx="1749425" cy="615950"/>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谷歌趋势、</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雅虎网页查询日志、</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百度搜索量</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 name="矩形 9"/>
          <p:cNvSpPr/>
          <p:nvPr/>
        </p:nvSpPr>
        <p:spPr>
          <a:xfrm>
            <a:off x="8731250" y="4632325"/>
            <a:ext cx="1751013" cy="615950"/>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跨境电商数据、</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淘宝</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2617788" y="5645150"/>
            <a:ext cx="2320925" cy="615950"/>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提供价格的网站、</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与产品行业相关网站、</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政府网站、</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相关项目的网站</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4" name="矩形 13"/>
          <p:cNvSpPr/>
          <p:nvPr/>
        </p:nvSpPr>
        <p:spPr>
          <a:xfrm>
            <a:off x="1981200" y="3825875"/>
            <a:ext cx="2044700" cy="615950"/>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企业内部生产零售数据、所管理企业的交易数据、投资者数据</a:t>
            </a:r>
            <a:endParaRPr lang="zh-CN" altLang="en-US" sz="1400" strike="noStrike" noProof="1" dirty="0" smtClean="0">
              <a:solidFill>
                <a:schemeClr val="tx1"/>
              </a:solidFill>
              <a:latin typeface="黑体" panose="02010609060101010101" pitchFamily="49" charset="-122"/>
              <a:ea typeface="黑体" panose="02010609060101010101" pitchFamily="49" charset="-122"/>
              <a:sym typeface="+mn-ea"/>
            </a:endParaRPr>
          </a:p>
        </p:txBody>
      </p:sp>
      <p:sp>
        <p:nvSpPr>
          <p:cNvPr id="2" name="标题 1"/>
          <p:cNvSpPr>
            <a:spLocks noGrp="1"/>
          </p:cNvSpPr>
          <p:nvPr>
            <p:ph type="title"/>
          </p:nvPr>
        </p:nvSpPr>
        <p:spPr>
          <a:xfrm>
            <a:off x="1616075" y="698500"/>
            <a:ext cx="9431655" cy="565150"/>
          </a:xfrm>
        </p:spPr>
        <p:txBody>
          <a:bodyPr/>
          <a:lstStyle/>
          <a:p>
            <a:pPr algn="ctr" fontAlgn="base"/>
            <a:r>
              <a:rPr lang="zh-CN" altLang="en-US">
                <a:sym typeface="+mn-ea"/>
              </a:rPr>
              <a:t>资源能源安全因素的互联网大数据来源</a:t>
            </a:r>
            <a:endParaRPr lang="zh-CN" altLang="en-US" strike="noStrike" noProof="1" dirty="0" smtClean="0">
              <a:sym typeface="+mn-ea"/>
            </a:endParaRPr>
          </a:p>
        </p:txBody>
      </p:sp>
      <p:sp>
        <p:nvSpPr>
          <p:cNvPr id="5" name="内容占位符 4"/>
          <p:cNvSpPr/>
          <p:nvPr>
            <p:ph idx="1"/>
          </p:nvPr>
        </p:nvSpPr>
        <p:spPr>
          <a:xfrm>
            <a:off x="2173288" y="1260475"/>
            <a:ext cx="8229600" cy="4792663"/>
          </a:xfrm>
        </p:spPr>
        <p:txBody>
          <a:bodyPr/>
          <a:p>
            <a:pPr fontAlgn="base"/>
            <a:endParaRPr lang="zh-CN" altLang="en-US" strike="noStrike" noProof="1"/>
          </a:p>
          <a:p>
            <a:pPr marL="0" indent="0" fontAlgn="base">
              <a:buNone/>
            </a:pPr>
            <a:endParaRPr lang="zh-CN" altLang="en-US" strike="noStrike" noProof="1"/>
          </a:p>
        </p:txBody>
      </p:sp>
      <p:sp>
        <p:nvSpPr>
          <p:cNvPr id="9" name="矩形 8"/>
          <p:cNvSpPr/>
          <p:nvPr/>
        </p:nvSpPr>
        <p:spPr>
          <a:xfrm>
            <a:off x="8531225" y="2632075"/>
            <a:ext cx="1949450" cy="1050925"/>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Twitter</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facebook</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YouTube</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 </a:t>
            </a: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WordPress</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（博客）、</a:t>
            </a: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Instagram</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Google+</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主题相关论坛</a:t>
            </a:r>
            <a:endParaRPr lang="zh-CN" altLang="en-US" sz="1400" strike="noStrike" noProof="1" dirty="0" smtClean="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2" name="矩形 11"/>
          <p:cNvSpPr/>
          <p:nvPr/>
        </p:nvSpPr>
        <p:spPr>
          <a:xfrm>
            <a:off x="2365375" y="2217738"/>
            <a:ext cx="1792288" cy="617538"/>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气象数据、</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手机通讯数据、</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地理位置数据、</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电表电力数据、</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建筑物等设施数据</a:t>
            </a:r>
            <a:endParaRPr lang="zh-CN" altLang="en-US" sz="1400" strike="noStrike" noProof="1" dirty="0" smtClean="0">
              <a:solidFill>
                <a:schemeClr val="tx1"/>
              </a:solidFill>
              <a:latin typeface="黑体" panose="02010609060101010101" pitchFamily="49" charset="-122"/>
              <a:ea typeface="黑体" panose="02010609060101010101" pitchFamily="49" charset="-122"/>
              <a:sym typeface="+mn-ea"/>
            </a:endParaRPr>
          </a:p>
        </p:txBody>
      </p:sp>
      <p:sp>
        <p:nvSpPr>
          <p:cNvPr id="13" name="矩形 12"/>
          <p:cNvSpPr/>
          <p:nvPr/>
        </p:nvSpPr>
        <p:spPr>
          <a:xfrm>
            <a:off x="7989888" y="5997575"/>
            <a:ext cx="1887538" cy="615950"/>
          </a:xfrm>
          <a:prstGeom prst="rect">
            <a:avLst/>
          </a:prstGeom>
          <a:ln w="38100">
            <a:noFill/>
          </a:ln>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indent="0" algn="ctr" fontAlgn="base">
              <a:buNone/>
            </a:pP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各大新闻媒体（如</a:t>
            </a:r>
            <a:r>
              <a:rPr lang="en-US" altLang="zh-CN"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Thomson Readers</a:t>
            </a:r>
            <a:r>
              <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新闻）</a:t>
            </a:r>
            <a:endParaRPr lang="zh-CN" altLang="en-US" sz="1400" strike="noStrike" noProof="1">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graphicFrame>
        <p:nvGraphicFramePr>
          <p:cNvPr id="7" name="图示 6"/>
          <p:cNvGraphicFramePr/>
          <p:nvPr/>
        </p:nvGraphicFramePr>
        <p:xfrm>
          <a:off x="2414902" y="1518919"/>
          <a:ext cx="7844793" cy="508190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搜索引擎大数据</a:t>
            </a:r>
            <a:endParaRPr lang="zh-CN" altLang="en-US"/>
          </a:p>
        </p:txBody>
      </p:sp>
      <p:sp>
        <p:nvSpPr>
          <p:cNvPr id="3" name="内容占位符 2"/>
          <p:cNvSpPr>
            <a:spLocks noGrp="1"/>
          </p:cNvSpPr>
          <p:nvPr>
            <p:ph idx="4294967295"/>
          </p:nvPr>
        </p:nvSpPr>
        <p:spPr>
          <a:xfrm>
            <a:off x="624840" y="1627505"/>
            <a:ext cx="3872865" cy="4489450"/>
          </a:xfrm>
        </p:spPr>
        <p:txBody>
          <a:bodyPr>
            <a:normAutofit lnSpcReduction="10000"/>
          </a:bodyPr>
          <a:p>
            <a:r>
              <a:rPr lang="zh-CN" altLang="en-US" b="0">
                <a:sym typeface="+mn-ea"/>
              </a:rPr>
              <a:t>谷</a:t>
            </a:r>
            <a:r>
              <a:rPr lang="zh-CN" altLang="en-US" b="0"/>
              <a:t>歌趋势 (Google Trends)：</a:t>
            </a:r>
            <a:endParaRPr lang="zh-CN" altLang="en-US" b="0"/>
          </a:p>
          <a:p>
            <a:pPr marL="0" indent="0">
              <a:buNone/>
            </a:pPr>
            <a:r>
              <a:rPr lang="zh-CN" altLang="en-US" b="0"/>
              <a:t>  分析全球数十亿计的搜索结果</a:t>
            </a:r>
            <a:endParaRPr lang="zh-CN" altLang="en-US" b="0"/>
          </a:p>
          <a:p>
            <a:r>
              <a:rPr lang="zh-CN" altLang="en-US" b="0"/>
              <a:t>关键词一定时期下搜索频率 </a:t>
            </a:r>
            <a:r>
              <a:rPr lang="en-US" altLang="zh-CN" b="0"/>
              <a:t>——</a:t>
            </a:r>
            <a:r>
              <a:rPr lang="zh-CN" altLang="en-US" b="0"/>
              <a:t>搜索量指数</a:t>
            </a:r>
            <a:endParaRPr lang="zh-CN" altLang="en-US" b="0"/>
          </a:p>
          <a:p>
            <a:r>
              <a:rPr lang="zh-CN" altLang="en-US" b="0"/>
              <a:t>实际搜索数与平均搜索量之比，关键字的相对受欢迎程度。</a:t>
            </a:r>
            <a:endParaRPr lang="zh-CN" altLang="en-US" b="0"/>
          </a:p>
        </p:txBody>
      </p:sp>
      <p:pic>
        <p:nvPicPr>
          <p:cNvPr id="4" name="图片 1"/>
          <p:cNvPicPr>
            <a:picLocks noChangeAspect="1"/>
          </p:cNvPicPr>
          <p:nvPr/>
        </p:nvPicPr>
        <p:blipFill>
          <a:blip r:embed="rId1"/>
          <a:stretch>
            <a:fillRect/>
          </a:stretch>
        </p:blipFill>
        <p:spPr>
          <a:xfrm>
            <a:off x="7469505" y="1720215"/>
            <a:ext cx="4517390" cy="3416935"/>
          </a:xfrm>
          <a:prstGeom prst="rect">
            <a:avLst/>
          </a:prstGeom>
          <a:noFill/>
          <a:ln w="9525">
            <a:noFill/>
          </a:ln>
        </p:spPr>
      </p:pic>
      <p:sp>
        <p:nvSpPr>
          <p:cNvPr id="6" name="内容占位符 2"/>
          <p:cNvSpPr>
            <a:spLocks noGrp="1"/>
          </p:cNvSpPr>
          <p:nvPr/>
        </p:nvSpPr>
        <p:spPr>
          <a:xfrm>
            <a:off x="4995545" y="5288915"/>
            <a:ext cx="6636385" cy="18478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i="1">
                <a:solidFill>
                  <a:schemeClr val="accent1"/>
                </a:solidFill>
                <a:latin typeface="宋体" panose="02010600030101010101" pitchFamily="2" charset="-122"/>
                <a:ea typeface="宋体" panose="02010600030101010101" pitchFamily="2" charset="-122"/>
                <a:cs typeface="宋体" panose="02010600030101010101" pitchFamily="2" charset="-122"/>
              </a:rPr>
              <a:t>谷歌的首席经济学家</a:t>
            </a:r>
            <a:r>
              <a:rPr lang="zh-CN" altLang="en-US" sz="1800" i="1">
                <a:solidFill>
                  <a:schemeClr val="accent1"/>
                </a:solidFill>
                <a:latin typeface="宋体" panose="02010600030101010101" pitchFamily="2" charset="-122"/>
                <a:ea typeface="宋体" panose="02010600030101010101" pitchFamily="2" charset="-122"/>
                <a:cs typeface="宋体" panose="02010600030101010101" pitchFamily="2" charset="-122"/>
                <a:sym typeface="+mn-ea"/>
              </a:rPr>
              <a:t>Hal Varian：</a:t>
            </a:r>
            <a:endParaRPr lang="zh-CN" altLang="en-US" sz="1800">
              <a:solidFill>
                <a:schemeClr val="accent1"/>
              </a:solidFill>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1800" i="1">
                <a:solidFill>
                  <a:schemeClr val="accent1"/>
                </a:solidFill>
                <a:latin typeface="宋体" panose="02010600030101010101" pitchFamily="2" charset="-122"/>
                <a:ea typeface="宋体" panose="02010600030101010101" pitchFamily="2" charset="-122"/>
                <a:cs typeface="宋体" panose="02010600030101010101" pitchFamily="2" charset="-122"/>
              </a:rPr>
              <a:t>搜索数据实时地刻画了大众对众多经济领域活动的兴趣，能够预测房屋、汽车和旅游业的销售，能够预测文化产品，如电影、视频游戏、歌曲的商业成功</a:t>
            </a:r>
            <a:r>
              <a:rPr lang="zh-CN" altLang="en-US" sz="1200" i="1">
                <a:solidFill>
                  <a:schemeClr val="accent1"/>
                </a:solidFill>
                <a:latin typeface="宋体" panose="02010600030101010101" pitchFamily="2" charset="-122"/>
                <a:ea typeface="宋体" panose="02010600030101010101" pitchFamily="2" charset="-122"/>
                <a:cs typeface="宋体" panose="02010600030101010101" pitchFamily="2" charset="-122"/>
                <a:sym typeface="+mn-ea"/>
              </a:rPr>
              <a:t>(Choi＆Varian，2009)</a:t>
            </a:r>
            <a:r>
              <a:rPr lang="zh-CN" altLang="en-US" sz="1600" i="1">
                <a:solidFill>
                  <a:schemeClr val="accent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i="1">
                <a:solidFill>
                  <a:schemeClr val="accent1"/>
                </a:solidFill>
                <a:latin typeface="宋体" panose="02010600030101010101" pitchFamily="2" charset="-122"/>
                <a:ea typeface="宋体" panose="02010600030101010101" pitchFamily="2" charset="-122"/>
                <a:cs typeface="宋体" panose="02010600030101010101" pitchFamily="2" charset="-122"/>
              </a:rPr>
              <a:t>。</a:t>
            </a:r>
            <a:endParaRPr lang="zh-CN" altLang="en-US" sz="1600" i="1">
              <a:solidFill>
                <a:schemeClr val="accent1"/>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nvPicPr>
        <p:blipFill>
          <a:blip r:embed="rId2"/>
          <a:stretch>
            <a:fillRect/>
          </a:stretch>
        </p:blipFill>
        <p:spPr>
          <a:xfrm>
            <a:off x="4904740" y="2424430"/>
            <a:ext cx="2381885" cy="16903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搜索引擎大数据</a:t>
            </a:r>
            <a:endParaRPr lang="zh-CN" altLang="en-US"/>
          </a:p>
        </p:txBody>
      </p:sp>
      <p:sp>
        <p:nvSpPr>
          <p:cNvPr id="3" name="内容占位符 2"/>
          <p:cNvSpPr>
            <a:spLocks noGrp="1"/>
          </p:cNvSpPr>
          <p:nvPr>
            <p:ph idx="4294967295"/>
          </p:nvPr>
        </p:nvSpPr>
        <p:spPr>
          <a:xfrm>
            <a:off x="0" y="1825625"/>
            <a:ext cx="4377690" cy="4351655"/>
          </a:xfrm>
        </p:spPr>
        <p:txBody>
          <a:bodyPr>
            <a:normAutofit/>
          </a:bodyPr>
          <a:p>
            <a:r>
              <a:rPr lang="zh-CN" altLang="en-US" b="0">
                <a:sym typeface="+mn-ea"/>
              </a:rPr>
              <a:t>百度搜索指数</a:t>
            </a:r>
            <a:endParaRPr lang="zh-CN" altLang="en-US" b="0">
              <a:sym typeface="+mn-ea"/>
            </a:endParaRPr>
          </a:p>
          <a:p>
            <a:r>
              <a:rPr lang="zh-CN" altLang="en-US" b="0">
                <a:sym typeface="+mn-ea"/>
              </a:rPr>
              <a:t>与谷歌趋势相类似</a:t>
            </a:r>
            <a:endParaRPr lang="zh-CN" altLang="en-US" b="0">
              <a:sym typeface="+mn-ea"/>
            </a:endParaRPr>
          </a:p>
          <a:p>
            <a:r>
              <a:rPr lang="zh-CN" altLang="en-US" b="0">
                <a:sym typeface="+mn-ea"/>
              </a:rPr>
              <a:t>关键词在过去30天内的网络曝光率及用户关注度。 </a:t>
            </a:r>
            <a:endParaRPr lang="zh-CN" altLang="en-US">
              <a:sym typeface="+mn-ea"/>
            </a:endParaRPr>
          </a:p>
          <a:p>
            <a:endParaRPr lang="zh-CN" altLang="en-US">
              <a:sym typeface="+mn-ea"/>
            </a:endParaRPr>
          </a:p>
        </p:txBody>
      </p:sp>
      <p:sp>
        <p:nvSpPr>
          <p:cNvPr id="6" name="内容占位符 2"/>
          <p:cNvSpPr>
            <a:spLocks noGrp="1"/>
          </p:cNvSpPr>
          <p:nvPr/>
        </p:nvSpPr>
        <p:spPr>
          <a:xfrm>
            <a:off x="1101090" y="4373880"/>
            <a:ext cx="8938260" cy="249618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charset="0"/>
              <a:buChar char="ü"/>
            </a:pPr>
            <a:r>
              <a:rPr lang="zh-CN" altLang="en-US" sz="1800" b="1"/>
              <a:t>资讯指数</a:t>
            </a:r>
            <a:endParaRPr lang="zh-CN" altLang="en-US" sz="1800"/>
          </a:p>
          <a:p>
            <a:pPr marL="0" indent="0">
              <a:buNone/>
            </a:pPr>
            <a:r>
              <a:rPr lang="zh-CN" altLang="en-US" sz="1800"/>
              <a:t>    以百度智能分发和推荐内容数据为基础，将网民的阅读、评论、转发、点赞、不喜欢等行为的数量加权求和、指数化处理后得出。</a:t>
            </a:r>
            <a:endParaRPr lang="zh-CN" altLang="en-US" sz="1800"/>
          </a:p>
          <a:p>
            <a:pPr>
              <a:buFont typeface="Wingdings" panose="05000000000000000000" charset="0"/>
              <a:buChar char="ü"/>
            </a:pPr>
            <a:r>
              <a:rPr lang="zh-CN" altLang="en-US" sz="1800" b="1"/>
              <a:t>媒体指数</a:t>
            </a:r>
            <a:endParaRPr lang="zh-CN" altLang="en-US" sz="1800"/>
          </a:p>
          <a:p>
            <a:pPr marL="0" indent="0">
              <a:buNone/>
            </a:pPr>
            <a:r>
              <a:rPr lang="zh-CN" altLang="en-US" sz="1800"/>
              <a:t>    以各大互联网媒体报道的新闻中，与关键词相关的，被百度新闻频道收录的数量。</a:t>
            </a:r>
            <a:endParaRPr lang="zh-CN" altLang="en-US" sz="1800"/>
          </a:p>
          <a:p>
            <a:pPr>
              <a:buFont typeface="Wingdings" panose="05000000000000000000" charset="0"/>
              <a:buChar char="ü"/>
            </a:pPr>
            <a:r>
              <a:rPr lang="zh-CN" altLang="en-US" sz="1800" b="1"/>
              <a:t>相关检索词、上升最快相关检索词</a:t>
            </a:r>
            <a:endParaRPr lang="zh-CN" altLang="en-US" sz="1800" b="1"/>
          </a:p>
        </p:txBody>
      </p:sp>
      <p:pic>
        <p:nvPicPr>
          <p:cNvPr id="5" name="图片 4"/>
          <p:cNvPicPr>
            <a:picLocks noChangeAspect="1"/>
          </p:cNvPicPr>
          <p:nvPr/>
        </p:nvPicPr>
        <p:blipFill>
          <a:blip r:embed="rId1"/>
          <a:stretch>
            <a:fillRect/>
          </a:stretch>
        </p:blipFill>
        <p:spPr>
          <a:xfrm>
            <a:off x="5255260" y="1585595"/>
            <a:ext cx="6514465" cy="2788285"/>
          </a:xfrm>
          <a:prstGeom prst="rect">
            <a:avLst/>
          </a:prstGeom>
          <a:noFill/>
          <a:ln w="9525">
            <a:noFill/>
          </a:ln>
        </p:spPr>
      </p:pic>
      <p:pic>
        <p:nvPicPr>
          <p:cNvPr id="4" name="图片 3"/>
          <p:cNvPicPr>
            <a:picLocks noChangeAspect="1"/>
          </p:cNvPicPr>
          <p:nvPr/>
        </p:nvPicPr>
        <p:blipFill>
          <a:blip r:embed="rId2">
            <a:clrChange>
              <a:clrFrom>
                <a:srgbClr val="FEFEFE">
                  <a:alpha val="100000"/>
                </a:srgbClr>
              </a:clrFrom>
              <a:clrTo>
                <a:srgbClr val="FEFEFE">
                  <a:alpha val="100000"/>
                  <a:alpha val="0"/>
                </a:srgbClr>
              </a:clrTo>
            </a:clrChange>
          </a:blip>
          <a:srcRect l="10393" t="14362" r="6668" b="13289"/>
          <a:stretch>
            <a:fillRect/>
          </a:stretch>
        </p:blipFill>
        <p:spPr>
          <a:xfrm>
            <a:off x="2964815" y="1473835"/>
            <a:ext cx="2290445" cy="10267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社交媒体大数据</a:t>
            </a:r>
            <a:endParaRPr lang="zh-CN" altLang="en-US"/>
          </a:p>
        </p:txBody>
      </p:sp>
      <p:sp>
        <p:nvSpPr>
          <p:cNvPr id="3" name="内容占位符 2"/>
          <p:cNvSpPr>
            <a:spLocks noGrp="1"/>
          </p:cNvSpPr>
          <p:nvPr>
            <p:ph idx="4294967295"/>
          </p:nvPr>
        </p:nvSpPr>
        <p:spPr>
          <a:xfrm>
            <a:off x="8860790" y="1899920"/>
            <a:ext cx="2869565" cy="1590675"/>
          </a:xfrm>
        </p:spPr>
        <p:style>
          <a:lnRef idx="2">
            <a:schemeClr val="accent5"/>
          </a:lnRef>
          <a:fillRef idx="1">
            <a:schemeClr val="lt1"/>
          </a:fillRef>
          <a:effectRef idx="0">
            <a:schemeClr val="accent5"/>
          </a:effectRef>
          <a:fontRef idx="minor">
            <a:schemeClr val="dk1"/>
          </a:fontRef>
        </p:style>
        <p:txBody>
          <a:bodyPr>
            <a:normAutofit lnSpcReduction="20000"/>
          </a:bodyPr>
          <a:p>
            <a:pPr marL="0" indent="0">
              <a:buNone/>
            </a:pPr>
            <a:r>
              <a:rPr lang="zh-CN" altLang="en-US" sz="2000" b="0"/>
              <a:t>开放应用程序的API</a:t>
            </a:r>
            <a:endParaRPr lang="zh-CN" altLang="en-US" sz="2000" b="0"/>
          </a:p>
          <a:p>
            <a:pPr marL="0" indent="0">
              <a:buNone/>
            </a:pPr>
            <a:r>
              <a:rPr lang="zh-CN" altLang="en-US" sz="2000" b="0"/>
              <a:t>让开发者在无需访问源码，或理解内部工作机制细节的情况下，调用他人共享的功能和资源。</a:t>
            </a:r>
            <a:endParaRPr lang="zh-CN" altLang="en-US"/>
          </a:p>
        </p:txBody>
      </p:sp>
      <p:sp>
        <p:nvSpPr>
          <p:cNvPr id="6" name="内容占位符 2"/>
          <p:cNvSpPr>
            <a:spLocks noGrp="1"/>
          </p:cNvSpPr>
          <p:nvPr/>
        </p:nvSpPr>
        <p:spPr>
          <a:xfrm>
            <a:off x="1087755" y="1781175"/>
            <a:ext cx="5299710" cy="471106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TwitterAPI：</a:t>
            </a:r>
            <a:endParaRPr lang="zh-CN" altLang="en-US"/>
          </a:p>
          <a:p>
            <a:r>
              <a:rPr lang="zh-CN" altLang="en-US"/>
              <a:t>指定获取一定范围内的微博，限制如时间、国家、语言、以及是否带有位置标签等</a:t>
            </a:r>
            <a:endParaRPr lang="zh-CN" altLang="en-US"/>
          </a:p>
          <a:p>
            <a:endParaRPr lang="zh-CN" altLang="en-US"/>
          </a:p>
          <a:p>
            <a:r>
              <a:rPr lang="zh-CN" altLang="en-US"/>
              <a:t>新浪微博开放平台：</a:t>
            </a:r>
            <a:endParaRPr lang="zh-CN" altLang="en-US"/>
          </a:p>
          <a:p>
            <a:r>
              <a:rPr lang="zh-CN" altLang="en-US"/>
              <a:t>开放微博、评论、用户及关系在内的二十余类接口</a:t>
            </a:r>
            <a:endParaRPr lang="zh-CN" altLang="en-US"/>
          </a:p>
          <a:p>
            <a:r>
              <a:rPr lang="zh-CN" altLang="en-US"/>
              <a:t>Oauth2.0用户授权</a:t>
            </a:r>
            <a:endParaRPr lang="zh-CN" altLang="en-US"/>
          </a:p>
          <a:p>
            <a:r>
              <a:rPr lang="zh-CN" altLang="en-US"/>
              <a:t>可分为粉丝服务接口、微博接口、评论接口、用户接口、关系接口、搜索接口、短链接口、公共服务接口、OAuth 2.0授权接口。</a:t>
            </a:r>
            <a:endParaRPr lang="zh-CN" altLang="en-US"/>
          </a:p>
          <a:p>
            <a:endParaRPr lang="zh-CN" altLang="en-US"/>
          </a:p>
        </p:txBody>
      </p:sp>
      <p:sp>
        <p:nvSpPr>
          <p:cNvPr id="4" name="文本框 3"/>
          <p:cNvSpPr txBox="1"/>
          <p:nvPr/>
        </p:nvSpPr>
        <p:spPr>
          <a:xfrm>
            <a:off x="7466965" y="5626735"/>
            <a:ext cx="4263390" cy="645160"/>
          </a:xfrm>
          <a:prstGeom prst="rect">
            <a:avLst/>
          </a:prstGeom>
          <a:noFill/>
        </p:spPr>
        <p:txBody>
          <a:bodyPr wrap="square" rtlCol="0" anchor="t">
            <a:spAutoFit/>
          </a:bodyPr>
          <a:p>
            <a:r>
              <a:rPr lang="zh-CN" altLang="en-US">
                <a:solidFill>
                  <a:schemeClr val="accent1"/>
                </a:solidFill>
                <a:sym typeface="+mn-ea"/>
              </a:rPr>
              <a:t>主题相关论坛（如股票论坛）等数据可以通过网络爬虫的方式获取。</a:t>
            </a:r>
            <a:endParaRPr lang="zh-CN" altLang="en-US">
              <a:solidFill>
                <a:schemeClr val="accent1"/>
              </a:solidFill>
              <a:sym typeface="+mn-ea"/>
            </a:endParaRPr>
          </a:p>
        </p:txBody>
      </p:sp>
      <p:pic>
        <p:nvPicPr>
          <p:cNvPr id="7" name="图片 6" descr="腾讯开放"/>
          <p:cNvPicPr>
            <a:picLocks noChangeAspect="1"/>
          </p:cNvPicPr>
          <p:nvPr/>
        </p:nvPicPr>
        <p:blipFill>
          <a:blip r:embed="rId1"/>
          <a:srcRect r="3586" b="86038"/>
          <a:stretch>
            <a:fillRect/>
          </a:stretch>
        </p:blipFill>
        <p:spPr>
          <a:xfrm>
            <a:off x="6525260" y="3740150"/>
            <a:ext cx="3796030" cy="610870"/>
          </a:xfrm>
          <a:prstGeom prst="rect">
            <a:avLst/>
          </a:prstGeom>
        </p:spPr>
      </p:pic>
      <p:pic>
        <p:nvPicPr>
          <p:cNvPr id="8" name="图片 7"/>
          <p:cNvPicPr>
            <a:picLocks noChangeAspect="1"/>
          </p:cNvPicPr>
          <p:nvPr/>
        </p:nvPicPr>
        <p:blipFill>
          <a:blip r:embed="rId2"/>
          <a:stretch>
            <a:fillRect/>
          </a:stretch>
        </p:blipFill>
        <p:spPr>
          <a:xfrm>
            <a:off x="6748780" y="1974215"/>
            <a:ext cx="1516380" cy="1516380"/>
          </a:xfrm>
          <a:prstGeom prst="rect">
            <a:avLst/>
          </a:prstGeom>
        </p:spPr>
      </p:pic>
      <p:pic>
        <p:nvPicPr>
          <p:cNvPr id="9" name="图片 8"/>
          <p:cNvPicPr>
            <a:picLocks noChangeAspect="1"/>
          </p:cNvPicPr>
          <p:nvPr/>
        </p:nvPicPr>
        <p:blipFill>
          <a:blip r:embed="rId3"/>
          <a:stretch>
            <a:fillRect/>
          </a:stretch>
        </p:blipFill>
        <p:spPr>
          <a:xfrm>
            <a:off x="6917055" y="4622165"/>
            <a:ext cx="2399665" cy="5759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电商平台大数据</a:t>
            </a:r>
            <a:endParaRPr lang="zh-CN" altLang="en-US"/>
          </a:p>
        </p:txBody>
      </p:sp>
      <p:pic>
        <p:nvPicPr>
          <p:cNvPr id="4" name="图片 3"/>
          <p:cNvPicPr>
            <a:picLocks noChangeAspect="1"/>
          </p:cNvPicPr>
          <p:nvPr/>
        </p:nvPicPr>
        <p:blipFill>
          <a:blip r:embed="rId1"/>
          <a:srcRect r="1212" b="42965"/>
          <a:stretch>
            <a:fillRect/>
          </a:stretch>
        </p:blipFill>
        <p:spPr>
          <a:xfrm>
            <a:off x="166370" y="1797685"/>
            <a:ext cx="3518535" cy="1971675"/>
          </a:xfrm>
          <a:prstGeom prst="rect">
            <a:avLst/>
          </a:prstGeom>
        </p:spPr>
      </p:pic>
      <p:pic>
        <p:nvPicPr>
          <p:cNvPr id="5" name="图片 4"/>
          <p:cNvPicPr>
            <a:picLocks noChangeAspect="1"/>
          </p:cNvPicPr>
          <p:nvPr/>
        </p:nvPicPr>
        <p:blipFill>
          <a:blip r:embed="rId2"/>
          <a:srcRect t="1513" r="1154" b="80190"/>
          <a:stretch>
            <a:fillRect/>
          </a:stretch>
        </p:blipFill>
        <p:spPr>
          <a:xfrm>
            <a:off x="3784600" y="1622425"/>
            <a:ext cx="4622165" cy="906145"/>
          </a:xfrm>
          <a:prstGeom prst="rect">
            <a:avLst/>
          </a:prstGeom>
        </p:spPr>
      </p:pic>
      <p:sp>
        <p:nvSpPr>
          <p:cNvPr id="9" name="文本框 8"/>
          <p:cNvSpPr txBox="1"/>
          <p:nvPr/>
        </p:nvSpPr>
        <p:spPr>
          <a:xfrm>
            <a:off x="468630" y="4106545"/>
            <a:ext cx="3474085" cy="1753235"/>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用户购买成交记录</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商品购买评论记录</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商品浏览日志记录</a:t>
            </a:r>
            <a:endParaRPr lang="zh-CN" altLang="en-US" sz="2400">
              <a:latin typeface="宋体" panose="02010600030101010101" pitchFamily="2" charset="-122"/>
              <a:ea typeface="宋体" panose="02010600030101010101" pitchFamily="2" charset="-122"/>
            </a:endParaRPr>
          </a:p>
        </p:txBody>
      </p:sp>
      <p:sp>
        <p:nvSpPr>
          <p:cNvPr id="10" name="文本框 9"/>
          <p:cNvSpPr txBox="1"/>
          <p:nvPr/>
        </p:nvSpPr>
        <p:spPr>
          <a:xfrm>
            <a:off x="4229735" y="2384425"/>
            <a:ext cx="7094220" cy="433832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消费者信心指数aCCI</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网购价格指数aSPI</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网购核心价格指数aSPI-core</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小企业活跃度指数aBAI</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latin typeface="宋体" panose="02010600030101010101" pitchFamily="2" charset="-122"/>
                <a:ea typeface="宋体" panose="02010600030101010101" pitchFamily="2" charset="-122"/>
              </a:rPr>
              <a:t>电子商务发展指数aEDI</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endParaRPr lang="zh-CN" altLang="en-US" sz="2400">
              <a:latin typeface="宋体" panose="02010600030101010101" pitchFamily="2" charset="-122"/>
              <a:ea typeface="宋体" panose="02010600030101010101" pitchFamily="2" charset="-122"/>
            </a:endParaRPr>
          </a:p>
          <a:p>
            <a:pPr indent="0" fontAlgn="auto">
              <a:lnSpc>
                <a:spcPct val="150000"/>
              </a:lnSpc>
              <a:buFont typeface="Wingdings" panose="05000000000000000000" charset="0"/>
              <a:buNone/>
            </a:pPr>
            <a:r>
              <a:rPr lang="zh-CN" altLang="en-US" sz="2000">
                <a:latin typeface="宋体" panose="02010600030101010101" pitchFamily="2" charset="-122"/>
                <a:ea typeface="宋体" panose="02010600030101010101" pitchFamily="2" charset="-122"/>
              </a:rPr>
              <a:t>其中，网购核心商品价格指数aSPI-core非常类似统计局的CPI。</a:t>
            </a:r>
            <a:r>
              <a:rPr lang="zh-CN" altLang="en-US" sz="2000" b="1">
                <a:solidFill>
                  <a:srgbClr val="FF0000"/>
                </a:solidFill>
                <a:latin typeface="宋体" panose="02010600030101010101" pitchFamily="2" charset="-122"/>
                <a:ea typeface="宋体" panose="02010600030101010101" pitchFamily="2" charset="-122"/>
              </a:rPr>
              <a:t>aSPI-core 的核心商品采样高达10万种，远高于CPI的4700种。</a:t>
            </a:r>
            <a:endParaRPr lang="zh-CN" altLang="en-US" sz="2000" b="1">
              <a:solidFill>
                <a:srgbClr val="FF0000"/>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3"/>
          <a:srcRect l="23025" r="21691" b="60042"/>
          <a:stretch>
            <a:fillRect/>
          </a:stretch>
        </p:blipFill>
        <p:spPr>
          <a:xfrm>
            <a:off x="8164830" y="1776730"/>
            <a:ext cx="3159125" cy="597535"/>
          </a:xfrm>
          <a:prstGeom prst="rect">
            <a:avLst/>
          </a:prstGeom>
        </p:spPr>
      </p:pic>
      <p:sp>
        <p:nvSpPr>
          <p:cNvPr id="12" name="文本框 11"/>
          <p:cNvSpPr txBox="1"/>
          <p:nvPr/>
        </p:nvSpPr>
        <p:spPr>
          <a:xfrm>
            <a:off x="8704580" y="2528570"/>
            <a:ext cx="3474085" cy="2306955"/>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sz="2400">
                <a:sym typeface="+mn-ea"/>
              </a:rPr>
              <a:t>区域贸易往来</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sym typeface="+mn-ea"/>
              </a:rPr>
              <a:t>热门类目、热门地区</a:t>
            </a:r>
            <a:endParaRPr lang="zh-CN" altLang="en-US" sz="2400">
              <a:latin typeface="宋体" panose="02010600030101010101" pitchFamily="2" charset="-122"/>
              <a:ea typeface="宋体" panose="02010600030101010101" pitchFamily="2" charset="-122"/>
            </a:endParaRPr>
          </a:p>
          <a:p>
            <a:pPr marL="285750" indent="-285750" fontAlgn="auto">
              <a:lnSpc>
                <a:spcPct val="150000"/>
              </a:lnSpc>
              <a:buFont typeface="Wingdings" panose="05000000000000000000" charset="0"/>
              <a:buChar char="Ø"/>
            </a:pPr>
            <a:r>
              <a:rPr lang="zh-CN" altLang="en-US" sz="2400">
                <a:sym typeface="+mn-ea"/>
              </a:rPr>
              <a:t>行业指数</a:t>
            </a:r>
            <a:endParaRPr lang="zh-CN" altLang="en-US" sz="2400">
              <a:sym typeface="+mn-ea"/>
            </a:endParaRPr>
          </a:p>
          <a:p>
            <a:pPr marL="285750" indent="-285750" fontAlgn="auto">
              <a:lnSpc>
                <a:spcPct val="150000"/>
              </a:lnSpc>
              <a:buFont typeface="Wingdings" panose="05000000000000000000" charset="0"/>
              <a:buChar char="Ø"/>
            </a:pPr>
            <a:r>
              <a:rPr lang="zh-CN" altLang="en-US" sz="2400">
                <a:sym typeface="+mn-ea"/>
              </a:rPr>
              <a:t>搜索词排行</a:t>
            </a:r>
            <a:endParaRPr lang="zh-CN" altLang="en-US" sz="240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电商平台大数据</a:t>
            </a:r>
            <a:endParaRPr lang="zh-CN" altLang="en-US"/>
          </a:p>
        </p:txBody>
      </p:sp>
      <p:sp>
        <p:nvSpPr>
          <p:cNvPr id="3" name="文本框 2"/>
          <p:cNvSpPr txBox="1"/>
          <p:nvPr/>
        </p:nvSpPr>
        <p:spPr>
          <a:xfrm>
            <a:off x="7263765" y="2192655"/>
            <a:ext cx="4878070" cy="1568450"/>
          </a:xfrm>
          <a:prstGeom prst="rect">
            <a:avLst/>
          </a:prstGeom>
          <a:noFill/>
        </p:spPr>
        <p:txBody>
          <a:bodyPr wrap="square" rtlCol="0">
            <a:spAutoFit/>
          </a:bodyPr>
          <a:p>
            <a:pPr marL="457200" indent="-457200">
              <a:buFont typeface="Arial" panose="020B0604020202020204" pitchFamily="34" charset="0"/>
              <a:buChar char="•"/>
            </a:pPr>
            <a:r>
              <a:rPr lang="zh-CN" altLang="en-US" sz="2400">
                <a:solidFill>
                  <a:schemeClr val="tx2"/>
                </a:solidFill>
              </a:rPr>
              <a:t>京东万象大数据开放平台：</a:t>
            </a:r>
            <a:endParaRPr lang="zh-CN" altLang="en-US" sz="2400"/>
          </a:p>
          <a:p>
            <a:pPr marL="457200" indent="-457200">
              <a:buFont typeface="Arial" panose="020B0604020202020204" pitchFamily="34" charset="0"/>
              <a:buChar char="•"/>
            </a:pPr>
            <a:r>
              <a:rPr lang="zh-CN" altLang="en-US" sz="2400"/>
              <a:t>围绕数据提供方、数据需求方、数据服务方等多方，构建的综合性数据开放平台。</a:t>
            </a:r>
            <a:endParaRPr lang="zh-CN" altLang="en-US" sz="2400"/>
          </a:p>
        </p:txBody>
      </p:sp>
      <p:sp>
        <p:nvSpPr>
          <p:cNvPr id="7" name="文本框 6"/>
          <p:cNvSpPr txBox="1"/>
          <p:nvPr/>
        </p:nvSpPr>
        <p:spPr>
          <a:xfrm>
            <a:off x="7263765" y="4289425"/>
            <a:ext cx="4812030" cy="1630045"/>
          </a:xfrm>
          <a:prstGeom prst="rect">
            <a:avLst/>
          </a:prstGeom>
          <a:noFill/>
        </p:spPr>
        <p:txBody>
          <a:bodyPr wrap="square" rtlCol="0" anchor="t">
            <a:spAutoFit/>
          </a:bodyPr>
          <a:p>
            <a:pPr marL="457200" indent="-457200">
              <a:buFont typeface="Arial" panose="020B0604020202020204" pitchFamily="34" charset="0"/>
              <a:buChar char="•"/>
            </a:pPr>
            <a:r>
              <a:rPr lang="zh-CN" altLang="en-US" sz="2400">
                <a:solidFill>
                  <a:schemeClr val="tx2"/>
                </a:solidFill>
                <a:sym typeface="+mn-ea"/>
              </a:rPr>
              <a:t>京东金融大数据消费指数：</a:t>
            </a:r>
            <a:endParaRPr lang="zh-CN" altLang="en-US" sz="2400">
              <a:sym typeface="+mn-ea"/>
            </a:endParaRPr>
          </a:p>
          <a:p>
            <a:pPr marL="457200" indent="-457200">
              <a:buFont typeface="Arial" panose="020B0604020202020204" pitchFamily="34" charset="0"/>
              <a:buChar char="•"/>
            </a:pPr>
            <a:r>
              <a:rPr lang="zh-CN" altLang="en-US" sz="2400">
                <a:sym typeface="+mn-ea"/>
              </a:rPr>
              <a:t>涵盖12个行业，反映各行业网上销售及价格趋势。</a:t>
            </a:r>
            <a:endParaRPr lang="zh-CN" altLang="en-US" sz="2800">
              <a:sym typeface="+mn-ea"/>
            </a:endParaRPr>
          </a:p>
          <a:p>
            <a:endParaRPr lang="zh-CN" altLang="en-US" sz="2800">
              <a:sym typeface="+mn-ea"/>
            </a:endParaRPr>
          </a:p>
        </p:txBody>
      </p:sp>
      <p:pic>
        <p:nvPicPr>
          <p:cNvPr id="9" name="图片 8"/>
          <p:cNvPicPr>
            <a:picLocks noChangeAspect="1"/>
          </p:cNvPicPr>
          <p:nvPr/>
        </p:nvPicPr>
        <p:blipFill>
          <a:blip r:embed="rId1"/>
          <a:stretch>
            <a:fillRect/>
          </a:stretch>
        </p:blipFill>
        <p:spPr>
          <a:xfrm>
            <a:off x="212090" y="2061210"/>
            <a:ext cx="7051675" cy="39490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电商平台大数据</a:t>
            </a:r>
            <a:endParaRPr lang="zh-CN" altLang="en-US"/>
          </a:p>
        </p:txBody>
      </p:sp>
      <p:sp>
        <p:nvSpPr>
          <p:cNvPr id="6" name="内容占位符 5"/>
          <p:cNvSpPr/>
          <p:nvPr>
            <p:ph idx="4294967295"/>
          </p:nvPr>
        </p:nvSpPr>
        <p:spPr>
          <a:xfrm>
            <a:off x="664845" y="3062605"/>
            <a:ext cx="5263515" cy="3470275"/>
          </a:xfrm>
        </p:spPr>
        <p:txBody>
          <a:bodyPr>
            <a:noAutofit/>
          </a:bodyPr>
          <a:p>
            <a:r>
              <a:rPr lang="zh-CN" altLang="en-US" sz="2400" b="0"/>
              <a:t>进出口相关数据</a:t>
            </a:r>
            <a:endParaRPr lang="zh-CN" altLang="en-US" sz="2400" b="0"/>
          </a:p>
          <a:p>
            <a:r>
              <a:rPr lang="zh-CN" altLang="en-US" sz="2400" b="0"/>
              <a:t>全球速卖通：</a:t>
            </a:r>
            <a:endParaRPr lang="zh-CN" altLang="en-US" sz="2400" b="0"/>
          </a:p>
          <a:p>
            <a:r>
              <a:rPr lang="zh-CN" altLang="en-US" sz="2400" b="0">
                <a:solidFill>
                  <a:schemeClr val="tx1"/>
                </a:solidFill>
              </a:rPr>
              <a:t>阿里巴巴面向全球市场打造的跨境电商出口平台，成立超过</a:t>
            </a:r>
            <a:r>
              <a:rPr lang="en-US" altLang="zh-CN" sz="2400" b="0">
                <a:solidFill>
                  <a:schemeClr val="tx1"/>
                </a:solidFill>
              </a:rPr>
              <a:t>6</a:t>
            </a:r>
            <a:r>
              <a:rPr lang="zh-CN" altLang="en-US" sz="2400" b="0">
                <a:solidFill>
                  <a:schemeClr val="tx1"/>
                </a:solidFill>
              </a:rPr>
              <a:t>年，覆盖全球</a:t>
            </a:r>
            <a:r>
              <a:rPr lang="en-US" altLang="zh-CN" sz="2400" b="0">
                <a:solidFill>
                  <a:schemeClr val="tx1"/>
                </a:solidFill>
              </a:rPr>
              <a:t>200</a:t>
            </a:r>
            <a:r>
              <a:rPr lang="zh-CN" altLang="en-US" sz="2400" b="0">
                <a:solidFill>
                  <a:schemeClr val="tx1"/>
                </a:solidFill>
              </a:rPr>
              <a:t>多个国家及地区</a:t>
            </a:r>
            <a:endParaRPr lang="zh-CN" altLang="en-US" sz="2400" b="0">
              <a:solidFill>
                <a:schemeClr val="tx1"/>
              </a:solidFill>
            </a:endParaRPr>
          </a:p>
          <a:p>
            <a:r>
              <a:rPr lang="zh-CN" altLang="en-US" sz="2400" b="0"/>
              <a:t>阿里巴巴国际交易市场：</a:t>
            </a:r>
            <a:endParaRPr lang="zh-CN" altLang="en-US" sz="2400" b="0"/>
          </a:p>
          <a:p>
            <a:r>
              <a:rPr lang="zh-CN" altLang="en-US" sz="2400" b="0">
                <a:solidFill>
                  <a:schemeClr val="tx1"/>
                </a:solidFill>
              </a:rPr>
              <a:t>以英语为基础、任何两国之间的跨界贸易平台，</a:t>
            </a:r>
            <a:r>
              <a:rPr lang="zh-CN" sz="2400" b="0">
                <a:solidFill>
                  <a:schemeClr val="tx1"/>
                </a:solidFill>
              </a:rPr>
              <a:t>服务</a:t>
            </a:r>
            <a:r>
              <a:rPr lang="en-US" altLang="zh-CN" sz="2400" b="0">
                <a:solidFill>
                  <a:schemeClr val="tx1"/>
                </a:solidFill>
              </a:rPr>
              <a:t>240</a:t>
            </a:r>
            <a:r>
              <a:rPr lang="zh-CN" altLang="en-US" sz="2400" b="0">
                <a:solidFill>
                  <a:schemeClr val="tx1"/>
                </a:solidFill>
              </a:rPr>
              <a:t>多个国家</a:t>
            </a:r>
            <a:endParaRPr lang="zh-CN" altLang="en-US" sz="2400" b="0">
              <a:solidFill>
                <a:schemeClr val="tx1"/>
              </a:solidFill>
            </a:endParaRPr>
          </a:p>
        </p:txBody>
      </p:sp>
      <p:pic>
        <p:nvPicPr>
          <p:cNvPr id="3" name="图片 2"/>
          <p:cNvPicPr>
            <a:picLocks noChangeAspect="1"/>
          </p:cNvPicPr>
          <p:nvPr/>
        </p:nvPicPr>
        <p:blipFill>
          <a:blip r:embed="rId1"/>
          <a:stretch>
            <a:fillRect/>
          </a:stretch>
        </p:blipFill>
        <p:spPr>
          <a:xfrm>
            <a:off x="664845" y="1580515"/>
            <a:ext cx="3379470" cy="631825"/>
          </a:xfrm>
          <a:prstGeom prst="rect">
            <a:avLst/>
          </a:prstGeom>
        </p:spPr>
      </p:pic>
      <p:pic>
        <p:nvPicPr>
          <p:cNvPr id="5" name="图片 4"/>
          <p:cNvPicPr>
            <a:picLocks noChangeAspect="1"/>
          </p:cNvPicPr>
          <p:nvPr/>
        </p:nvPicPr>
        <p:blipFill>
          <a:blip r:embed="rId2"/>
          <a:stretch>
            <a:fillRect/>
          </a:stretch>
        </p:blipFill>
        <p:spPr>
          <a:xfrm>
            <a:off x="7547610" y="1804035"/>
            <a:ext cx="2534920" cy="942975"/>
          </a:xfrm>
          <a:prstGeom prst="rect">
            <a:avLst/>
          </a:prstGeom>
        </p:spPr>
      </p:pic>
      <p:pic>
        <p:nvPicPr>
          <p:cNvPr id="7" name="图片 6"/>
          <p:cNvPicPr>
            <a:picLocks noChangeAspect="1"/>
          </p:cNvPicPr>
          <p:nvPr/>
        </p:nvPicPr>
        <p:blipFill>
          <a:blip r:embed="rId3"/>
          <a:stretch>
            <a:fillRect/>
          </a:stretch>
        </p:blipFill>
        <p:spPr>
          <a:xfrm>
            <a:off x="3032125" y="2286000"/>
            <a:ext cx="3194050" cy="776605"/>
          </a:xfrm>
          <a:prstGeom prst="rect">
            <a:avLst/>
          </a:prstGeom>
        </p:spPr>
      </p:pic>
      <p:sp>
        <p:nvSpPr>
          <p:cNvPr id="8" name="内容占位符 5"/>
          <p:cNvSpPr/>
          <p:nvPr/>
        </p:nvSpPr>
        <p:spPr>
          <a:xfrm>
            <a:off x="6642735" y="3168015"/>
            <a:ext cx="5263515" cy="3470275"/>
          </a:xfrm>
          <a:prstGeom prst="rect">
            <a:avLst/>
          </a:prstGeom>
          <a:noFill/>
          <a:ln w="9525">
            <a:noFill/>
          </a:ln>
        </p:spPr>
        <p:txBody>
          <a:bodyPr wrap="square" lIns="91440" tIns="45720" rIns="91440" bIns="45720" anchor="t">
            <a:noAutofit/>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400" b="0" kern="0">
                <a:sym typeface="+mn-ea"/>
              </a:rPr>
              <a:t>大宗商品交易市场的数据</a:t>
            </a:r>
            <a:endParaRPr lang="zh-CN" altLang="en-US" sz="2400" b="0" kern="0">
              <a:sym typeface="+mn-ea"/>
            </a:endParaRPr>
          </a:p>
          <a:p>
            <a:r>
              <a:rPr lang="zh-CN" altLang="en-US" sz="2400" b="0" kern="0">
                <a:sym typeface="+mn-ea"/>
              </a:rPr>
              <a:t>金网安泰公司：</a:t>
            </a:r>
            <a:endParaRPr lang="zh-CN" altLang="en-US" sz="2400" b="0">
              <a:solidFill>
                <a:schemeClr val="tx1"/>
              </a:solidFill>
            </a:endParaRPr>
          </a:p>
          <a:p>
            <a:r>
              <a:rPr lang="zh-CN" altLang="en-US" sz="2400" b="0" kern="0">
                <a:solidFill>
                  <a:schemeClr val="tx1"/>
                </a:solidFill>
                <a:sym typeface="+mn-ea"/>
              </a:rPr>
              <a:t>为全国 370 多家大宗商品交易市场（约占到国内近 2/3 合规市场）提供了大宗商品交易平台软件</a:t>
            </a:r>
            <a:endParaRPr lang="zh-CN" altLang="en-US" sz="2400" b="0">
              <a:solidFill>
                <a:schemeClr val="tx1"/>
              </a:solidFill>
            </a:endParaRPr>
          </a:p>
          <a:p>
            <a:r>
              <a:rPr lang="zh-CN" altLang="en-US" sz="2400" b="0" kern="0">
                <a:solidFill>
                  <a:schemeClr val="tx1"/>
                </a:solidFill>
                <a:sym typeface="+mn-ea"/>
              </a:rPr>
              <a:t>积累了大量原始交易数据。</a:t>
            </a:r>
            <a:endParaRPr lang="zh-CN" altLang="en-US" sz="2400" b="0" kern="0">
              <a:solidFill>
                <a:schemeClr val="tx1"/>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新闻数据、企业管理数据 </a:t>
            </a:r>
            <a:endParaRPr lang="zh-CN" altLang="en-US"/>
          </a:p>
        </p:txBody>
      </p:sp>
      <p:sp>
        <p:nvSpPr>
          <p:cNvPr id="6" name="内容占位符 5"/>
          <p:cNvSpPr/>
          <p:nvPr>
            <p:ph idx="4294967295"/>
          </p:nvPr>
        </p:nvSpPr>
        <p:spPr>
          <a:xfrm>
            <a:off x="929640" y="2510155"/>
            <a:ext cx="5129530" cy="5063490"/>
          </a:xfrm>
        </p:spPr>
        <p:txBody>
          <a:bodyPr>
            <a:normAutofit/>
          </a:bodyPr>
          <a:p>
            <a:endParaRPr lang="zh-CN" altLang="en-US" b="0">
              <a:solidFill>
                <a:schemeClr val="tx1"/>
              </a:solidFill>
            </a:endParaRPr>
          </a:p>
          <a:p>
            <a:r>
              <a:rPr lang="zh-CN" altLang="en-US" b="0">
                <a:solidFill>
                  <a:schemeClr val="tx2"/>
                </a:solidFill>
              </a:rPr>
              <a:t>新闻与行业相关的网页数据：</a:t>
            </a:r>
            <a:endParaRPr lang="zh-CN" altLang="en-US" b="0">
              <a:solidFill>
                <a:schemeClr val="tx1"/>
              </a:solidFill>
            </a:endParaRPr>
          </a:p>
          <a:p>
            <a:r>
              <a:rPr lang="zh-CN" altLang="en-US" b="0">
                <a:solidFill>
                  <a:schemeClr val="tx1"/>
                </a:solidFill>
              </a:rPr>
              <a:t>提供最新资讯，提取事件、真实数据，以及公众的关注度、情绪。</a:t>
            </a:r>
            <a:endParaRPr lang="zh-CN" altLang="en-US" b="0">
              <a:solidFill>
                <a:schemeClr val="tx1"/>
              </a:solidFill>
            </a:endParaRPr>
          </a:p>
          <a:p>
            <a:r>
              <a:rPr lang="zh-CN" altLang="en-US" b="0">
                <a:solidFill>
                  <a:schemeClr val="tx1"/>
                </a:solidFill>
              </a:rPr>
              <a:t>经济预测中使用较多</a:t>
            </a:r>
            <a:endParaRPr lang="zh-CN" altLang="en-US" b="0">
              <a:solidFill>
                <a:schemeClr val="tx1"/>
              </a:solidFill>
            </a:endParaRPr>
          </a:p>
          <a:p>
            <a:r>
              <a:rPr lang="zh-CN" altLang="en-US" b="0">
                <a:solidFill>
                  <a:schemeClr val="tx1"/>
                </a:solidFill>
              </a:rPr>
              <a:t>获取可以采用网页爬虫，也可使用RSS等技术</a:t>
            </a:r>
            <a:endParaRPr lang="zh-CN" altLang="en-US" b="0">
              <a:solidFill>
                <a:schemeClr val="tx1"/>
              </a:solidFill>
            </a:endParaRPr>
          </a:p>
        </p:txBody>
      </p:sp>
      <p:sp>
        <p:nvSpPr>
          <p:cNvPr id="5" name="内容占位符 5"/>
          <p:cNvSpPr/>
          <p:nvPr/>
        </p:nvSpPr>
        <p:spPr>
          <a:xfrm>
            <a:off x="8077200" y="3979545"/>
            <a:ext cx="3828415" cy="1612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2400"/>
          </a:p>
        </p:txBody>
      </p:sp>
      <p:pic>
        <p:nvPicPr>
          <p:cNvPr id="3" name="图片 2"/>
          <p:cNvPicPr>
            <a:picLocks noChangeAspect="1"/>
          </p:cNvPicPr>
          <p:nvPr/>
        </p:nvPicPr>
        <p:blipFill>
          <a:blip r:embed="rId1"/>
          <a:stretch>
            <a:fillRect/>
          </a:stretch>
        </p:blipFill>
        <p:spPr>
          <a:xfrm>
            <a:off x="574675" y="1249680"/>
            <a:ext cx="3551555" cy="1150620"/>
          </a:xfrm>
          <a:prstGeom prst="rect">
            <a:avLst/>
          </a:prstGeom>
        </p:spPr>
      </p:pic>
      <p:pic>
        <p:nvPicPr>
          <p:cNvPr id="7" name="图片 6"/>
          <p:cNvPicPr>
            <a:picLocks noChangeAspect="1"/>
          </p:cNvPicPr>
          <p:nvPr/>
        </p:nvPicPr>
        <p:blipFill>
          <a:blip r:embed="rId2">
            <a:clrChange>
              <a:clrFrom>
                <a:srgbClr val="FFFFFF">
                  <a:alpha val="100000"/>
                </a:srgbClr>
              </a:clrFrom>
              <a:clrTo>
                <a:srgbClr val="FFFFFF">
                  <a:alpha val="100000"/>
                  <a:alpha val="0"/>
                </a:srgbClr>
              </a:clrTo>
            </a:clrChange>
          </a:blip>
          <a:srcRect r="-1528" b="67615"/>
          <a:stretch>
            <a:fillRect/>
          </a:stretch>
        </p:blipFill>
        <p:spPr>
          <a:xfrm>
            <a:off x="2470150" y="2145665"/>
            <a:ext cx="4177030" cy="860425"/>
          </a:xfrm>
          <a:prstGeom prst="rect">
            <a:avLst/>
          </a:prstGeom>
        </p:spPr>
      </p:pic>
      <p:sp>
        <p:nvSpPr>
          <p:cNvPr id="8" name="内容占位符 5"/>
          <p:cNvSpPr/>
          <p:nvPr/>
        </p:nvSpPr>
        <p:spPr>
          <a:xfrm>
            <a:off x="6776085" y="2628900"/>
            <a:ext cx="5129530" cy="5063490"/>
          </a:xfrm>
          <a:prstGeom prst="rect">
            <a:avLst/>
          </a:prstGeom>
          <a:noFill/>
          <a:ln w="9525">
            <a:noFill/>
          </a:ln>
        </p:spPr>
        <p:txBody>
          <a:bodyPr wrap="square" lIns="91440" tIns="45720" rIns="91440" bIns="45720" anchor="t">
            <a:normAutofit/>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zh-CN" altLang="en-US" b="0">
              <a:solidFill>
                <a:schemeClr val="tx1"/>
              </a:solidFill>
            </a:endParaRPr>
          </a:p>
          <a:p>
            <a:r>
              <a:rPr lang="zh-CN" altLang="en-US" b="0">
                <a:solidFill>
                  <a:schemeClr val="tx2"/>
                </a:solidFill>
                <a:sym typeface="+mn-ea"/>
              </a:rPr>
              <a:t>企业管理数据</a:t>
            </a:r>
            <a:r>
              <a:rPr lang="zh-CN" altLang="en-US" b="0">
                <a:solidFill>
                  <a:schemeClr val="tx2"/>
                </a:solidFill>
              </a:rPr>
              <a:t>：</a:t>
            </a:r>
            <a:endParaRPr lang="zh-CN" altLang="en-US" b="0">
              <a:solidFill>
                <a:schemeClr val="tx1"/>
              </a:solidFill>
            </a:endParaRPr>
          </a:p>
          <a:p>
            <a:r>
              <a:rPr lang="zh-CN" altLang="en-US" b="0">
                <a:solidFill>
                  <a:schemeClr val="tx2"/>
                </a:solidFill>
                <a:sym typeface="+mn-ea"/>
              </a:rPr>
              <a:t>企业内部生产零售数据：</a:t>
            </a:r>
            <a:r>
              <a:rPr lang="zh-CN" altLang="en-US" b="0">
                <a:solidFill>
                  <a:schemeClr val="tx1"/>
                </a:solidFill>
                <a:sym typeface="+mn-ea"/>
              </a:rPr>
              <a:t>分析销量、库存</a:t>
            </a:r>
            <a:endParaRPr lang="zh-CN" altLang="en-US" b="0">
              <a:solidFill>
                <a:schemeClr val="tx1"/>
              </a:solidFill>
            </a:endParaRPr>
          </a:p>
          <a:p>
            <a:r>
              <a:rPr lang="zh-CN" altLang="en-US" b="0">
                <a:solidFill>
                  <a:schemeClr val="tx2"/>
                </a:solidFill>
                <a:sym typeface="+mn-ea"/>
              </a:rPr>
              <a:t>期货交易所等金融机构数据：</a:t>
            </a:r>
            <a:r>
              <a:rPr lang="zh-CN" altLang="en-US" b="0">
                <a:solidFill>
                  <a:schemeClr val="tx1"/>
                </a:solidFill>
                <a:sym typeface="+mn-ea"/>
              </a:rPr>
              <a:t>分析金融市场相关因素</a:t>
            </a:r>
            <a:endParaRPr lang="zh-CN" altLang="en-US" b="0">
              <a:solidFill>
                <a:schemeClr val="tx1"/>
              </a:solidFill>
              <a:sym typeface="+mn-ea"/>
            </a:endParaRPr>
          </a:p>
          <a:p>
            <a:r>
              <a:rPr lang="zh-CN" altLang="en-US" b="0">
                <a:solidFill>
                  <a:schemeClr val="tx1"/>
                </a:solidFill>
                <a:sym typeface="+mn-ea"/>
              </a:rPr>
              <a:t>交易数据、投资人数据，交易品种的实时数据</a:t>
            </a:r>
            <a:endParaRPr lang="zh-CN" altLang="en-US"/>
          </a:p>
          <a:p>
            <a:pPr marL="0" indent="0">
              <a:buNone/>
            </a:pPr>
            <a:endParaRPr lang="zh-CN" altLang="en-US" b="0">
              <a:solidFill>
                <a:schemeClr val="tx1"/>
              </a:solidFill>
            </a:endParaRPr>
          </a:p>
        </p:txBody>
      </p:sp>
      <p:pic>
        <p:nvPicPr>
          <p:cNvPr id="9" name="图片 8"/>
          <p:cNvPicPr>
            <a:picLocks noChangeAspect="1"/>
          </p:cNvPicPr>
          <p:nvPr/>
        </p:nvPicPr>
        <p:blipFill>
          <a:blip r:embed="rId3"/>
          <a:stretch>
            <a:fillRect/>
          </a:stretch>
        </p:blipFill>
        <p:spPr>
          <a:xfrm>
            <a:off x="7423150" y="2145665"/>
            <a:ext cx="3651250" cy="7169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物联网大数据  </a:t>
            </a:r>
            <a:endParaRPr lang="zh-CN" altLang="en-US"/>
          </a:p>
        </p:txBody>
      </p:sp>
      <p:sp>
        <p:nvSpPr>
          <p:cNvPr id="6" name="内容占位符 5"/>
          <p:cNvSpPr/>
          <p:nvPr>
            <p:ph idx="4294967295"/>
          </p:nvPr>
        </p:nvSpPr>
        <p:spPr>
          <a:xfrm>
            <a:off x="202565" y="1811020"/>
            <a:ext cx="3289935" cy="2925445"/>
          </a:xfrm>
        </p:spPr>
        <p:txBody>
          <a:bodyPr/>
          <a:p>
            <a:r>
              <a:rPr lang="zh-CN" altLang="en-US" sz="2400" b="0"/>
              <a:t>物联网数据的特性：</a:t>
            </a:r>
            <a:endParaRPr lang="zh-CN" altLang="en-US" sz="2400" b="0"/>
          </a:p>
          <a:p>
            <a:r>
              <a:rPr lang="zh-CN" altLang="en-US" sz="2400" b="0">
                <a:solidFill>
                  <a:schemeClr val="tx1"/>
                </a:solidFill>
              </a:rPr>
              <a:t>成千上万多种多样的设备产生海量异构、流模式以及地理位置分散的实时数据</a:t>
            </a:r>
            <a:endParaRPr lang="zh-CN" altLang="en-US" sz="2400" b="0">
              <a:solidFill>
                <a:schemeClr val="tx1"/>
              </a:solidFill>
            </a:endParaRPr>
          </a:p>
          <a:p>
            <a:r>
              <a:rPr lang="zh-CN" altLang="en-US" sz="2400" b="0">
                <a:solidFill>
                  <a:schemeClr val="tx1"/>
                </a:solidFill>
              </a:rPr>
              <a:t>周期性地发送关于特定监控现象的观察结果</a:t>
            </a:r>
            <a:endParaRPr lang="zh-CN" altLang="en-US" sz="2400" b="0">
              <a:solidFill>
                <a:schemeClr val="tx1"/>
              </a:solidFill>
            </a:endParaRPr>
          </a:p>
          <a:p>
            <a:r>
              <a:rPr lang="zh-CN" altLang="en-US" sz="2400" b="0">
                <a:solidFill>
                  <a:schemeClr val="tx1"/>
                </a:solidFill>
              </a:rPr>
              <a:t>报告感兴趣的特定／异常事件的发生情况</a:t>
            </a:r>
            <a:r>
              <a:rPr lang="zh-CN" altLang="en-US" sz="2400" b="0"/>
              <a:t>。</a:t>
            </a:r>
            <a:endParaRPr lang="zh-CN" altLang="en-US" sz="2400" b="0"/>
          </a:p>
        </p:txBody>
      </p:sp>
      <p:sp>
        <p:nvSpPr>
          <p:cNvPr id="4" name="内容占位符 5"/>
          <p:cNvSpPr/>
          <p:nvPr/>
        </p:nvSpPr>
        <p:spPr>
          <a:xfrm>
            <a:off x="8559165" y="3860165"/>
            <a:ext cx="3616325" cy="502920"/>
          </a:xfrm>
          <a:prstGeom prst="rect">
            <a:avLst/>
          </a:prstGeom>
          <a:noFill/>
          <a:ln w="9525">
            <a:noFill/>
          </a:ln>
        </p:spPr>
        <p:txBody>
          <a:bodyPr wrap="square" lIns="91440" tIns="45720" rIns="91440" bIns="45720" anchor="t">
            <a:normAutofit fontScale="90000"/>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zh-CN" altLang="en-US" b="0"/>
              <a:t>地理位置GPS数据</a:t>
            </a:r>
            <a:endParaRPr lang="zh-CN" altLang="en-US" b="0"/>
          </a:p>
          <a:p>
            <a:pPr marL="0" indent="0">
              <a:buNone/>
            </a:pPr>
            <a:endParaRPr lang="zh-CN" altLang="en-US" b="0"/>
          </a:p>
        </p:txBody>
      </p:sp>
      <p:pic>
        <p:nvPicPr>
          <p:cNvPr id="5" name="图片 4"/>
          <p:cNvPicPr>
            <a:picLocks noChangeAspect="1"/>
          </p:cNvPicPr>
          <p:nvPr/>
        </p:nvPicPr>
        <p:blipFill>
          <a:blip r:embed="rId1"/>
          <a:stretch>
            <a:fillRect/>
          </a:stretch>
        </p:blipFill>
        <p:spPr>
          <a:xfrm>
            <a:off x="4380230" y="1600835"/>
            <a:ext cx="3533140" cy="2228850"/>
          </a:xfrm>
          <a:prstGeom prst="rect">
            <a:avLst/>
          </a:prstGeom>
        </p:spPr>
      </p:pic>
      <p:pic>
        <p:nvPicPr>
          <p:cNvPr id="7" name="图片 6"/>
          <p:cNvPicPr>
            <a:picLocks noChangeAspect="1"/>
          </p:cNvPicPr>
          <p:nvPr/>
        </p:nvPicPr>
        <p:blipFill>
          <a:blip r:embed="rId2"/>
          <a:stretch>
            <a:fillRect/>
          </a:stretch>
        </p:blipFill>
        <p:spPr>
          <a:xfrm>
            <a:off x="3714750" y="4549775"/>
            <a:ext cx="3935095" cy="1629410"/>
          </a:xfrm>
          <a:prstGeom prst="rect">
            <a:avLst/>
          </a:prstGeom>
        </p:spPr>
      </p:pic>
      <p:pic>
        <p:nvPicPr>
          <p:cNvPr id="8" name="图片 7"/>
          <p:cNvPicPr>
            <a:picLocks noChangeAspect="1"/>
          </p:cNvPicPr>
          <p:nvPr/>
        </p:nvPicPr>
        <p:blipFill>
          <a:blip r:embed="rId3"/>
          <a:stretch>
            <a:fillRect/>
          </a:stretch>
        </p:blipFill>
        <p:spPr>
          <a:xfrm>
            <a:off x="7992745" y="1633855"/>
            <a:ext cx="3776345" cy="2195830"/>
          </a:xfrm>
          <a:prstGeom prst="rect">
            <a:avLst/>
          </a:prstGeom>
        </p:spPr>
      </p:pic>
      <p:pic>
        <p:nvPicPr>
          <p:cNvPr id="9" name="图片 8"/>
          <p:cNvPicPr>
            <a:picLocks noChangeAspect="1"/>
          </p:cNvPicPr>
          <p:nvPr/>
        </p:nvPicPr>
        <p:blipFill>
          <a:blip r:embed="rId4"/>
          <a:stretch>
            <a:fillRect/>
          </a:stretch>
        </p:blipFill>
        <p:spPr>
          <a:xfrm>
            <a:off x="8087360" y="4363085"/>
            <a:ext cx="3587750" cy="2002790"/>
          </a:xfrm>
          <a:prstGeom prst="rect">
            <a:avLst/>
          </a:prstGeom>
        </p:spPr>
      </p:pic>
      <p:sp>
        <p:nvSpPr>
          <p:cNvPr id="10" name="内容占位符 5"/>
          <p:cNvSpPr/>
          <p:nvPr/>
        </p:nvSpPr>
        <p:spPr>
          <a:xfrm>
            <a:off x="4809490" y="6365875"/>
            <a:ext cx="3512185" cy="476885"/>
          </a:xfrm>
          <a:prstGeom prst="rect">
            <a:avLst/>
          </a:prstGeom>
          <a:noFill/>
          <a:ln w="9525">
            <a:noFill/>
          </a:ln>
        </p:spPr>
        <p:txBody>
          <a:bodyPr wrap="square" lIns="91440" tIns="45720" rIns="91440" bIns="45720" anchor="t">
            <a:normAutofit lnSpcReduction="20000"/>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zh-CN" altLang="en-US" b="0"/>
              <a:t>手机通讯数据</a:t>
            </a:r>
            <a:endParaRPr lang="zh-CN" altLang="en-US" b="0"/>
          </a:p>
        </p:txBody>
      </p:sp>
      <p:sp>
        <p:nvSpPr>
          <p:cNvPr id="11" name="内容占位符 5"/>
          <p:cNvSpPr/>
          <p:nvPr/>
        </p:nvSpPr>
        <p:spPr>
          <a:xfrm>
            <a:off x="5046980" y="3846830"/>
            <a:ext cx="3512185" cy="529590"/>
          </a:xfrm>
          <a:prstGeom prst="rect">
            <a:avLst/>
          </a:prstGeom>
          <a:noFill/>
          <a:ln w="9525">
            <a:noFill/>
          </a:ln>
        </p:spPr>
        <p:txBody>
          <a:bodyPr wrap="square" lIns="91440" tIns="45720" rIns="91440" bIns="45720" anchor="t">
            <a:normAutofit lnSpcReduction="10000"/>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zh-CN" altLang="en-US" b="0"/>
              <a:t>气象数据</a:t>
            </a:r>
            <a:endParaRPr lang="zh-CN" altLang="en-US" b="0"/>
          </a:p>
        </p:txBody>
      </p:sp>
      <p:sp>
        <p:nvSpPr>
          <p:cNvPr id="12" name="内容占位符 5"/>
          <p:cNvSpPr/>
          <p:nvPr/>
        </p:nvSpPr>
        <p:spPr>
          <a:xfrm>
            <a:off x="8808085" y="6338570"/>
            <a:ext cx="3512185" cy="504190"/>
          </a:xfrm>
          <a:prstGeom prst="rect">
            <a:avLst/>
          </a:prstGeom>
          <a:noFill/>
          <a:ln w="9525">
            <a:noFill/>
          </a:ln>
        </p:spPr>
        <p:txBody>
          <a:bodyPr wrap="square" lIns="91440" tIns="45720" rIns="91440" bIns="45720" anchor="t">
            <a:normAutofit lnSpcReduction="10000"/>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zh-CN" altLang="en-US" b="0"/>
              <a:t>电表电力数据</a:t>
            </a:r>
            <a:endParaRPr lang="zh-CN" altLang="en-US" b="0"/>
          </a:p>
          <a:p>
            <a:pPr marL="0" indent="0">
              <a:buNone/>
            </a:pPr>
            <a:endParaRPr lang="zh-CN" altLang="en-US" b="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zh-CN" dirty="0">
                <a:sym typeface="+mn-ea"/>
              </a:rPr>
              <a:t>互联网大数据的资源能源安全风险因素分析</a:t>
            </a:r>
            <a:endParaRPr lang="zh-CN" altLang="en-US" strike="noStrike" noProof="1" dirty="0" smtClean="0">
              <a:sym typeface="+mn-ea"/>
            </a:endParaRPr>
          </a:p>
        </p:txBody>
      </p:sp>
      <p:graphicFrame>
        <p:nvGraphicFramePr>
          <p:cNvPr id="4" name="图示 3"/>
          <p:cNvGraphicFramePr/>
          <p:nvPr/>
        </p:nvGraphicFramePr>
        <p:xfrm>
          <a:off x="1951355" y="969645"/>
          <a:ext cx="8391525" cy="3259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5" name="表格 4"/>
          <p:cNvGraphicFramePr/>
          <p:nvPr/>
        </p:nvGraphicFramePr>
        <p:xfrm>
          <a:off x="2287905" y="4056380"/>
          <a:ext cx="6626860" cy="2804160"/>
        </p:xfrm>
        <a:graphic>
          <a:graphicData uri="http://schemas.openxmlformats.org/drawingml/2006/table">
            <a:tbl>
              <a:tblPr firstRow="1" bandRow="1">
                <a:tableStyleId>{5C22544A-7EE6-4342-B048-85BDC9FD1C3A}</a:tableStyleId>
              </a:tblPr>
              <a:tblGrid>
                <a:gridCol w="705611"/>
                <a:gridCol w="709461"/>
                <a:gridCol w="1081790"/>
                <a:gridCol w="1229731"/>
                <a:gridCol w="1002595"/>
                <a:gridCol w="1897380"/>
              </a:tblGrid>
              <a:tr h="121920">
                <a:tc>
                  <a:txBody>
                    <a:bodyPr/>
                    <a:p>
                      <a:pPr indent="0" algn="ctr">
                        <a:buNone/>
                      </a:pPr>
                      <a:r>
                        <a:rPr lang="zh-CN" altLang="en-US" sz="800"/>
                        <a:t>因素</a:t>
                      </a:r>
                      <a:endParaRPr lang="zh-CN" altLang="en-US" sz="800"/>
                    </a:p>
                  </a:txBody>
                  <a:tcPr marL="0" marR="0" marT="0" marB="0" vert="horz" anchor="ctr" anchorCtr="0"/>
                </a:tc>
                <a:tc>
                  <a:txBody>
                    <a:bodyPr/>
                    <a:p>
                      <a:pPr indent="0" algn="ctr">
                        <a:buNone/>
                      </a:pPr>
                      <a:r>
                        <a:rPr lang="zh-CN" altLang="en-US" sz="800"/>
                        <a:t>二级因素</a:t>
                      </a:r>
                      <a:endParaRPr lang="zh-CN" altLang="en-US" sz="800"/>
                    </a:p>
                  </a:txBody>
                  <a:tcPr marL="0" marR="0" marT="0" marB="0" vert="horz" anchor="ctr" anchorCtr="0"/>
                </a:tc>
                <a:tc>
                  <a:txBody>
                    <a:bodyPr/>
                    <a:p>
                      <a:pPr indent="0" algn="ctr">
                        <a:buNone/>
                      </a:pPr>
                      <a:r>
                        <a:rPr lang="zh-CN" altLang="en-US" sz="800">
                          <a:sym typeface="+mn-ea"/>
                        </a:rPr>
                        <a:t>监控指标</a:t>
                      </a:r>
                      <a:endParaRPr lang="zh-CN" altLang="en-US" sz="800">
                        <a:sym typeface="+mn-ea"/>
                      </a:endParaRPr>
                    </a:p>
                  </a:txBody>
                  <a:tcPr marL="0" marR="0" marT="0" marB="0" vert="horz" anchor="ctr" anchorCtr="0"/>
                </a:tc>
                <a:tc>
                  <a:txBody>
                    <a:bodyPr/>
                    <a:p>
                      <a:pPr indent="0" algn="ctr">
                        <a:buNone/>
                      </a:pPr>
                      <a:r>
                        <a:rPr lang="zh-CN" altLang="en-US" sz="800"/>
                        <a:t>数据源</a:t>
                      </a:r>
                      <a:endParaRPr lang="zh-CN" altLang="en-US" sz="800"/>
                    </a:p>
                  </a:txBody>
                  <a:tcPr marL="0" marR="0" marT="0" marB="0" vert="horz" anchor="ctr" anchorCtr="0"/>
                </a:tc>
                <a:tc>
                  <a:txBody>
                    <a:bodyPr/>
                    <a:p>
                      <a:pPr indent="0" algn="ctr">
                        <a:buNone/>
                      </a:pPr>
                      <a:r>
                        <a:rPr lang="zh-CN" altLang="en-US" sz="800"/>
                        <a:t>方法</a:t>
                      </a:r>
                      <a:endParaRPr lang="zh-CN" altLang="en-US" sz="800"/>
                    </a:p>
                  </a:txBody>
                  <a:tcPr marL="0" marR="0" marT="0" marB="0" vert="horz" anchor="ctr" anchorCtr="0"/>
                </a:tc>
                <a:tc>
                  <a:txBody>
                    <a:bodyPr/>
                    <a:p>
                      <a:pPr indent="0" algn="ctr">
                        <a:buNone/>
                      </a:pPr>
                      <a:r>
                        <a:rPr lang="zh-CN" altLang="en-US" sz="800">
                          <a:sym typeface="+mn-ea"/>
                        </a:rPr>
                        <a:t>相关研究</a:t>
                      </a:r>
                      <a:endParaRPr lang="zh-CN" altLang="en-US" sz="800">
                        <a:sym typeface="+mn-ea"/>
                      </a:endParaRPr>
                    </a:p>
                  </a:txBody>
                  <a:tcPr marL="0" marR="0" marT="0" marB="0" vert="horz" anchor="ctr" anchorCtr="0"/>
                </a:tc>
              </a:tr>
              <a:tr h="243840">
                <a:tc rowSpan="9">
                  <a:txBody>
                    <a:bodyPr/>
                    <a:p>
                      <a:pPr indent="0" algn="ctr">
                        <a:buNone/>
                      </a:pPr>
                      <a:r>
                        <a:rPr lang="zh-CN" altLang="en-US" sz="800"/>
                        <a:t>需求</a:t>
                      </a:r>
                      <a:endParaRPr lang="zh-CN" altLang="en-US" sz="800"/>
                    </a:p>
                    <a:p>
                      <a:pPr indent="0" algn="ctr">
                        <a:buNone/>
                      </a:pPr>
                      <a:endParaRPr lang="zh-CN" altLang="en-US" sz="800"/>
                    </a:p>
                  </a:txBody>
                  <a:tcPr marL="0" marR="0" marT="0" marB="0" vert="horz" anchor="ctr" anchorCtr="0"/>
                </a:tc>
                <a:tc rowSpan="5">
                  <a:txBody>
                    <a:bodyPr/>
                    <a:p>
                      <a:pPr indent="0" algn="ctr">
                        <a:buNone/>
                      </a:pPr>
                      <a:r>
                        <a:rPr lang="zh-CN" altLang="en-US" sz="800"/>
                        <a:t>经济增长</a:t>
                      </a:r>
                      <a:endParaRPr lang="zh-CN" altLang="en-US" sz="800"/>
                    </a:p>
                  </a:txBody>
                  <a:tcPr marL="0" marR="0" marT="0" marB="0" vert="horz" anchor="ctr" anchorCtr="0"/>
                </a:tc>
                <a:tc>
                  <a:txBody>
                    <a:bodyPr/>
                    <a:p>
                      <a:pPr indent="0" algn="ctr">
                        <a:buNone/>
                      </a:pPr>
                      <a:r>
                        <a:rPr lang="zh-CN" altLang="en-US" sz="800"/>
                        <a:t>价格指数</a:t>
                      </a:r>
                      <a:endParaRPr lang="zh-CN" altLang="en-US" sz="800"/>
                    </a:p>
                  </a:txBody>
                  <a:tcPr marL="0" marR="0" marT="0" marB="0" vert="horz" anchor="ctr" anchorCtr="0"/>
                </a:tc>
                <a:tc>
                  <a:txBody>
                    <a:bodyPr/>
                    <a:p>
                      <a:pPr indent="0" algn="ctr">
                        <a:buNone/>
                      </a:pPr>
                      <a:r>
                        <a:rPr lang="zh-CN" altLang="en-US" sz="800"/>
                        <a:t>电商数据、搜索数据</a:t>
                      </a:r>
                      <a:endParaRPr lang="zh-CN" altLang="en-US" sz="800"/>
                    </a:p>
                  </a:txBody>
                  <a:tcPr marL="0" marR="0" marT="0" marB="0" vert="horz" anchor="ctr" anchorCtr="0"/>
                </a:tc>
                <a:tc>
                  <a:txBody>
                    <a:bodyPr/>
                    <a:p>
                      <a:pPr indent="0" algn="ctr">
                        <a:buNone/>
                      </a:pPr>
                      <a:r>
                        <a:rPr lang="zh-CN" altLang="en-US" sz="800"/>
                        <a:t>传统的</a:t>
                      </a:r>
                      <a:r>
                        <a:rPr lang="en-US" altLang="zh-CN" sz="800"/>
                        <a:t>CPI</a:t>
                      </a:r>
                      <a:r>
                        <a:rPr lang="zh-CN" altLang="en-US" sz="800"/>
                        <a:t>计算方法</a:t>
                      </a:r>
                      <a:endParaRPr lang="zh-CN" altLang="en-US" sz="800"/>
                    </a:p>
                  </a:txBody>
                  <a:tcPr marL="0" marR="0" marT="0" marB="0" vert="horz" anchor="ctr" anchorCtr="0"/>
                </a:tc>
                <a:tc>
                  <a:txBody>
                    <a:bodyPr/>
                    <a:p>
                      <a:pPr indent="0" algn="ctr">
                        <a:buNone/>
                      </a:pPr>
                      <a:r>
                        <a:rPr lang="en-US" altLang="zh-CN" sz="800"/>
                        <a:t>The Billion Prices Project</a:t>
                      </a:r>
                      <a:r>
                        <a:rPr lang="zh-CN" altLang="en-US" sz="800"/>
                        <a:t>、阿里指数、网络搜索与</a:t>
                      </a:r>
                      <a:r>
                        <a:rPr lang="en-US" altLang="zh-CN" sz="800"/>
                        <a:t>CPI(</a:t>
                      </a:r>
                      <a:r>
                        <a:rPr lang="zh-CN" altLang="en-US" sz="800"/>
                        <a:t>张崇</a:t>
                      </a:r>
                      <a:r>
                        <a:rPr lang="en-US" altLang="zh-CN" sz="800"/>
                        <a:t>, </a:t>
                      </a:r>
                      <a:r>
                        <a:rPr lang="zh-CN" altLang="en-US" sz="800"/>
                        <a:t>吕本富</a:t>
                      </a:r>
                      <a:r>
                        <a:rPr lang="en-US" altLang="zh-CN" sz="800"/>
                        <a:t>, </a:t>
                      </a:r>
                      <a:r>
                        <a:rPr lang="zh-CN" altLang="en-US" sz="800"/>
                        <a:t>彭赓</a:t>
                      </a:r>
                      <a:r>
                        <a:rPr lang="en-US" altLang="zh-CN" sz="800"/>
                        <a:t>,</a:t>
                      </a:r>
                      <a:r>
                        <a:rPr lang="zh-CN" altLang="en-US" sz="800"/>
                        <a:t>等</a:t>
                      </a:r>
                      <a:r>
                        <a:rPr lang="en-US" altLang="zh-CN" sz="800"/>
                        <a:t>)</a:t>
                      </a:r>
                      <a:endParaRPr lang="en-US" altLang="zh-CN" sz="800"/>
                    </a:p>
                  </a:txBody>
                  <a:tcPr marL="0" marR="0" marT="0" marB="0" vert="horz" anchor="ctr" anchorCtr="0"/>
                </a:tc>
              </a:tr>
              <a:tr h="365760">
                <a:tc vMerge="1">
                  <a:tcPr/>
                </a:tc>
                <a:tc vMerge="1">
                  <a:tcPr/>
                </a:tc>
                <a:tc>
                  <a:txBody>
                    <a:bodyPr/>
                    <a:p>
                      <a:pPr indent="0" algn="ctr">
                        <a:buNone/>
                      </a:pPr>
                      <a:r>
                        <a:rPr lang="zh-CN" altLang="en-US" sz="800"/>
                        <a:t>失业率、就业情况</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回归分析</a:t>
                      </a:r>
                      <a:endParaRPr lang="zh-CN" altLang="en-US" sz="800"/>
                    </a:p>
                  </a:txBody>
                  <a:tcPr marL="0" marR="0" marT="0" marB="0" vert="horz" anchor="ctr" anchorCtr="0"/>
                </a:tc>
                <a:tc>
                  <a:txBody>
                    <a:bodyPr/>
                    <a:p>
                      <a:pPr indent="0" algn="ctr">
                        <a:buNone/>
                      </a:pPr>
                      <a:r>
                        <a:rPr lang="zh-CN" altLang="en-US" sz="800"/>
                        <a:t>德国、以色列、土耳其、美国等失业率就业情况（</a:t>
                      </a:r>
                      <a:r>
                        <a:rPr lang="en-US" altLang="zh-CN" sz="800"/>
                        <a:t>Choi H</a:t>
                      </a:r>
                      <a:r>
                        <a:rPr lang="zh-CN" altLang="en-US" sz="800"/>
                        <a:t>）（</a:t>
                      </a:r>
                      <a:r>
                        <a:rPr lang="en-US" altLang="zh-CN" sz="800"/>
                        <a:t>Ettredge M, Gerdes J, Karuga G</a:t>
                      </a:r>
                      <a:r>
                        <a:rPr lang="zh-CN" altLang="en-US" sz="800"/>
                        <a:t>）</a:t>
                      </a:r>
                      <a:endParaRPr lang="zh-CN" altLang="en-US" sz="800"/>
                    </a:p>
                  </a:txBody>
                  <a:tcPr marL="0" marR="0" marT="0" marB="0" vert="horz" anchor="ctr" anchorCtr="0"/>
                </a:tc>
              </a:tr>
              <a:tr h="121920">
                <a:tc vMerge="1">
                  <a:tcPr/>
                </a:tc>
                <a:tc vMerge="1">
                  <a:tcPr/>
                </a:tc>
                <a:tc>
                  <a:txBody>
                    <a:bodyPr/>
                    <a:p>
                      <a:pPr indent="0" algn="ctr">
                        <a:buNone/>
                      </a:pPr>
                      <a:r>
                        <a:rPr lang="zh-CN" altLang="en-US" sz="800"/>
                        <a:t>消费指数</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传统的计算方法</a:t>
                      </a:r>
                      <a:endParaRPr lang="zh-CN" altLang="en-US" sz="800"/>
                    </a:p>
                  </a:txBody>
                  <a:tcPr marL="0" marR="0" marT="0" marB="0" vert="horz" anchor="ctr" anchorCtr="0"/>
                </a:tc>
                <a:tc>
                  <a:txBody>
                    <a:bodyPr/>
                    <a:p>
                      <a:pPr indent="0" algn="ctr">
                        <a:buNone/>
                      </a:pPr>
                      <a:r>
                        <a:rPr lang="zh-CN" altLang="en-US" sz="800"/>
                        <a:t>消费者信心指数（</a:t>
                      </a:r>
                      <a:r>
                        <a:rPr lang="en-US" altLang="zh-CN" sz="800"/>
                        <a:t>Vosen S, Schmidt T</a:t>
                      </a:r>
                      <a:r>
                        <a:rPr lang="zh-CN" altLang="en-US" sz="800"/>
                        <a:t>）</a:t>
                      </a:r>
                      <a:endParaRPr lang="zh-CN" altLang="en-US" sz="800"/>
                    </a:p>
                  </a:txBody>
                  <a:tcPr marL="0" marR="0" marT="0" marB="0" vert="horz" anchor="ctr" anchorCtr="0"/>
                </a:tc>
              </a:tr>
              <a:tr h="243840">
                <a:tc vMerge="1">
                  <a:tcPr/>
                </a:tc>
                <a:tc vMerge="1">
                  <a:tcPr/>
                </a:tc>
                <a:tc>
                  <a:txBody>
                    <a:bodyPr/>
                    <a:p>
                      <a:pPr indent="0" algn="ctr">
                        <a:buNone/>
                      </a:pPr>
                      <a:r>
                        <a:rPr lang="zh-CN" altLang="en-US" sz="800"/>
                        <a:t>经济增长趋势</a:t>
                      </a:r>
                      <a:endParaRPr lang="zh-CN" altLang="en-US" sz="800"/>
                    </a:p>
                  </a:txBody>
                  <a:tcPr marL="0" marR="0" marT="0" marB="0" vert="horz" anchor="ctr" anchorCtr="0"/>
                </a:tc>
                <a:tc>
                  <a:txBody>
                    <a:bodyPr/>
                    <a:p>
                      <a:pPr indent="0" algn="ctr">
                        <a:buNone/>
                      </a:pPr>
                      <a:r>
                        <a:rPr lang="zh-CN" altLang="en-US" sz="800"/>
                        <a:t>企业管理数据</a:t>
                      </a:r>
                      <a:endParaRPr lang="zh-CN" altLang="en-US" sz="800"/>
                    </a:p>
                  </a:txBody>
                  <a:tcPr marL="0" marR="0" marT="0" marB="0" vert="horz" anchor="ctr" anchorCtr="0"/>
                </a:tc>
                <a:tc>
                  <a:txBody>
                    <a:bodyPr/>
                    <a:p>
                      <a:pPr indent="0" algn="ctr">
                        <a:buNone/>
                      </a:pPr>
                      <a:r>
                        <a:rPr lang="zh-CN" altLang="en-US" sz="800"/>
                        <a:t>指标模型</a:t>
                      </a:r>
                      <a:endParaRPr lang="zh-CN" altLang="en-US" sz="800"/>
                    </a:p>
                  </a:txBody>
                  <a:tcPr marL="0" marR="0" marT="0" marB="0" vert="horz" anchor="ctr" anchorCtr="0"/>
                </a:tc>
                <a:tc>
                  <a:txBody>
                    <a:bodyPr/>
                    <a:p>
                      <a:pPr indent="0" algn="ctr">
                        <a:buNone/>
                      </a:pPr>
                      <a:r>
                        <a:rPr lang="zh-CN" altLang="en-US" sz="800"/>
                        <a:t>用电量、货运量、银行贷款 “克强指数”（申红艳</a:t>
                      </a:r>
                      <a:r>
                        <a:rPr lang="en-US" altLang="zh-CN" sz="800"/>
                        <a:t>, </a:t>
                      </a:r>
                      <a:r>
                        <a:rPr lang="zh-CN" altLang="en-US" sz="800"/>
                        <a:t>吴晨生</a:t>
                      </a:r>
                      <a:r>
                        <a:rPr lang="en-US" altLang="zh-CN" sz="800"/>
                        <a:t>, </a:t>
                      </a:r>
                      <a:r>
                        <a:rPr lang="zh-CN" altLang="en-US" sz="800"/>
                        <a:t>扆铁梅</a:t>
                      </a:r>
                      <a:r>
                        <a:rPr lang="en-US" altLang="zh-CN" sz="800"/>
                        <a:t>,</a:t>
                      </a:r>
                      <a:r>
                        <a:rPr lang="zh-CN" altLang="en-US" sz="800"/>
                        <a:t>等）</a:t>
                      </a:r>
                      <a:endParaRPr lang="zh-CN" altLang="en-US" sz="800"/>
                    </a:p>
                  </a:txBody>
                  <a:tcPr marL="0" marR="0" marT="0" marB="0" vert="horz" anchor="ctr" anchorCtr="0"/>
                </a:tc>
              </a:tr>
              <a:tr h="121920">
                <a:tc vMerge="1">
                  <a:tcPr/>
                </a:tc>
                <a:tc vMerge="1">
                  <a:tcPr/>
                </a:tc>
                <a:tc>
                  <a:txBody>
                    <a:bodyPr/>
                    <a:p>
                      <a:pPr indent="0" algn="ctr">
                        <a:buNone/>
                      </a:pPr>
                      <a:r>
                        <a:rPr lang="en-US" altLang="zh-CN" sz="800"/>
                        <a:t>GDP</a:t>
                      </a:r>
                      <a:endParaRPr lang="en-US" altLang="zh-CN" sz="800"/>
                    </a:p>
                  </a:txBody>
                  <a:tcPr marL="0" marR="0" marT="0" marB="0" vert="horz" anchor="ctr" anchorCtr="0"/>
                </a:tc>
                <a:tc>
                  <a:txBody>
                    <a:bodyPr/>
                    <a:p>
                      <a:pPr indent="0" algn="ctr">
                        <a:buNone/>
                      </a:pPr>
                      <a:r>
                        <a:rPr lang="zh-CN" altLang="en-US" sz="800"/>
                        <a:t>搜索数据</a:t>
                      </a:r>
                      <a:endParaRPr lang="zh-CN" altLang="en-US" sz="800"/>
                    </a:p>
                  </a:txBody>
                  <a:tcPr marL="0" marR="0" marT="0" marB="0" vert="horz" anchor="ctr" anchorCtr="0"/>
                </a:tc>
                <a:tc>
                  <a:txBody>
                    <a:bodyPr/>
                    <a:p>
                      <a:pPr indent="0" algn="ctr">
                        <a:buNone/>
                      </a:pPr>
                      <a:r>
                        <a:rPr lang="zh-CN" altLang="en-US" sz="800"/>
                        <a:t>统计建模</a:t>
                      </a:r>
                      <a:endParaRPr lang="zh-CN" altLang="en-US" sz="800"/>
                    </a:p>
                  </a:txBody>
                  <a:tcPr marL="0" marR="0" marT="0" marB="0" vert="horz" anchor="ctr" anchorCtr="0"/>
                </a:tc>
                <a:tc>
                  <a:txBody>
                    <a:bodyPr/>
                    <a:p>
                      <a:pPr indent="0" algn="ctr">
                        <a:buNone/>
                      </a:pPr>
                      <a:r>
                        <a:rPr lang="zh-CN" altLang="en-US" sz="800"/>
                        <a:t>预测中国</a:t>
                      </a:r>
                      <a:r>
                        <a:rPr lang="en-US" altLang="zh-CN" sz="800"/>
                        <a:t>GDP</a:t>
                      </a:r>
                      <a:r>
                        <a:rPr lang="zh-CN" altLang="en-US" sz="800"/>
                        <a:t>（</a:t>
                      </a:r>
                      <a:r>
                        <a:rPr lang="en-US" altLang="zh-CN" sz="800"/>
                        <a:t>Liu T, Xu X, Fan F</a:t>
                      </a:r>
                      <a:r>
                        <a:rPr lang="zh-CN" altLang="en-US" sz="800"/>
                        <a:t>）</a:t>
                      </a:r>
                      <a:endParaRPr lang="zh-CN" altLang="en-US" sz="800"/>
                    </a:p>
                  </a:txBody>
                  <a:tcPr marL="0" marR="0" marT="0" marB="0" vert="horz" anchor="ctr" anchorCtr="0"/>
                </a:tc>
              </a:tr>
              <a:tr h="487680">
                <a:tc vMerge="1">
                  <a:tcPr/>
                </a:tc>
                <a:tc rowSpan="2">
                  <a:txBody>
                    <a:bodyPr/>
                    <a:p>
                      <a:pPr indent="0" algn="ctr">
                        <a:buNone/>
                      </a:pPr>
                      <a:r>
                        <a:rPr lang="en-US" altLang="zh-CN" sz="800"/>
                        <a:t>  </a:t>
                      </a:r>
                      <a:r>
                        <a:rPr lang="zh-CN" altLang="en-US" sz="800"/>
                        <a:t>全球、国内需求</a:t>
                      </a:r>
                      <a:endParaRPr lang="zh-CN" altLang="en-US" sz="800"/>
                    </a:p>
                  </a:txBody>
                  <a:tcPr marL="0" marR="0" marT="0" marB="0" vert="horz" anchor="ctr" anchorCtr="0"/>
                </a:tc>
                <a:tc>
                  <a:txBody>
                    <a:bodyPr/>
                    <a:p>
                      <a:pPr indent="0" algn="ctr">
                        <a:buNone/>
                      </a:pPr>
                      <a:r>
                        <a:rPr lang="zh-CN" altLang="en-US" sz="800"/>
                        <a:t>产品销售情况</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文本情绪分析</a:t>
                      </a:r>
                      <a:endParaRPr lang="zh-CN" altLang="en-US" sz="800"/>
                    </a:p>
                  </a:txBody>
                  <a:tcPr marL="0" marR="0" marT="0" marB="0" vert="horz" anchor="ctr" anchorCtr="0"/>
                </a:tc>
                <a:tc>
                  <a:txBody>
                    <a:bodyPr/>
                    <a:p>
                      <a:pPr indent="0" algn="ctr">
                        <a:buNone/>
                      </a:pPr>
                      <a:r>
                        <a:rPr lang="zh-CN" altLang="en-US" sz="800"/>
                        <a:t>电影票房（王炼</a:t>
                      </a:r>
                      <a:r>
                        <a:rPr lang="en-US" altLang="zh-CN" sz="800"/>
                        <a:t>, </a:t>
                      </a:r>
                      <a:r>
                        <a:rPr lang="zh-CN" altLang="en-US" sz="800"/>
                        <a:t>贾建民）、游戏（</a:t>
                      </a:r>
                      <a:r>
                        <a:rPr lang="en-US" altLang="zh-CN" sz="800"/>
                        <a:t>Asur S, Huberman B A</a:t>
                      </a:r>
                      <a:r>
                        <a:rPr lang="zh-CN" altLang="en-US" sz="800"/>
                        <a:t>）、汽车（</a:t>
                      </a:r>
                      <a:r>
                        <a:rPr lang="en-US" altLang="zh-CN" sz="800"/>
                        <a:t>Barreira N, Godinho P, Melo P</a:t>
                      </a:r>
                      <a:r>
                        <a:rPr lang="zh-CN" altLang="en-US" sz="800"/>
                        <a:t>）、房地产（</a:t>
                      </a:r>
                      <a:r>
                        <a:rPr lang="en-US" altLang="zh-CN" sz="800"/>
                        <a:t>Suhoy T</a:t>
                      </a:r>
                      <a:r>
                        <a:rPr lang="zh-CN" altLang="en-US" sz="800"/>
                        <a:t>）、图书、电信业（</a:t>
                      </a:r>
                      <a:r>
                        <a:rPr lang="en-US" altLang="zh-CN" sz="800"/>
                        <a:t>Bughin J</a:t>
                      </a:r>
                      <a:r>
                        <a:rPr lang="zh-CN" altLang="en-US" sz="800"/>
                        <a:t>）</a:t>
                      </a:r>
                      <a:endParaRPr lang="zh-CN" altLang="en-US" sz="800"/>
                    </a:p>
                  </a:txBody>
                  <a:tcPr marL="0" marR="0" marT="0" marB="0" vert="horz" anchor="ctr" anchorCtr="0"/>
                </a:tc>
              </a:tr>
              <a:tr h="365760">
                <a:tc vMerge="1">
                  <a:tcPr/>
                </a:tc>
                <a:tc vMerge="1">
                  <a:tcPr/>
                </a:tc>
                <a:tc>
                  <a:txBody>
                    <a:bodyPr/>
                    <a:p>
                      <a:pPr indent="0" algn="ctr">
                        <a:buNone/>
                      </a:pPr>
                      <a:r>
                        <a:rPr lang="zh-CN" altLang="en-US" sz="800"/>
                        <a:t>产品需求量</a:t>
                      </a:r>
                      <a:endParaRPr lang="zh-CN" altLang="en-US" sz="800"/>
                    </a:p>
                  </a:txBody>
                  <a:tcPr marL="0" marR="0" marT="0" marB="0" vert="horz" anchor="ctr" anchorCtr="0"/>
                </a:tc>
                <a:tc>
                  <a:txBody>
                    <a:bodyPr/>
                    <a:p>
                      <a:pPr indent="0" algn="ctr">
                        <a:buNone/>
                      </a:pPr>
                      <a:r>
                        <a:rPr lang="zh-CN" altLang="en-US" sz="800"/>
                        <a:t>企业管理数据、</a:t>
                      </a:r>
                      <a:r>
                        <a:rPr lang="zh-CN" altLang="en-US" sz="800">
                          <a:sym typeface="+mn-ea"/>
                        </a:rPr>
                        <a:t>搜索数据</a:t>
                      </a:r>
                      <a:r>
                        <a:rPr lang="zh-CN" altLang="en-US" sz="800"/>
                        <a:t>、行业相关网站数据</a:t>
                      </a:r>
                      <a:endParaRPr lang="zh-CN" altLang="en-US" sz="800"/>
                    </a:p>
                  </a:txBody>
                  <a:tcPr marL="0" marR="0" marT="0" marB="0" vert="horz" anchor="ctr" anchorCtr="0"/>
                </a:tc>
                <a:tc>
                  <a:txBody>
                    <a:bodyPr/>
                    <a:p>
                      <a:pPr indent="0" algn="ctr">
                        <a:buNone/>
                      </a:pPr>
                      <a:r>
                        <a:rPr lang="zh-CN" altLang="en-US" sz="800"/>
                        <a:t>文本情绪分析、数值回归建模</a:t>
                      </a:r>
                      <a:endParaRPr lang="zh-CN" altLang="en-US" sz="800"/>
                    </a:p>
                  </a:txBody>
                  <a:tcPr marL="0" marR="0" marT="0" marB="0" vert="horz" anchor="ctr" anchorCtr="0"/>
                </a:tc>
                <a:tc>
                  <a:txBody>
                    <a:bodyPr/>
                    <a:p>
                      <a:pPr indent="0" algn="ctr">
                        <a:buNone/>
                      </a:pPr>
                      <a:r>
                        <a:rPr lang="zh-CN" altLang="en-US" sz="800"/>
                        <a:t>媒体业需求预测（</a:t>
                      </a:r>
                      <a:r>
                        <a:rPr lang="en-US" altLang="zh-CN" sz="800"/>
                        <a:t>Bertsimas D, Kallus N, Hussain A</a:t>
                      </a:r>
                      <a:r>
                        <a:rPr lang="zh-CN" altLang="en-US" sz="800"/>
                        <a:t>）、电影票房（</a:t>
                      </a:r>
                      <a:r>
                        <a:rPr lang="en-US" altLang="zh-CN" sz="800"/>
                        <a:t>Asur S, Huberman B A</a:t>
                      </a:r>
                      <a:r>
                        <a:rPr lang="zh-CN" altLang="en-US" sz="800"/>
                        <a:t>）</a:t>
                      </a:r>
                      <a:endParaRPr lang="zh-CN" altLang="en-US" sz="800"/>
                    </a:p>
                  </a:txBody>
                  <a:tcPr marL="0" marR="0" marT="0" marB="0" vert="horz" anchor="ctr" anchorCtr="0"/>
                </a:tc>
              </a:tr>
              <a:tr h="300990">
                <a:tc vMerge="1">
                  <a:tcPr/>
                </a:tc>
                <a:tc>
                  <a:txBody>
                    <a:bodyPr/>
                    <a:p>
                      <a:pPr indent="0" algn="ctr">
                        <a:buNone/>
                      </a:pPr>
                      <a:r>
                        <a:rPr lang="zh-CN" altLang="en-US" sz="800"/>
                        <a:t>产业发展</a:t>
                      </a:r>
                      <a:endParaRPr lang="zh-CN" altLang="en-US" sz="800"/>
                    </a:p>
                  </a:txBody>
                  <a:tcPr marL="0" marR="0" marT="0" marB="0" vert="horz" anchor="ctr"/>
                </a:tc>
                <a:tc>
                  <a:txBody>
                    <a:bodyPr/>
                    <a:p>
                      <a:pPr indent="0" algn="ctr">
                        <a:buNone/>
                      </a:pPr>
                      <a:r>
                        <a:rPr lang="zh-CN" altLang="en-US" sz="800"/>
                        <a:t>市场情绪</a:t>
                      </a:r>
                      <a:endParaRPr lang="zh-CN" altLang="en-US" sz="800"/>
                    </a:p>
                  </a:txBody>
                  <a:tcPr marL="0" marR="0" marT="0" marB="0" vert="horz" anchor="ctr"/>
                </a:tc>
                <a:tc>
                  <a:txBody>
                    <a:bodyPr/>
                    <a:p>
                      <a:pPr indent="0" algn="ctr">
                        <a:buNone/>
                      </a:pPr>
                      <a:r>
                        <a:rPr lang="zh-CN" altLang="en-US" sz="800"/>
                        <a:t>搜索数据、社交媒体数据、新闻数据、</a:t>
                      </a:r>
                      <a:r>
                        <a:rPr lang="zh-CN" altLang="en-US" sz="800">
                          <a:sym typeface="+mn-ea"/>
                        </a:rPr>
                        <a:t>行业相关网站数据</a:t>
                      </a:r>
                      <a:endParaRPr lang="zh-CN" altLang="en-US" sz="800">
                        <a:sym typeface="+mn-ea"/>
                      </a:endParaRPr>
                    </a:p>
                  </a:txBody>
                  <a:tcPr marL="0" marR="0" marT="0" marB="0" vert="horz" anchor="ctr"/>
                </a:tc>
                <a:tc>
                  <a:txBody>
                    <a:bodyPr/>
                    <a:p>
                      <a:pPr indent="0" algn="ctr">
                        <a:buNone/>
                      </a:pPr>
                      <a:r>
                        <a:rPr lang="zh-CN" altLang="en-US" sz="800"/>
                        <a:t>因素分析模型、分类模型与集成</a:t>
                      </a:r>
                      <a:endParaRPr lang="zh-CN" altLang="en-US" sz="800"/>
                    </a:p>
                  </a:txBody>
                  <a:tcPr marL="0" marR="0" marT="0" marB="0" vert="horz" anchor="ctr"/>
                </a:tc>
                <a:tc>
                  <a:txBody>
                    <a:bodyPr/>
                    <a:p>
                      <a:pPr indent="0" algn="ctr">
                        <a:buNone/>
                      </a:pPr>
                      <a:r>
                        <a:rPr lang="zh-CN" altLang="en-US" sz="800"/>
                        <a:t>监测市场情绪（林振兴）（</a:t>
                      </a:r>
                      <a:r>
                        <a:rPr lang="en-US" altLang="zh-CN" sz="800"/>
                        <a:t>Das S R, Chen M Y</a:t>
                      </a:r>
                      <a:r>
                        <a:rPr lang="zh-CN" altLang="en-US" sz="800"/>
                        <a:t>）</a:t>
                      </a:r>
                      <a:endParaRPr lang="zh-CN" altLang="en-US" sz="800"/>
                    </a:p>
                  </a:txBody>
                  <a:tcPr marL="0" marR="0" marT="0" marB="0" vert="horz" anchor="ctr"/>
                </a:tc>
              </a:tr>
              <a:tr h="301625">
                <a:tc vMerge="1">
                  <a:tcPr/>
                </a:tc>
                <a:tc>
                  <a:txBody>
                    <a:bodyPr/>
                    <a:p>
                      <a:pPr indent="0" algn="ctr">
                        <a:buNone/>
                      </a:pPr>
                      <a:r>
                        <a:rPr lang="zh-CN" altLang="en-US" sz="800"/>
                        <a:t>与收入有关的政策</a:t>
                      </a:r>
                      <a:endParaRPr lang="zh-CN" altLang="en-US" sz="800"/>
                    </a:p>
                  </a:txBody>
                  <a:tcPr marL="0" marR="0" marT="0" marB="0" vert="horz" anchor="ctr"/>
                </a:tc>
                <a:tc>
                  <a:txBody>
                    <a:bodyPr/>
                    <a:p>
                      <a:pPr indent="0" algn="ctr">
                        <a:buNone/>
                      </a:pPr>
                      <a:r>
                        <a:rPr lang="zh-CN" altLang="en-US" sz="800"/>
                        <a:t>政策舆论</a:t>
                      </a:r>
                      <a:endParaRPr lang="zh-CN" altLang="en-US" sz="800"/>
                    </a:p>
                  </a:txBody>
                  <a:tcPr marL="0" marR="0" marT="0" marB="0" vert="horz" anchor="ctr"/>
                </a:tc>
                <a:tc>
                  <a:txBody>
                    <a:bodyPr/>
                    <a:p>
                      <a:pPr indent="0" algn="ctr">
                        <a:buNone/>
                      </a:pPr>
                      <a:r>
                        <a:rPr lang="zh-CN" altLang="en-US" sz="800">
                          <a:sym typeface="+mn-ea"/>
                        </a:rPr>
                        <a:t>搜索数据、社交媒体数据、新闻数据、行业相关网站数据</a:t>
                      </a:r>
                      <a:endParaRPr lang="zh-CN" altLang="en-US" sz="800">
                        <a:sym typeface="+mn-ea"/>
                      </a:endParaRPr>
                    </a:p>
                  </a:txBody>
                  <a:tcPr marL="0" marR="0" marT="0" marB="0" vert="horz" anchor="ctr"/>
                </a:tc>
                <a:tc>
                  <a:txBody>
                    <a:bodyPr/>
                    <a:p>
                      <a:pPr indent="0" algn="ctr">
                        <a:buNone/>
                      </a:pPr>
                      <a:r>
                        <a:rPr lang="zh-CN" altLang="en-US" sz="800"/>
                        <a:t>信息提取、舆情监测技术</a:t>
                      </a:r>
                      <a:endParaRPr lang="zh-CN" altLang="en-US" sz="800"/>
                    </a:p>
                  </a:txBody>
                  <a:tcPr marL="0" marR="0" marT="0" marB="0" vert="horz" anchor="ctr"/>
                </a:tc>
                <a:tc>
                  <a:txBody>
                    <a:bodyPr/>
                    <a:p>
                      <a:pPr indent="0" algn="ctr">
                        <a:buNone/>
                      </a:pPr>
                      <a:r>
                        <a:rPr lang="zh-CN" altLang="en-US" sz="800"/>
                        <a:t>评估政策影响（杨莎</a:t>
                      </a:r>
                      <a:r>
                        <a:rPr lang="en-US" altLang="zh-CN" sz="800"/>
                        <a:t>, </a:t>
                      </a:r>
                      <a:r>
                        <a:rPr lang="zh-CN" altLang="en-US" sz="800"/>
                        <a:t>余伟</a:t>
                      </a:r>
                      <a:r>
                        <a:rPr lang="en-US" altLang="zh-CN" sz="800"/>
                        <a:t>, </a:t>
                      </a:r>
                      <a:r>
                        <a:rPr lang="zh-CN" altLang="en-US" sz="800"/>
                        <a:t>李石君</a:t>
                      </a:r>
                      <a:r>
                        <a:rPr lang="en-US" altLang="zh-CN" sz="800"/>
                        <a:t>,</a:t>
                      </a:r>
                      <a:r>
                        <a:rPr lang="zh-CN" altLang="en-US" sz="800"/>
                        <a:t>等）</a:t>
                      </a:r>
                      <a:endParaRPr lang="zh-CN" altLang="en-US" sz="800"/>
                    </a:p>
                  </a:txBody>
                  <a:tcPr marL="0" marR="0" marT="0" marB="0" vert="horz" anchor="ctr"/>
                </a:tc>
              </a:tr>
            </a:tbl>
          </a:graphicData>
        </a:graphic>
      </p:graphicFrame>
      <p:sp>
        <p:nvSpPr>
          <p:cNvPr id="6" name="矩形 5"/>
          <p:cNvSpPr/>
          <p:nvPr/>
        </p:nvSpPr>
        <p:spPr>
          <a:xfrm>
            <a:off x="4710430" y="4008755"/>
            <a:ext cx="129032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088380" y="4008755"/>
            <a:ext cx="83693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rot="13140000">
            <a:off x="3819525" y="3538855"/>
            <a:ext cx="1316355" cy="14414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9560000">
            <a:off x="7927340" y="3456305"/>
            <a:ext cx="1485900" cy="228600"/>
          </a:xfrm>
          <a:prstGeom prst="rightArrow">
            <a:avLst>
              <a:gd name="adj1" fmla="val 28603"/>
              <a:gd name="adj2"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035800" y="4008755"/>
            <a:ext cx="196088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3140000">
            <a:off x="5528310" y="3550920"/>
            <a:ext cx="1263015" cy="12128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资源能源安全因素概述：传统数据</a:t>
            </a:r>
            <a:endParaRPr lang="zh-CN" altLang="en-US"/>
          </a:p>
        </p:txBody>
      </p:sp>
      <p:graphicFrame>
        <p:nvGraphicFramePr>
          <p:cNvPr id="4" name="表格 3"/>
          <p:cNvGraphicFramePr/>
          <p:nvPr/>
        </p:nvGraphicFramePr>
        <p:xfrm>
          <a:off x="1562735" y="1643380"/>
          <a:ext cx="9641840" cy="4985385"/>
        </p:xfrm>
        <a:graphic>
          <a:graphicData uri="http://schemas.openxmlformats.org/drawingml/2006/table">
            <a:tbl>
              <a:tblPr firstRow="1" bandRow="1">
                <a:tableStyleId>{3C2FFA5D-87B4-456A-9821-1D502468CF0F}</a:tableStyleId>
              </a:tblPr>
              <a:tblGrid>
                <a:gridCol w="1681480"/>
                <a:gridCol w="2066925"/>
                <a:gridCol w="3564890"/>
                <a:gridCol w="2328545"/>
              </a:tblGrid>
              <a:tr h="321945">
                <a:tc>
                  <a:txBody>
                    <a:bodyPr/>
                    <a:p>
                      <a:pPr indent="0" algn="ctr">
                        <a:buNone/>
                      </a:pPr>
                      <a:r>
                        <a:rPr lang="zh-CN" altLang="en-US" sz="1800"/>
                        <a:t>因素</a:t>
                      </a:r>
                      <a:endParaRPr lang="zh-CN" altLang="en-US" sz="1800"/>
                    </a:p>
                  </a:txBody>
                  <a:tcPr marL="0" marR="0" marT="0" marB="0" vert="horz" anchor="ctr" anchorCtr="0"/>
                </a:tc>
                <a:tc>
                  <a:txBody>
                    <a:bodyPr/>
                    <a:p>
                      <a:pPr indent="0" algn="ctr">
                        <a:buNone/>
                      </a:pPr>
                      <a:r>
                        <a:rPr lang="zh-CN" altLang="en-US" sz="1800"/>
                        <a:t>二级因素</a:t>
                      </a:r>
                      <a:endParaRPr lang="zh-CN" altLang="en-US" sz="1800"/>
                    </a:p>
                  </a:txBody>
                  <a:tcPr marL="0" marR="0" marT="0" marB="0" vert="horz" anchor="ctr" anchorCtr="0"/>
                </a:tc>
                <a:tc>
                  <a:txBody>
                    <a:bodyPr/>
                    <a:p>
                      <a:pPr indent="0" algn="ctr">
                        <a:buNone/>
                      </a:pPr>
                      <a:r>
                        <a:rPr lang="zh-CN" altLang="en-US" sz="1800"/>
                        <a:t>监控指标</a:t>
                      </a:r>
                      <a:endParaRPr lang="zh-CN" altLang="en-US" sz="1800"/>
                    </a:p>
                  </a:txBody>
                  <a:tcPr marL="0" marR="0" marT="0" marB="0" vert="horz" anchor="ctr" anchorCtr="0"/>
                </a:tc>
                <a:tc>
                  <a:txBody>
                    <a:bodyPr/>
                    <a:p>
                      <a:pPr indent="0" algn="ctr">
                        <a:buNone/>
                      </a:pPr>
                      <a:r>
                        <a:rPr lang="zh-CN" altLang="en-US" sz="1800"/>
                        <a:t>数据源</a:t>
                      </a:r>
                      <a:endParaRPr lang="zh-CN" altLang="en-US" sz="1800"/>
                    </a:p>
                  </a:txBody>
                  <a:tcPr marL="0" marR="0" marT="0" marB="0" vert="horz" anchor="ctr" anchorCtr="0"/>
                </a:tc>
              </a:tr>
              <a:tr h="274320">
                <a:tc rowSpan="13">
                  <a:txBody>
                    <a:bodyPr/>
                    <a:p>
                      <a:pPr indent="0" algn="ctr">
                        <a:buNone/>
                      </a:pPr>
                      <a:r>
                        <a:rPr lang="zh-CN" altLang="en-US" sz="1800"/>
                        <a:t>供给 </a:t>
                      </a:r>
                      <a:endParaRPr lang="zh-CN" altLang="en-US" sz="1800"/>
                    </a:p>
                    <a:p>
                      <a:pPr indent="0" algn="ctr">
                        <a:buNone/>
                      </a:pPr>
                      <a:endParaRPr lang="zh-CN" altLang="en-US" sz="1800"/>
                    </a:p>
                  </a:txBody>
                  <a:tcPr marL="0" marR="0" marT="0" marB="0" vert="horz" anchor="ctr" anchorCtr="0"/>
                </a:tc>
                <a:tc rowSpan="6">
                  <a:txBody>
                    <a:bodyPr/>
                    <a:p>
                      <a:pPr indent="0" algn="ctr">
                        <a:buNone/>
                      </a:pPr>
                      <a:r>
                        <a:rPr lang="zh-CN" altLang="en-US" sz="1800"/>
                        <a:t>全球、国内供给</a:t>
                      </a:r>
                      <a:endParaRPr lang="zh-CN" altLang="en-US" sz="1800"/>
                    </a:p>
                  </a:txBody>
                  <a:tcPr marL="0" marR="0" marT="0" marB="0" vert="horz" anchor="ctr" anchorCtr="0"/>
                </a:tc>
                <a:tc>
                  <a:txBody>
                    <a:bodyPr/>
                    <a:p>
                      <a:pPr indent="0" algn="ctr">
                        <a:buNone/>
                      </a:pPr>
                      <a:r>
                        <a:rPr lang="zh-CN" altLang="en-US" sz="1800"/>
                        <a:t>全球产量</a:t>
                      </a:r>
                      <a:endParaRPr lang="zh-CN" altLang="en-US" sz="1800"/>
                    </a:p>
                  </a:txBody>
                  <a:tcPr marL="0" marR="0" marT="0" marB="0" vert="horz" anchor="ctr" anchorCtr="0"/>
                </a:tc>
                <a:tc>
                  <a:txBody>
                    <a:bodyPr/>
                    <a:p>
                      <a:pPr indent="0" algn="ctr">
                        <a:buNone/>
                      </a:pPr>
                      <a:r>
                        <a:rPr lang="zh-CN" altLang="en-US" sz="1800"/>
                        <a:t>国际机构如</a:t>
                      </a:r>
                      <a:r>
                        <a:rPr lang="en-US" altLang="zh-CN" sz="1800"/>
                        <a:t>OECD</a:t>
                      </a:r>
                      <a:endParaRPr lang="en-US" altLang="zh-CN"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生产国联盟的供给政策</a:t>
                      </a:r>
                      <a:endParaRPr lang="zh-CN" altLang="en-US" sz="1800"/>
                    </a:p>
                  </a:txBody>
                  <a:tcPr marL="0" marR="0" marT="0" marB="0" vert="horz" anchor="ctr" anchorCtr="0"/>
                </a:tc>
                <a:tc>
                  <a:txBody>
                    <a:bodyPr/>
                    <a:p>
                      <a:pPr indent="0" algn="ctr">
                        <a:buNone/>
                      </a:pPr>
                      <a:r>
                        <a:rPr lang="zh-CN" altLang="en-US" sz="1800"/>
                        <a:t>产业联盟、行业协会</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生产能力</a:t>
                      </a:r>
                      <a:endParaRPr lang="zh-CN" altLang="en-US" sz="1800"/>
                    </a:p>
                  </a:txBody>
                  <a:tcPr marL="0" marR="0" marT="0" marB="0" vert="horz" anchor="ctr" anchorCtr="0"/>
                </a:tc>
                <a:tc>
                  <a:txBody>
                    <a:bodyPr/>
                    <a:p>
                      <a:pPr indent="0" algn="ctr">
                        <a:buNone/>
                      </a:pPr>
                      <a:r>
                        <a:rPr lang="zh-CN" altLang="en-US" sz="1800"/>
                        <a:t>国际机构</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可供消费的能源总量</a:t>
                      </a:r>
                      <a:endParaRPr lang="zh-CN" altLang="en-US" sz="1800"/>
                    </a:p>
                  </a:txBody>
                  <a:tcPr marL="0" marR="0" marT="0" marB="0" vert="horz" anchor="ctr" anchorCtr="0"/>
                </a:tc>
                <a:tc>
                  <a:txBody>
                    <a:bodyPr/>
                    <a:p>
                      <a:pPr indent="0" algn="ctr">
                        <a:buNone/>
                      </a:pPr>
                      <a:r>
                        <a:rPr lang="zh-CN" altLang="en-US" sz="1800"/>
                        <a:t>国家统计局</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能源生产弹性系数</a:t>
                      </a:r>
                      <a:endParaRPr lang="zh-CN" altLang="en-US" sz="1800"/>
                    </a:p>
                  </a:txBody>
                  <a:tcPr marL="0" marR="0" marT="0" marB="0" vert="horz" anchor="ctr" anchorCtr="0"/>
                </a:tc>
                <a:tc>
                  <a:txBody>
                    <a:bodyPr/>
                    <a:p>
                      <a:pPr indent="0" algn="ctr">
                        <a:buNone/>
                      </a:pPr>
                      <a:r>
                        <a:rPr lang="zh-CN" altLang="en-US" sz="1800"/>
                        <a:t>国家统计局</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主要矿产基础储量</a:t>
                      </a:r>
                      <a:endParaRPr lang="zh-CN" altLang="en-US" sz="1800"/>
                    </a:p>
                  </a:txBody>
                  <a:tcPr marL="0" marR="0" marT="0" marB="0" vert="horz" anchor="ctr" anchorCtr="0"/>
                </a:tc>
                <a:tc>
                  <a:txBody>
                    <a:bodyPr/>
                    <a:p>
                      <a:pPr indent="0" algn="ctr">
                        <a:buNone/>
                      </a:pPr>
                      <a:r>
                        <a:rPr lang="zh-CN" altLang="en-US" sz="1800"/>
                        <a:t>国家统计局</a:t>
                      </a:r>
                      <a:endParaRPr lang="zh-CN" altLang="en-US" sz="1800"/>
                    </a:p>
                  </a:txBody>
                  <a:tcPr marL="0" marR="0" marT="0" marB="0" vert="horz" anchor="ctr" anchorCtr="0"/>
                </a:tc>
              </a:tr>
              <a:tr h="274320">
                <a:tc vMerge="1">
                  <a:tcPr marL="0" marR="0" marT="0" marB="0" vert="horz" anchor="t" anchorCtr="0"/>
                </a:tc>
                <a:tc rowSpan="3">
                  <a:txBody>
                    <a:bodyPr/>
                    <a:p>
                      <a:pPr indent="0" algn="ctr">
                        <a:buNone/>
                      </a:pPr>
                      <a:r>
                        <a:rPr lang="zh-CN" altLang="en-US" sz="1800"/>
                        <a:t>国际进口</a:t>
                      </a:r>
                      <a:endParaRPr lang="zh-CN" altLang="en-US" sz="1800"/>
                    </a:p>
                  </a:txBody>
                  <a:tcPr marL="0" marR="0" marT="0" marB="0" vert="horz" anchor="ctr" anchorCtr="0"/>
                </a:tc>
                <a:tc>
                  <a:txBody>
                    <a:bodyPr/>
                    <a:p>
                      <a:pPr indent="0" algn="ctr">
                        <a:buNone/>
                      </a:pPr>
                      <a:r>
                        <a:rPr lang="zh-CN" altLang="en-US" sz="1800"/>
                        <a:t>进口依存度</a:t>
                      </a:r>
                      <a:endParaRPr lang="zh-CN" altLang="en-US" sz="1800"/>
                    </a:p>
                  </a:txBody>
                  <a:tcPr marL="0" marR="0" marT="0" marB="0" vert="horz" anchor="ctr" anchorCtr="0"/>
                </a:tc>
                <a:tc>
                  <a:txBody>
                    <a:bodyPr/>
                    <a:p>
                      <a:pPr indent="0" algn="ctr">
                        <a:buNone/>
                      </a:pPr>
                      <a:r>
                        <a:rPr lang="zh-CN" altLang="en-US" sz="1800"/>
                        <a:t>公式计算</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主要能源品种进出口量</a:t>
                      </a:r>
                      <a:endParaRPr lang="zh-CN" altLang="en-US" sz="1800"/>
                    </a:p>
                  </a:txBody>
                  <a:tcPr marL="0" marR="0" marT="0" marB="0" vert="horz" anchor="ctr" anchorCtr="0"/>
                </a:tc>
                <a:tc>
                  <a:txBody>
                    <a:bodyPr/>
                    <a:p>
                      <a:pPr indent="0" algn="ctr">
                        <a:buNone/>
                      </a:pPr>
                      <a:r>
                        <a:rPr lang="zh-CN" altLang="en-US" sz="1800"/>
                        <a:t>国家统计局</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主要高耗能产品的进出口量</a:t>
                      </a:r>
                      <a:endParaRPr lang="zh-CN" altLang="en-US" sz="1800"/>
                    </a:p>
                  </a:txBody>
                  <a:tcPr marL="0" marR="0" marT="0" marB="0" vert="horz" anchor="ctr" anchorCtr="0"/>
                </a:tc>
                <a:tc>
                  <a:txBody>
                    <a:bodyPr/>
                    <a:p>
                      <a:pPr indent="0" algn="ctr">
                        <a:buNone/>
                      </a:pPr>
                      <a:r>
                        <a:rPr lang="zh-CN" altLang="en-US" sz="1800"/>
                        <a:t>国家统计局</a:t>
                      </a:r>
                      <a:endParaRPr lang="zh-CN" altLang="en-US" sz="1800"/>
                    </a:p>
                  </a:txBody>
                  <a:tcPr marL="0" marR="0" marT="0" marB="0" vert="horz" anchor="ctr" anchorCtr="0"/>
                </a:tc>
              </a:tr>
              <a:tr h="548640">
                <a:tc vMerge="1">
                  <a:tcPr marL="0" marR="0" marT="0" marB="0" vert="horz" anchor="ctr" anchorCtr="0"/>
                </a:tc>
                <a:tc rowSpan="4">
                  <a:txBody>
                    <a:bodyPr/>
                    <a:p>
                      <a:pPr indent="0" algn="ctr">
                        <a:buNone/>
                      </a:pPr>
                      <a:r>
                        <a:rPr lang="zh-CN" altLang="en-US" sz="1800"/>
                        <a:t>库存</a:t>
                      </a:r>
                      <a:endParaRPr lang="zh-CN" altLang="en-US" sz="1800"/>
                    </a:p>
                  </a:txBody>
                  <a:tcPr marL="0" marR="0" marT="0" marB="0" vert="horz" anchor="ctr" anchorCtr="0"/>
                </a:tc>
                <a:tc>
                  <a:txBody>
                    <a:bodyPr/>
                    <a:p>
                      <a:pPr indent="0" algn="ctr">
                        <a:buNone/>
                      </a:pPr>
                      <a:r>
                        <a:rPr lang="zh-CN" altLang="en-US" sz="1800"/>
                        <a:t>主要经济体的库存</a:t>
                      </a:r>
                      <a:endParaRPr lang="zh-CN" altLang="en-US" sz="1800"/>
                    </a:p>
                  </a:txBody>
                  <a:tcPr marL="0" marR="0" marT="0" marB="0" vert="horz" anchor="ctr" anchorCtr="0"/>
                </a:tc>
                <a:tc>
                  <a:txBody>
                    <a:bodyPr/>
                    <a:p>
                      <a:pPr indent="0" algn="ctr">
                        <a:buNone/>
                      </a:pPr>
                      <a:r>
                        <a:rPr lang="zh-CN" altLang="en-US" sz="1800"/>
                        <a:t>国际机构如</a:t>
                      </a:r>
                      <a:r>
                        <a:rPr lang="en-US" altLang="zh-CN" sz="1800"/>
                        <a:t>OECD</a:t>
                      </a:r>
                      <a:r>
                        <a:rPr lang="zh-CN" altLang="en-US" sz="1800"/>
                        <a:t>、政府等</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zh-CN" altLang="en-US" sz="1800"/>
                        <a:t>交易所库存</a:t>
                      </a:r>
                      <a:endParaRPr lang="zh-CN" altLang="en-US" sz="1800"/>
                    </a:p>
                  </a:txBody>
                  <a:tcPr marL="0" marR="0" marT="0" marB="0" vert="horz" anchor="ctr" anchorCtr="0"/>
                </a:tc>
                <a:tc>
                  <a:txBody>
                    <a:bodyPr/>
                    <a:p>
                      <a:pPr indent="0" algn="ctr">
                        <a:buNone/>
                      </a:pPr>
                      <a:r>
                        <a:rPr lang="en-US" altLang="zh-CN" sz="1800"/>
                        <a:t>LME</a:t>
                      </a:r>
                      <a:r>
                        <a:rPr lang="zh-CN" altLang="en-US" sz="1800"/>
                        <a:t>、</a:t>
                      </a:r>
                      <a:r>
                        <a:rPr lang="en-US" altLang="zh-CN" sz="1800"/>
                        <a:t>COMEX</a:t>
                      </a:r>
                      <a:r>
                        <a:rPr lang="zh-CN" altLang="en-US" sz="1800"/>
                        <a:t>等</a:t>
                      </a:r>
                      <a:endParaRPr lang="zh-CN" altLang="en-US" sz="1800"/>
                    </a:p>
                  </a:txBody>
                  <a:tcPr marL="0" marR="0" marT="0" marB="0" vert="horz" anchor="ctr" anchorCtr="0"/>
                </a:tc>
              </a:tr>
              <a:tr h="274320">
                <a:tc vMerge="1">
                  <a:tcPr marL="0" marR="0" marT="0" marB="0" vert="horz" anchor="t" anchorCtr="0"/>
                </a:tc>
                <a:tc vMerge="1">
                  <a:tcPr marL="0" marR="0" marT="0" marB="0" vert="horz" anchor="t" anchorCtr="0"/>
                </a:tc>
                <a:tc>
                  <a:txBody>
                    <a:bodyPr/>
                    <a:p>
                      <a:pPr indent="0" algn="ctr">
                        <a:buNone/>
                      </a:pPr>
                      <a:r>
                        <a:rPr lang="en-US" altLang="zh-CN" sz="1800"/>
                        <a:t>OECD</a:t>
                      </a:r>
                      <a:r>
                        <a:rPr lang="zh-CN" altLang="en-US" sz="1800"/>
                        <a:t>工业库存</a:t>
                      </a:r>
                      <a:endParaRPr lang="zh-CN" altLang="en-US" sz="1800"/>
                    </a:p>
                  </a:txBody>
                  <a:tcPr marL="0" marR="0" marT="0" marB="0" vert="horz" anchor="ctr" anchorCtr="0"/>
                </a:tc>
                <a:tc>
                  <a:txBody>
                    <a:bodyPr/>
                    <a:p>
                      <a:pPr indent="0" algn="ctr">
                        <a:buNone/>
                      </a:pPr>
                      <a:r>
                        <a:rPr lang="en-US" altLang="zh-CN" sz="1800"/>
                        <a:t>OECD</a:t>
                      </a:r>
                      <a:endParaRPr lang="en-US" altLang="zh-CN" sz="1800"/>
                    </a:p>
                  </a:txBody>
                  <a:tcPr marL="0" marR="0" marT="0" marB="0" vert="horz" anchor="ctr" anchorCtr="0"/>
                </a:tc>
              </a:tr>
              <a:tr h="822960">
                <a:tc vMerge="1">
                  <a:tcPr marL="0" marR="0" marT="0" marB="0" vert="horz" anchor="t" anchorCtr="0"/>
                </a:tc>
                <a:tc vMerge="1">
                  <a:tcPr marL="0" marR="0" marT="0" marB="0" vert="horz" anchor="t" anchorCtr="0"/>
                </a:tc>
                <a:tc>
                  <a:txBody>
                    <a:bodyPr/>
                    <a:p>
                      <a:pPr indent="0" algn="ctr">
                        <a:buNone/>
                      </a:pPr>
                      <a:r>
                        <a:rPr lang="zh-CN" altLang="en-US" sz="1800"/>
                        <a:t>库存的预期值</a:t>
                      </a:r>
                      <a:endParaRPr lang="zh-CN" altLang="en-US" sz="1800"/>
                    </a:p>
                  </a:txBody>
                  <a:tcPr marL="0" marR="0" marT="0" marB="0" vert="horz" anchor="ctr" anchorCtr="0"/>
                </a:tc>
                <a:tc>
                  <a:txBody>
                    <a:bodyPr/>
                    <a:p>
                      <a:pPr indent="0" algn="ctr">
                        <a:buNone/>
                      </a:pPr>
                      <a:r>
                        <a:rPr lang="en-US" altLang="zh-CN" sz="1800"/>
                        <a:t>Reuters</a:t>
                      </a:r>
                      <a:r>
                        <a:rPr lang="zh-CN" altLang="en-US" sz="1800"/>
                        <a:t>等机构在</a:t>
                      </a:r>
                      <a:r>
                        <a:rPr lang="en-US" altLang="zh-CN" sz="1800"/>
                        <a:t>EIA</a:t>
                      </a:r>
                      <a:r>
                        <a:rPr lang="zh-CN" altLang="en-US" sz="1800"/>
                        <a:t>公布之前的市场预期调查值</a:t>
                      </a:r>
                      <a:endParaRPr lang="zh-CN" altLang="en-US" sz="1800"/>
                    </a:p>
                  </a:txBody>
                  <a:tcPr marL="0" marR="0" marT="0" marB="0" vert="horz" anchor="ctr" anchorCtr="0"/>
                </a:tc>
              </a:tr>
            </a:tbl>
          </a:graphicData>
        </a:graphic>
      </p:graphicFrame>
      <p:sp>
        <p:nvSpPr>
          <p:cNvPr id="7" name="矩形 6"/>
          <p:cNvSpPr/>
          <p:nvPr/>
        </p:nvSpPr>
        <p:spPr>
          <a:xfrm>
            <a:off x="71755" y="2101215"/>
            <a:ext cx="1291590" cy="1119505"/>
          </a:xfrm>
          <a:prstGeom prst="rect">
            <a:avLst/>
          </a:prstGeom>
          <a:noFill/>
          <a:ln>
            <a:solidFill>
              <a:schemeClr val="accent5"/>
            </a:solid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rtlCol="0" anchor="ctr"/>
          <a:p>
            <a:pPr algn="ctr" fontAlgn="base">
              <a:buNone/>
            </a:pPr>
            <a:r>
              <a:rPr lang="zh-CN" altLang="en-US" sz="1800" strike="noStrike" noProof="1">
                <a:solidFill>
                  <a:schemeClr val="tx1"/>
                </a:solidFill>
                <a:sym typeface="+mn-ea"/>
              </a:rPr>
              <a:t>根据前期研究成果细化可监控指标</a:t>
            </a:r>
            <a:endParaRPr lang="zh-CN" altLang="en-US" sz="1800" strike="noStrike" noProof="1">
              <a:solidFill>
                <a:schemeClr val="tx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8895" y="685800"/>
            <a:ext cx="12094210" cy="563880"/>
          </a:xfrm>
        </p:spPr>
        <p:txBody>
          <a:bodyPr/>
          <a:p>
            <a:r>
              <a:rPr lang="zh-CN" altLang="en-US"/>
              <a:t>资源能源相关互联网大数据分析技术综述</a:t>
            </a:r>
            <a:endParaRPr lang="zh-CN" altLang="en-US"/>
          </a:p>
        </p:txBody>
      </p:sp>
      <p:sp>
        <p:nvSpPr>
          <p:cNvPr id="3" name="内容占位符 2"/>
          <p:cNvSpPr>
            <a:spLocks noGrp="1"/>
          </p:cNvSpPr>
          <p:nvPr>
            <p:ph idx="4294967295"/>
          </p:nvPr>
        </p:nvSpPr>
        <p:spPr>
          <a:xfrm>
            <a:off x="655320" y="1886585"/>
            <a:ext cx="9563100" cy="4778375"/>
          </a:xfrm>
        </p:spPr>
        <p:txBody>
          <a:bodyPr>
            <a:normAutofit/>
          </a:bodyPr>
          <a:p>
            <a:r>
              <a:rPr lang="zh-CN" altLang="en-US"/>
              <a:t>1.预测分析技术</a:t>
            </a:r>
            <a:endParaRPr lang="zh-CN" altLang="en-US"/>
          </a:p>
          <a:p>
            <a:pPr marL="0" indent="0">
              <a:buNone/>
            </a:pPr>
            <a:r>
              <a:rPr lang="en-US" altLang="zh-CN">
                <a:sym typeface="+mn-ea"/>
              </a:rPr>
              <a:t>	1.</a:t>
            </a:r>
            <a:r>
              <a:rPr lang="zh-CN" altLang="en-US">
                <a:sym typeface="+mn-ea"/>
              </a:rPr>
              <a:t>计量经济学、时间序列分析方法</a:t>
            </a:r>
            <a:endParaRPr lang="zh-CN" altLang="en-US"/>
          </a:p>
          <a:p>
            <a:pPr marL="0" indent="0">
              <a:buNone/>
            </a:pPr>
            <a:r>
              <a:rPr lang="en-US" altLang="zh-CN">
                <a:sym typeface="+mn-ea"/>
              </a:rPr>
              <a:t>	2.</a:t>
            </a:r>
            <a:r>
              <a:rPr lang="zh-CN" altLang="en-US">
                <a:sym typeface="+mn-ea"/>
              </a:rPr>
              <a:t>人工智能和机器学习的数据挖掘方法</a:t>
            </a:r>
            <a:endParaRPr lang="zh-CN" altLang="en-US"/>
          </a:p>
          <a:p>
            <a:pPr marL="0" indent="0">
              <a:buNone/>
            </a:pPr>
            <a:r>
              <a:rPr lang="en-US" altLang="zh-CN">
                <a:sym typeface="+mn-ea"/>
              </a:rPr>
              <a:t>	3.集成学习技术</a:t>
            </a:r>
            <a:endParaRPr lang="en-US" altLang="zh-CN">
              <a:sym typeface="+mn-ea"/>
            </a:endParaRPr>
          </a:p>
          <a:p>
            <a:pPr marL="0" indent="0">
              <a:buNone/>
            </a:pPr>
            <a:endParaRPr lang="zh-CN" altLang="en-US"/>
          </a:p>
          <a:p>
            <a:r>
              <a:rPr lang="en-US" altLang="zh-CN">
                <a:sym typeface="+mn-ea"/>
              </a:rPr>
              <a:t>2.</a:t>
            </a:r>
            <a:r>
              <a:rPr lang="zh-CN" altLang="en-US">
                <a:sym typeface="+mn-ea"/>
              </a:rPr>
              <a:t>文本处理相关技术 </a:t>
            </a:r>
            <a:endParaRPr lang="zh-CN" altLang="en-US"/>
          </a:p>
          <a:p>
            <a:pPr marL="0" indent="0">
              <a:buNone/>
            </a:pPr>
            <a:r>
              <a:rPr lang="en-US" altLang="zh-CN">
                <a:sym typeface="+mn-ea"/>
              </a:rPr>
              <a:t>	1.</a:t>
            </a:r>
            <a:r>
              <a:rPr lang="zh-CN" altLang="en-US">
                <a:sym typeface="+mn-ea"/>
              </a:rPr>
              <a:t>自然语言处理技术综述</a:t>
            </a:r>
            <a:endParaRPr lang="zh-CN" altLang="en-US"/>
          </a:p>
          <a:p>
            <a:pPr marL="0" indent="0">
              <a:buNone/>
            </a:pPr>
            <a:r>
              <a:rPr lang="en-US" altLang="zh-CN">
                <a:sym typeface="+mn-ea"/>
              </a:rPr>
              <a:t>	2.文本情感分析技术</a:t>
            </a:r>
            <a:endParaRPr lang="en-US" altLang="zh-CN"/>
          </a:p>
          <a:p>
            <a:pPr marL="0" indent="0">
              <a:buNone/>
            </a:pPr>
            <a:r>
              <a:rPr lang="en-US" altLang="zh-CN">
                <a:sym typeface="+mn-ea"/>
              </a:rPr>
              <a:t>	3.</a:t>
            </a:r>
            <a:r>
              <a:rPr lang="zh-CN" altLang="en-US">
                <a:sym typeface="+mn-ea"/>
              </a:rPr>
              <a:t>关键词选择技术</a:t>
            </a:r>
            <a:r>
              <a:rPr lang="en-US" altLang="zh-CN"/>
              <a:t>	</a:t>
            </a:r>
            <a:endParaRPr lang="en-US" altLang="zh-CN">
              <a:sym typeface="+mn-ea"/>
            </a:endParaRPr>
          </a:p>
          <a:p>
            <a:pPr marL="0" indent="0">
              <a:buNone/>
            </a:pPr>
            <a:endParaRPr lang="zh-CN" altLang="en-US"/>
          </a:p>
          <a:p>
            <a:pPr marL="0" indent="0">
              <a:buNone/>
            </a:pPr>
            <a:endParaRPr lang="zh-CN" altLang="en-US"/>
          </a:p>
          <a:p>
            <a:endParaRPr lang="zh-CN" altLang="en-US"/>
          </a:p>
          <a:p>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经济学相关方法</a:t>
            </a:r>
            <a:endParaRPr lang="zh-CN" altLang="en-US"/>
          </a:p>
        </p:txBody>
      </p:sp>
      <p:sp>
        <p:nvSpPr>
          <p:cNvPr id="3" name="内容占位符 2"/>
          <p:cNvSpPr>
            <a:spLocks noGrp="1"/>
          </p:cNvSpPr>
          <p:nvPr>
            <p:ph idx="4294967295"/>
          </p:nvPr>
        </p:nvSpPr>
        <p:spPr>
          <a:xfrm>
            <a:off x="960755" y="5285105"/>
            <a:ext cx="10774045" cy="831215"/>
          </a:xfrm>
        </p:spPr>
        <p:txBody>
          <a:bodyPr>
            <a:normAutofit/>
          </a:bodyPr>
          <a:p>
            <a:r>
              <a:rPr lang="zh-CN" altLang="en-US"/>
              <a:t>传统方法在利用互联网大数据进行的经济学研究中使用广泛</a:t>
            </a:r>
            <a:endParaRPr lang="zh-CN" altLang="en-US"/>
          </a:p>
        </p:txBody>
      </p:sp>
      <p:graphicFrame>
        <p:nvGraphicFramePr>
          <p:cNvPr id="5" name="图示 4"/>
          <p:cNvGraphicFramePr/>
          <p:nvPr/>
        </p:nvGraphicFramePr>
        <p:xfrm>
          <a:off x="858520" y="1511935"/>
          <a:ext cx="10474960" cy="3132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数据挖掘技术</a:t>
            </a:r>
            <a:endParaRPr lang="zh-CN" altLang="en-US"/>
          </a:p>
        </p:txBody>
      </p:sp>
      <p:sp>
        <p:nvSpPr>
          <p:cNvPr id="3" name="内容占位符 2"/>
          <p:cNvSpPr>
            <a:spLocks noGrp="1"/>
          </p:cNvSpPr>
          <p:nvPr>
            <p:ph idx="4294967295"/>
          </p:nvPr>
        </p:nvSpPr>
        <p:spPr>
          <a:xfrm>
            <a:off x="4369435" y="4203700"/>
            <a:ext cx="2765425" cy="1482090"/>
          </a:xfrm>
        </p:spPr>
        <p:txBody>
          <a:bodyPr>
            <a:normAutofit lnSpcReduction="10000"/>
          </a:bodyPr>
          <a:p>
            <a:pPr marL="0" indent="0">
              <a:buNone/>
            </a:pPr>
            <a:r>
              <a:rPr lang="zh-CN" altLang="en-US" sz="1800">
                <a:solidFill>
                  <a:schemeClr val="tx1"/>
                </a:solidFill>
                <a:cs typeface="黑体" panose="02010609060101010101" pitchFamily="49" charset="-122"/>
                <a:sym typeface="+mn-ea"/>
              </a:rPr>
              <a:t>深度学习：</a:t>
            </a:r>
            <a:endParaRPr lang="zh-CN" altLang="en-US" sz="1800">
              <a:solidFill>
                <a:schemeClr val="tx1"/>
              </a:solidFill>
              <a:cs typeface="黑体" panose="02010609060101010101" pitchFamily="49" charset="-122"/>
              <a:sym typeface="+mn-ea"/>
            </a:endParaRPr>
          </a:p>
          <a:p>
            <a:pPr marL="0" indent="0">
              <a:buNone/>
            </a:pPr>
            <a:r>
              <a:rPr lang="zh-CN" altLang="en-US" sz="1800" b="0">
                <a:solidFill>
                  <a:schemeClr val="tx1"/>
                </a:solidFill>
                <a:cs typeface="黑体" panose="02010609060101010101" pitchFamily="49" charset="-122"/>
                <a:sym typeface="+mn-ea"/>
              </a:rPr>
              <a:t>使用特征学习和分层特征提取来替代手工获取特征。常见的神经网络DBN、DBM、CNN、RNN、LSTM等。</a:t>
            </a:r>
            <a:endParaRPr lang="zh-CN" altLang="en-US" sz="1800" b="0">
              <a:solidFill>
                <a:schemeClr val="tx1"/>
              </a:solidFill>
              <a:cs typeface="黑体" panose="02010609060101010101" pitchFamily="49" charset="-122"/>
              <a:sym typeface="+mn-ea"/>
            </a:endParaRPr>
          </a:p>
        </p:txBody>
      </p:sp>
      <p:pic>
        <p:nvPicPr>
          <p:cNvPr id="7" name="图片 5"/>
          <p:cNvPicPr>
            <a:picLocks noChangeAspect="1"/>
          </p:cNvPicPr>
          <p:nvPr/>
        </p:nvPicPr>
        <p:blipFill>
          <a:blip r:embed="rId1"/>
          <a:stretch>
            <a:fillRect/>
          </a:stretch>
        </p:blipFill>
        <p:spPr>
          <a:xfrm>
            <a:off x="1174115" y="2933065"/>
            <a:ext cx="2139315" cy="743585"/>
          </a:xfrm>
          <a:prstGeom prst="rect">
            <a:avLst/>
          </a:prstGeom>
          <a:noFill/>
          <a:ln w="9525">
            <a:noFill/>
          </a:ln>
        </p:spPr>
      </p:pic>
      <p:pic>
        <p:nvPicPr>
          <p:cNvPr id="4" name="图片 4" descr="cnn"/>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80340" y="3743643"/>
            <a:ext cx="4847590" cy="2685415"/>
          </a:xfrm>
          <a:prstGeom prst="rect">
            <a:avLst/>
          </a:prstGeom>
        </p:spPr>
      </p:pic>
      <p:sp>
        <p:nvSpPr>
          <p:cNvPr id="5" name="文本框 4"/>
          <p:cNvSpPr txBox="1"/>
          <p:nvPr/>
        </p:nvSpPr>
        <p:spPr>
          <a:xfrm>
            <a:off x="3579495" y="2129155"/>
            <a:ext cx="3164840" cy="1198880"/>
          </a:xfrm>
          <a:prstGeom prst="rect">
            <a:avLst/>
          </a:prstGeom>
          <a:noFill/>
        </p:spPr>
        <p:txBody>
          <a:bodyPr wrap="square" rtlCol="0" anchor="t">
            <a:spAutoFit/>
          </a:bodyPr>
          <a:p>
            <a:r>
              <a:rPr lang="zh-CN" altLang="en-US" b="1">
                <a:latin typeface="黑体" panose="02010609060101010101" pitchFamily="49" charset="-122"/>
                <a:ea typeface="黑体" panose="02010609060101010101" pitchFamily="49" charset="-122"/>
                <a:sym typeface="+mn-ea"/>
              </a:rPr>
              <a:t>支持向量机：</a:t>
            </a:r>
            <a:endParaRPr lang="zh-CN" altLang="en-US">
              <a:latin typeface="黑体" panose="02010609060101010101" pitchFamily="49" charset="-122"/>
              <a:ea typeface="黑体" panose="02010609060101010101" pitchFamily="49" charset="-122"/>
              <a:sym typeface="+mn-ea"/>
            </a:endParaRPr>
          </a:p>
          <a:p>
            <a:r>
              <a:rPr lang="zh-CN" altLang="en-US">
                <a:latin typeface="黑体" panose="02010609060101010101" pitchFamily="49" charset="-122"/>
                <a:ea typeface="黑体" panose="02010609060101010101" pitchFamily="49" charset="-122"/>
                <a:sym typeface="+mn-ea"/>
              </a:rPr>
              <a:t>在解决小样本、非线性及高维模式识别中表现出许多特有的优势</a:t>
            </a:r>
            <a:endParaRPr lang="zh-CN" altLang="en-US">
              <a:latin typeface="黑体" panose="02010609060101010101" pitchFamily="49" charset="-122"/>
              <a:ea typeface="黑体" panose="02010609060101010101" pitchFamily="49" charset="-122"/>
            </a:endParaRPr>
          </a:p>
        </p:txBody>
      </p:sp>
      <p:sp>
        <p:nvSpPr>
          <p:cNvPr id="6" name="文本框 5"/>
          <p:cNvSpPr txBox="1"/>
          <p:nvPr/>
        </p:nvSpPr>
        <p:spPr>
          <a:xfrm>
            <a:off x="7733030" y="1990090"/>
            <a:ext cx="4237355" cy="1753235"/>
          </a:xfrm>
          <a:prstGeom prst="rect">
            <a:avLst/>
          </a:prstGeom>
          <a:noFill/>
        </p:spPr>
        <p:txBody>
          <a:bodyPr wrap="square" rtlCol="0" anchor="t">
            <a:spAutoFit/>
          </a:bodyPr>
          <a:p>
            <a:r>
              <a:rPr lang="zh-CN" altLang="en-US" b="1">
                <a:latin typeface="黑体" panose="02010609060101010101" pitchFamily="49" charset="-122"/>
                <a:ea typeface="黑体" panose="02010609060101010101" pitchFamily="49" charset="-122"/>
                <a:cs typeface="黑体" panose="02010609060101010101" pitchFamily="49" charset="-122"/>
                <a:sym typeface="+mn-ea"/>
              </a:rPr>
              <a:t>决策树：</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a:latin typeface="黑体" panose="02010609060101010101" pitchFamily="49" charset="-122"/>
                <a:ea typeface="黑体" panose="02010609060101010101" pitchFamily="49" charset="-122"/>
                <a:cs typeface="黑体" panose="02010609060101010101" pitchFamily="49" charset="-122"/>
                <a:sym typeface="+mn-ea"/>
              </a:rPr>
              <a:t>基本的分类和回归方法，分类决策树如 ID3、C4.5 算法 等，回归决策树如 CART 算法。</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b="1">
                <a:latin typeface="黑体" panose="02010609060101010101" pitchFamily="49" charset="-122"/>
                <a:ea typeface="黑体" panose="02010609060101010101" pitchFamily="49" charset="-122"/>
                <a:cs typeface="黑体" panose="02010609060101010101" pitchFamily="49" charset="-122"/>
                <a:sym typeface="+mn-ea"/>
              </a:rPr>
              <a:t>随机森林：</a:t>
            </a:r>
            <a:endParaRPr lang="zh-CN" altLang="en-US">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a:latin typeface="黑体" panose="02010609060101010101" pitchFamily="49" charset="-122"/>
                <a:ea typeface="黑体" panose="02010609060101010101" pitchFamily="49" charset="-122"/>
                <a:cs typeface="黑体" panose="02010609060101010101" pitchFamily="49" charset="-122"/>
                <a:sym typeface="+mn-ea"/>
              </a:rPr>
              <a:t>采用多个决策树投票机制进行改善。</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7"/>
          <p:cNvSpPr txBox="1"/>
          <p:nvPr/>
        </p:nvSpPr>
        <p:spPr>
          <a:xfrm>
            <a:off x="600710" y="2129155"/>
            <a:ext cx="2278380" cy="922020"/>
          </a:xfrm>
          <a:prstGeom prst="rect">
            <a:avLst/>
          </a:prstGeom>
          <a:noFill/>
        </p:spPr>
        <p:txBody>
          <a:bodyPr wrap="square" rtlCol="0" anchor="t">
            <a:spAutoFit/>
          </a:bodyPr>
          <a:p>
            <a:r>
              <a:rPr lang="zh-CN" altLang="en-US" b="1">
                <a:latin typeface="黑体" panose="02010609060101010101" pitchFamily="49" charset="-122"/>
                <a:ea typeface="黑体" panose="02010609060101010101" pitchFamily="49" charset="-122"/>
                <a:sym typeface="+mn-ea"/>
              </a:rPr>
              <a:t>逻辑回归：</a:t>
            </a:r>
            <a:endParaRPr lang="zh-CN" altLang="en-US">
              <a:latin typeface="黑体" panose="02010609060101010101" pitchFamily="49" charset="-122"/>
              <a:ea typeface="黑体" panose="02010609060101010101" pitchFamily="49" charset="-122"/>
              <a:sym typeface="+mn-ea"/>
            </a:endParaRPr>
          </a:p>
          <a:p>
            <a:r>
              <a:rPr lang="zh-CN" altLang="en-US">
                <a:latin typeface="黑体" panose="02010609060101010101" pitchFamily="49" charset="-122"/>
                <a:ea typeface="黑体" panose="02010609060101010101" pitchFamily="49" charset="-122"/>
                <a:sym typeface="+mn-ea"/>
              </a:rPr>
              <a:t>广义的线性回归分析模型</a:t>
            </a:r>
            <a:endParaRPr lang="zh-CN" altLang="en-US">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3"/>
          <a:stretch>
            <a:fillRect/>
          </a:stretch>
        </p:blipFill>
        <p:spPr>
          <a:xfrm>
            <a:off x="8206740" y="4203700"/>
            <a:ext cx="3502660" cy="1934210"/>
          </a:xfrm>
          <a:prstGeom prst="rect">
            <a:avLst/>
          </a:prstGeom>
        </p:spPr>
      </p:pic>
      <p:sp>
        <p:nvSpPr>
          <p:cNvPr id="12" name="内容占位符 2"/>
          <p:cNvSpPr>
            <a:spLocks noGrp="1"/>
          </p:cNvSpPr>
          <p:nvPr/>
        </p:nvSpPr>
        <p:spPr>
          <a:xfrm>
            <a:off x="61595" y="1436370"/>
            <a:ext cx="10774045" cy="831215"/>
          </a:xfrm>
          <a:prstGeom prst="rect">
            <a:avLst/>
          </a:prstGeom>
          <a:noFill/>
          <a:ln w="9525">
            <a:noFill/>
          </a:ln>
        </p:spPr>
        <p:txBody>
          <a:bodyPr wrap="square" lIns="91440" tIns="45720" rIns="91440" bIns="45720" anchor="t">
            <a:normAutofit/>
          </a:bodyPr>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a:t>相关研究中常用的算法</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集成学习技术</a:t>
            </a:r>
            <a:endParaRPr lang="zh-CN" altLang="en-US"/>
          </a:p>
        </p:txBody>
      </p:sp>
      <p:sp>
        <p:nvSpPr>
          <p:cNvPr id="3" name="内容占位符 2"/>
          <p:cNvSpPr>
            <a:spLocks noGrp="1"/>
          </p:cNvSpPr>
          <p:nvPr>
            <p:ph idx="4294967295"/>
          </p:nvPr>
        </p:nvSpPr>
        <p:spPr>
          <a:xfrm>
            <a:off x="259080" y="1612265"/>
            <a:ext cx="5055870" cy="588010"/>
          </a:xfrm>
        </p:spPr>
        <p:txBody>
          <a:bodyPr>
            <a:normAutofit/>
          </a:bodyPr>
          <a:p>
            <a:pPr>
              <a:buFont typeface="Arial" panose="020B0604020202020204" pitchFamily="34" charset="0"/>
              <a:buChar char="•"/>
            </a:pPr>
            <a:r>
              <a:rPr lang="zh-CN" altLang="en-US" sz="2400"/>
              <a:t>学习器的结合策略</a:t>
            </a:r>
            <a:endParaRPr lang="zh-CN" altLang="en-US"/>
          </a:p>
          <a:p>
            <a:endParaRPr lang="zh-CN" altLang="en-US"/>
          </a:p>
          <a:p>
            <a:endParaRPr lang="zh-CN" altLang="en-US"/>
          </a:p>
        </p:txBody>
      </p:sp>
      <p:graphicFrame>
        <p:nvGraphicFramePr>
          <p:cNvPr id="5" name="图示 4"/>
          <p:cNvGraphicFramePr/>
          <p:nvPr/>
        </p:nvGraphicFramePr>
        <p:xfrm>
          <a:off x="701040" y="2618105"/>
          <a:ext cx="10891520" cy="27362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集成学习技术</a:t>
            </a:r>
            <a:endParaRPr lang="zh-CN" altLang="en-US"/>
          </a:p>
        </p:txBody>
      </p:sp>
      <p:sp>
        <p:nvSpPr>
          <p:cNvPr id="3" name="内容占位符 2"/>
          <p:cNvSpPr>
            <a:spLocks noGrp="1"/>
          </p:cNvSpPr>
          <p:nvPr>
            <p:ph idx="4294967295"/>
          </p:nvPr>
        </p:nvSpPr>
        <p:spPr>
          <a:xfrm>
            <a:off x="411480" y="1825625"/>
            <a:ext cx="5055870" cy="4351655"/>
          </a:xfrm>
        </p:spPr>
        <p:txBody>
          <a:bodyPr>
            <a:normAutofit lnSpcReduction="10000"/>
          </a:bodyPr>
          <a:p>
            <a:pPr>
              <a:buFont typeface="Arial" panose="020B0604020202020204" pitchFamily="34" charset="0"/>
              <a:buChar char="•"/>
            </a:pPr>
            <a:r>
              <a:rPr lang="zh-CN" altLang="en-US" sz="2400">
                <a:solidFill>
                  <a:schemeClr val="tx2"/>
                </a:solidFill>
                <a:sym typeface="+mn-ea"/>
              </a:rPr>
              <a:t>投票法：</a:t>
            </a:r>
            <a:endParaRPr lang="zh-CN" altLang="en-US" sz="2400" b="0">
              <a:solidFill>
                <a:schemeClr val="tx1"/>
              </a:solidFill>
            </a:endParaRPr>
          </a:p>
          <a:p>
            <a:pPr>
              <a:buFont typeface="Wingdings" panose="05000000000000000000" charset="0"/>
              <a:buChar char="ü"/>
            </a:pPr>
            <a:r>
              <a:rPr lang="zh-CN" altLang="en-US" sz="2400" b="0">
                <a:solidFill>
                  <a:schemeClr val="tx2"/>
                </a:solidFill>
                <a:sym typeface="+mn-ea"/>
              </a:rPr>
              <a:t>绝对多数投票法：</a:t>
            </a:r>
            <a:endParaRPr lang="zh-CN" altLang="en-US" sz="2400" b="0">
              <a:solidFill>
                <a:schemeClr val="tx1"/>
              </a:solidFill>
              <a:sym typeface="+mn-ea"/>
            </a:endParaRPr>
          </a:p>
          <a:p>
            <a:pPr marL="0" indent="0">
              <a:buFont typeface="Wingdings" panose="05000000000000000000" charset="0"/>
              <a:buNone/>
            </a:pPr>
            <a:r>
              <a:rPr lang="en-US" altLang="zh-CN" sz="2400" b="0">
                <a:solidFill>
                  <a:schemeClr val="tx1"/>
                </a:solidFill>
                <a:sym typeface="+mn-ea"/>
              </a:rPr>
              <a:t>	</a:t>
            </a:r>
            <a:r>
              <a:rPr lang="zh-CN" altLang="en-US" sz="2400" b="0">
                <a:solidFill>
                  <a:schemeClr val="tx1"/>
                </a:solidFill>
                <a:sym typeface="+mn-ea"/>
              </a:rPr>
              <a:t>若某标记得票过半数，则预测为该标记</a:t>
            </a:r>
            <a:endParaRPr lang="zh-CN" altLang="en-US" sz="2400" b="0">
              <a:solidFill>
                <a:schemeClr val="tx1"/>
              </a:solidFill>
            </a:endParaRPr>
          </a:p>
          <a:p>
            <a:pPr>
              <a:buFont typeface="Wingdings" panose="05000000000000000000" charset="0"/>
              <a:buChar char="ü"/>
            </a:pPr>
            <a:r>
              <a:rPr lang="zh-CN" altLang="en-US" sz="2400" b="0">
                <a:solidFill>
                  <a:schemeClr val="tx2"/>
                </a:solidFill>
                <a:sym typeface="+mn-ea"/>
              </a:rPr>
              <a:t>相对多数投票法：</a:t>
            </a:r>
            <a:endParaRPr lang="zh-CN" altLang="en-US" sz="2400" b="0">
              <a:solidFill>
                <a:schemeClr val="tx1"/>
              </a:solidFill>
              <a:sym typeface="+mn-ea"/>
            </a:endParaRPr>
          </a:p>
          <a:p>
            <a:pPr marL="0" indent="0">
              <a:buFont typeface="Wingdings" panose="05000000000000000000" charset="0"/>
              <a:buNone/>
            </a:pPr>
            <a:r>
              <a:rPr lang="en-US" altLang="zh-CN" sz="2400" b="0">
                <a:solidFill>
                  <a:schemeClr val="tx1"/>
                </a:solidFill>
                <a:sym typeface="+mn-ea"/>
              </a:rPr>
              <a:t>	</a:t>
            </a:r>
            <a:r>
              <a:rPr lang="zh-CN" altLang="en-US" sz="2400" b="0">
                <a:solidFill>
                  <a:schemeClr val="tx1"/>
                </a:solidFill>
                <a:sym typeface="+mn-ea"/>
              </a:rPr>
              <a:t>预测为得票最多的标记，若同时有多个标记获最高票，则从中随机选取一个</a:t>
            </a:r>
            <a:endParaRPr lang="zh-CN" altLang="en-US" sz="2400" b="0">
              <a:solidFill>
                <a:schemeClr val="tx1"/>
              </a:solidFill>
            </a:endParaRPr>
          </a:p>
          <a:p>
            <a:pPr>
              <a:buFont typeface="Wingdings" panose="05000000000000000000" charset="0"/>
              <a:buChar char="ü"/>
            </a:pPr>
            <a:r>
              <a:rPr lang="zh-CN" altLang="en-US" sz="2400" b="0">
                <a:solidFill>
                  <a:schemeClr val="tx2"/>
                </a:solidFill>
                <a:sym typeface="+mn-ea"/>
              </a:rPr>
              <a:t>加权投票法：</a:t>
            </a:r>
            <a:endParaRPr lang="zh-CN" altLang="en-US" sz="2400" b="0">
              <a:solidFill>
                <a:schemeClr val="tx1"/>
              </a:solidFill>
              <a:sym typeface="+mn-ea"/>
            </a:endParaRPr>
          </a:p>
          <a:p>
            <a:pPr marL="0" indent="0">
              <a:buFont typeface="Wingdings" panose="05000000000000000000" charset="0"/>
              <a:buNone/>
            </a:pPr>
            <a:r>
              <a:rPr lang="en-US" altLang="zh-CN" sz="2400" b="0">
                <a:solidFill>
                  <a:schemeClr val="tx1"/>
                </a:solidFill>
                <a:sym typeface="+mn-ea"/>
              </a:rPr>
              <a:t>	</a:t>
            </a:r>
            <a:r>
              <a:rPr lang="zh-CN" altLang="en-US" sz="2400" b="0">
                <a:solidFill>
                  <a:schemeClr val="tx1"/>
                </a:solidFill>
                <a:sym typeface="+mn-ea"/>
              </a:rPr>
              <a:t>预测为得票最多的标记，初始的标记被赋予不同权值</a:t>
            </a:r>
            <a:endParaRPr lang="zh-CN" altLang="en-US" b="0">
              <a:solidFill>
                <a:schemeClr val="tx1"/>
              </a:solidFill>
            </a:endParaRPr>
          </a:p>
          <a:p>
            <a:endParaRPr lang="zh-CN" altLang="en-US"/>
          </a:p>
          <a:p>
            <a:endParaRPr lang="zh-CN" altLang="en-US"/>
          </a:p>
        </p:txBody>
      </p:sp>
      <p:pic>
        <p:nvPicPr>
          <p:cNvPr id="4" name="图片 3"/>
          <p:cNvPicPr>
            <a:picLocks noChangeAspect="1"/>
          </p:cNvPicPr>
          <p:nvPr/>
        </p:nvPicPr>
        <p:blipFill>
          <a:blip r:embed="rId1"/>
          <a:srcRect t="3130" r="4636"/>
          <a:stretch>
            <a:fillRect/>
          </a:stretch>
        </p:blipFill>
        <p:spPr>
          <a:xfrm>
            <a:off x="5713095" y="1605280"/>
            <a:ext cx="6290310" cy="47923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集成学习技术</a:t>
            </a:r>
            <a:endParaRPr lang="zh-CN" altLang="en-US"/>
          </a:p>
        </p:txBody>
      </p:sp>
      <p:sp>
        <p:nvSpPr>
          <p:cNvPr id="3" name="内容占位符 2"/>
          <p:cNvSpPr>
            <a:spLocks noGrp="1"/>
          </p:cNvSpPr>
          <p:nvPr>
            <p:ph idx="4294967295"/>
          </p:nvPr>
        </p:nvSpPr>
        <p:spPr>
          <a:xfrm>
            <a:off x="456565" y="1424305"/>
            <a:ext cx="4785360" cy="5489575"/>
          </a:xfrm>
        </p:spPr>
        <p:txBody>
          <a:bodyPr>
            <a:normAutofit/>
          </a:bodyPr>
          <a:p>
            <a:pPr>
              <a:buFont typeface="Arial" panose="020B0604020202020204" pitchFamily="34" charset="0"/>
              <a:buChar char="•"/>
            </a:pPr>
            <a:r>
              <a:rPr lang="zh-CN" altLang="en-US" sz="2400" b="0">
                <a:solidFill>
                  <a:schemeClr val="tx2"/>
                </a:solidFill>
                <a:sym typeface="+mn-ea"/>
              </a:rPr>
              <a:t>学习法：</a:t>
            </a:r>
            <a:endParaRPr lang="zh-CN" altLang="en-US" b="0">
              <a:solidFill>
                <a:schemeClr val="tx1"/>
              </a:solidFill>
              <a:sym typeface="+mn-ea"/>
            </a:endParaRPr>
          </a:p>
          <a:p>
            <a:pPr marL="0" indent="0">
              <a:buNone/>
            </a:pPr>
            <a:r>
              <a:rPr lang="zh-CN" altLang="en-US" sz="2000" b="0">
                <a:solidFill>
                  <a:schemeClr val="tx1"/>
                </a:solidFill>
                <a:sym typeface="+mn-ea"/>
              </a:rPr>
              <a:t>通过另一个学习器进行结合</a:t>
            </a:r>
            <a:endParaRPr lang="zh-CN" altLang="en-US" sz="2000" b="0">
              <a:solidFill>
                <a:schemeClr val="tx1"/>
              </a:solidFill>
            </a:endParaRPr>
          </a:p>
          <a:p>
            <a:pPr marL="0" indent="0">
              <a:buNone/>
            </a:pPr>
            <a:r>
              <a:rPr lang="zh-CN" altLang="en-US" sz="2000" b="0">
                <a:solidFill>
                  <a:schemeClr val="tx1"/>
                </a:solidFill>
                <a:sym typeface="+mn-ea"/>
              </a:rPr>
              <a:t>把个体学习器称为初级学习器</a:t>
            </a:r>
            <a:endParaRPr lang="zh-CN" altLang="en-US" sz="2000" b="0">
              <a:solidFill>
                <a:schemeClr val="tx1"/>
              </a:solidFill>
              <a:sym typeface="+mn-ea"/>
            </a:endParaRPr>
          </a:p>
          <a:p>
            <a:pPr marL="0" indent="0">
              <a:buNone/>
            </a:pPr>
            <a:r>
              <a:rPr lang="zh-CN" altLang="en-US" sz="2000" b="0">
                <a:solidFill>
                  <a:schemeClr val="tx1"/>
                </a:solidFill>
                <a:sym typeface="+mn-ea"/>
              </a:rPr>
              <a:t>用于结合的学习器称为次级学习器或元学习器</a:t>
            </a:r>
            <a:endParaRPr lang="zh-CN" altLang="en-US" sz="2000" b="0">
              <a:solidFill>
                <a:schemeClr val="tx1"/>
              </a:solidFill>
              <a:sym typeface="+mn-ea"/>
            </a:endParaRPr>
          </a:p>
          <a:p>
            <a:pPr marL="0" indent="0">
              <a:buNone/>
            </a:pPr>
            <a:r>
              <a:rPr lang="zh-CN" altLang="en-US" sz="2000" b="0">
                <a:solidFill>
                  <a:schemeClr val="tx1"/>
                </a:solidFill>
                <a:sym typeface="+mn-ea"/>
              </a:rPr>
              <a:t>更适用于大规模数据</a:t>
            </a:r>
            <a:endParaRPr lang="zh-CN" altLang="en-US" i="1">
              <a:solidFill>
                <a:schemeClr val="tx2"/>
              </a:solidFill>
              <a:sym typeface="+mn-ea"/>
            </a:endParaRPr>
          </a:p>
          <a:p>
            <a:pPr marL="0" indent="0">
              <a:buNone/>
            </a:pPr>
            <a:endParaRPr lang="zh-CN" altLang="en-US" b="0">
              <a:solidFill>
                <a:schemeClr val="tx1"/>
              </a:solidFill>
            </a:endParaRPr>
          </a:p>
        </p:txBody>
      </p:sp>
      <p:pic>
        <p:nvPicPr>
          <p:cNvPr id="4" name="图片 3"/>
          <p:cNvPicPr>
            <a:picLocks noChangeAspect="1"/>
          </p:cNvPicPr>
          <p:nvPr/>
        </p:nvPicPr>
        <p:blipFill>
          <a:blip r:embed="rId1"/>
          <a:stretch>
            <a:fillRect/>
          </a:stretch>
        </p:blipFill>
        <p:spPr>
          <a:xfrm>
            <a:off x="6292850" y="1631950"/>
            <a:ext cx="5622290" cy="4552950"/>
          </a:xfrm>
          <a:prstGeom prst="rect">
            <a:avLst/>
          </a:prstGeom>
        </p:spPr>
      </p:pic>
      <p:sp>
        <p:nvSpPr>
          <p:cNvPr id="5" name="内容占位符 2"/>
          <p:cNvSpPr>
            <a:spLocks noGrp="1"/>
          </p:cNvSpPr>
          <p:nvPr/>
        </p:nvSpPr>
        <p:spPr>
          <a:xfrm>
            <a:off x="365125" y="6184900"/>
            <a:ext cx="7635240" cy="933450"/>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b="0">
                <a:solidFill>
                  <a:schemeClr val="tx2"/>
                </a:solidFill>
                <a:sym typeface="+mn-ea"/>
              </a:rPr>
              <a:t>贝叶斯模型平均(BMA)：</a:t>
            </a:r>
            <a:r>
              <a:rPr lang="zh-CN" altLang="en-US" sz="2000" b="0">
                <a:solidFill>
                  <a:schemeClr val="tx1"/>
                </a:solidFill>
                <a:sym typeface="+mn-ea"/>
              </a:rPr>
              <a:t>基于后验概率来为不同模型赋予权重</a:t>
            </a:r>
            <a:endParaRPr lang="zh-CN" altLang="en-US" sz="2000" b="0">
              <a:solidFill>
                <a:schemeClr val="tx1"/>
              </a:solidFill>
              <a:sym typeface="+mn-ea"/>
            </a:endParaRPr>
          </a:p>
        </p:txBody>
      </p:sp>
      <p:sp>
        <p:nvSpPr>
          <p:cNvPr id="7" name="内容占位符 2"/>
          <p:cNvSpPr>
            <a:spLocks noGrp="1"/>
          </p:cNvSpPr>
          <p:nvPr/>
        </p:nvSpPr>
        <p:spPr>
          <a:xfrm>
            <a:off x="549910" y="3832225"/>
            <a:ext cx="4343400" cy="2168525"/>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None/>
            </a:pPr>
            <a:r>
              <a:rPr lang="zh-CN" altLang="en-US" sz="2000" b="0">
                <a:solidFill>
                  <a:schemeClr val="tx2"/>
                </a:solidFill>
              </a:rPr>
              <a:t>Stacking算法：</a:t>
            </a:r>
            <a:endParaRPr lang="zh-CN" altLang="en-US" sz="2000" b="0">
              <a:solidFill>
                <a:schemeClr val="tx1"/>
              </a:solidFill>
            </a:endParaRPr>
          </a:p>
          <a:p>
            <a:r>
              <a:rPr lang="zh-CN" altLang="en-US" sz="2000" b="0">
                <a:solidFill>
                  <a:schemeClr val="tx1"/>
                </a:solidFill>
              </a:rPr>
              <a:t>先从初始数据集训练出初级学习器，然后"生成"一个新数据集用于训练次级学习器.</a:t>
            </a:r>
            <a:endParaRPr lang="zh-CN" altLang="en-US" sz="2000" b="0">
              <a:solidFill>
                <a:schemeClr val="tx1"/>
              </a:solidFill>
            </a:endParaRPr>
          </a:p>
          <a:p>
            <a:r>
              <a:rPr lang="zh-CN" altLang="en-US" sz="2000" b="0">
                <a:solidFill>
                  <a:schemeClr val="tx1"/>
                </a:solidFill>
              </a:rPr>
              <a:t>在这个新数据集中，初级学习器的输出被当作样例输入特征，而初始样本的标记仍被当作样例标记.</a:t>
            </a:r>
            <a:endParaRPr lang="zh-CN" altLang="en-US" sz="2000" b="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文本处理相关技术</a:t>
            </a:r>
            <a:endParaRPr lang="zh-CN" altLang="en-US"/>
          </a:p>
        </p:txBody>
      </p:sp>
      <p:sp>
        <p:nvSpPr>
          <p:cNvPr id="6" name="内容占位符 5"/>
          <p:cNvSpPr/>
          <p:nvPr>
            <p:ph idx="4294967295"/>
          </p:nvPr>
        </p:nvSpPr>
        <p:spPr>
          <a:xfrm>
            <a:off x="579120" y="1901825"/>
            <a:ext cx="7864475" cy="4351655"/>
          </a:xfrm>
        </p:spPr>
        <p:txBody>
          <a:bodyPr/>
          <a:p>
            <a:pPr>
              <a:buFont typeface="Wingdings" panose="05000000000000000000" charset="0"/>
              <a:buChar char="Ø"/>
            </a:pPr>
            <a:r>
              <a:rPr lang="zh-CN" altLang="en-US" sz="2400" b="0">
                <a:solidFill>
                  <a:schemeClr val="tx2"/>
                </a:solidFill>
              </a:rPr>
              <a:t>自然语言处理技术</a:t>
            </a:r>
            <a:endParaRPr lang="zh-CN" altLang="en-US" sz="2400" b="0">
              <a:solidFill>
                <a:schemeClr val="tx1"/>
              </a:solidFill>
            </a:endParaRPr>
          </a:p>
          <a:p>
            <a:pPr marL="0" indent="0">
              <a:buNone/>
            </a:pPr>
            <a:r>
              <a:rPr lang="en-US" altLang="zh-CN" sz="2400" b="0">
                <a:solidFill>
                  <a:schemeClr val="tx1"/>
                </a:solidFill>
              </a:rPr>
              <a:t>	</a:t>
            </a:r>
            <a:r>
              <a:rPr lang="zh-CN" altLang="en-US" sz="2400" b="0">
                <a:solidFill>
                  <a:schemeClr val="tx1"/>
                </a:solidFill>
              </a:rPr>
              <a:t>实现人与计算机之间用自然语言进行有效通信的各种理论和方法</a:t>
            </a:r>
            <a:endParaRPr lang="zh-CN" altLang="en-US" sz="2400" b="0">
              <a:solidFill>
                <a:schemeClr val="tx1"/>
              </a:solidFill>
            </a:endParaRPr>
          </a:p>
          <a:p>
            <a:pPr marL="0" indent="0">
              <a:buNone/>
            </a:pPr>
            <a:r>
              <a:rPr lang="en-US" altLang="zh-CN" sz="2400" b="0">
                <a:solidFill>
                  <a:schemeClr val="tx1"/>
                </a:solidFill>
                <a:sym typeface="+mn-ea"/>
              </a:rPr>
              <a:t>	</a:t>
            </a:r>
            <a:r>
              <a:rPr lang="zh-CN" altLang="en-US" sz="2400" b="0">
                <a:solidFill>
                  <a:schemeClr val="tx1"/>
                </a:solidFill>
                <a:sym typeface="+mn-ea"/>
              </a:rPr>
              <a:t>词性标注、机器翻译、命名实体识别、机器问答、情感分析、自动文摘、句法分析、共指消解等</a:t>
            </a:r>
            <a:endParaRPr lang="zh-CN" altLang="en-US" sz="2400"/>
          </a:p>
          <a:p>
            <a:pPr marL="0" indent="0">
              <a:buNone/>
            </a:pPr>
            <a:endParaRPr lang="zh-CN" altLang="en-US" sz="2400" b="0">
              <a:solidFill>
                <a:schemeClr val="tx1"/>
              </a:solidFill>
            </a:endParaRPr>
          </a:p>
          <a:p>
            <a:pPr marL="0" indent="0">
              <a:buNone/>
            </a:pPr>
            <a:endParaRPr lang="zh-CN" altLang="en-US" sz="2400" b="0">
              <a:solidFill>
                <a:schemeClr val="tx1"/>
              </a:solidFill>
            </a:endParaRPr>
          </a:p>
          <a:p>
            <a:pPr marL="0" indent="0">
              <a:buFont typeface="Wingdings" panose="05000000000000000000" charset="0"/>
              <a:buNone/>
            </a:pPr>
            <a:r>
              <a:rPr lang="en-US" altLang="zh-CN" sz="2400" b="0">
                <a:solidFill>
                  <a:schemeClr val="tx1"/>
                </a:solidFill>
              </a:rPr>
              <a:t>	</a:t>
            </a:r>
            <a:endParaRPr lang="zh-CN" altLang="en-US" sz="2400" b="0">
              <a:solidFill>
                <a:schemeClr val="tx1"/>
              </a:solidFill>
              <a:sym typeface="+mn-ea"/>
            </a:endParaRPr>
          </a:p>
        </p:txBody>
      </p:sp>
      <p:sp>
        <p:nvSpPr>
          <p:cNvPr id="3" name="文本框 2"/>
          <p:cNvSpPr txBox="1"/>
          <p:nvPr/>
        </p:nvSpPr>
        <p:spPr>
          <a:xfrm>
            <a:off x="8945880" y="1682750"/>
            <a:ext cx="2540000" cy="368300"/>
          </a:xfrm>
          <a:prstGeom prst="rect">
            <a:avLst/>
          </a:prstGeom>
          <a:noFill/>
        </p:spPr>
        <p:txBody>
          <a:bodyPr wrap="square" rtlCol="0" anchor="t">
            <a:spAutoFit/>
          </a:bodyPr>
          <a:p>
            <a:pPr marL="0" indent="0">
              <a:buNone/>
            </a:pPr>
            <a:endParaRPr lang="zh-CN" altLang="en-US"/>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844790" y="3989705"/>
            <a:ext cx="4347210" cy="27171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文本情感分析技术</a:t>
            </a:r>
            <a:endParaRPr lang="zh-CN" altLang="en-US"/>
          </a:p>
        </p:txBody>
      </p:sp>
      <p:sp>
        <p:nvSpPr>
          <p:cNvPr id="6" name="内容占位符 5"/>
          <p:cNvSpPr/>
          <p:nvPr>
            <p:ph idx="4294967295"/>
          </p:nvPr>
        </p:nvSpPr>
        <p:spPr>
          <a:xfrm>
            <a:off x="558800" y="1647190"/>
            <a:ext cx="10515600" cy="1417320"/>
          </a:xfrm>
        </p:spPr>
        <p:txBody>
          <a:bodyPr>
            <a:normAutofit lnSpcReduction="10000"/>
          </a:bodyPr>
          <a:p>
            <a:pPr marL="0" indent="0">
              <a:buNone/>
            </a:pPr>
            <a:r>
              <a:rPr lang="zh-CN" altLang="en-US" sz="2000" b="0">
                <a:solidFill>
                  <a:schemeClr val="tx2"/>
                </a:solidFill>
              </a:rPr>
              <a:t>文本情感分析</a:t>
            </a:r>
            <a:r>
              <a:rPr lang="zh-CN" altLang="en-US" sz="2000" b="0">
                <a:solidFill>
                  <a:schemeClr val="tx1"/>
                </a:solidFill>
              </a:rPr>
              <a:t>又称意见挖掘,简单而言,是对带有情感色彩的主观性文本进行分析、处理、归纳和推理的过程。</a:t>
            </a:r>
            <a:endParaRPr lang="zh-CN" altLang="en-US" sz="2000" b="0">
              <a:solidFill>
                <a:schemeClr val="tx1"/>
              </a:solidFill>
            </a:endParaRPr>
          </a:p>
          <a:p>
            <a:pPr marL="0" indent="0">
              <a:buNone/>
            </a:pPr>
            <a:r>
              <a:rPr lang="zh-CN" altLang="en-US" sz="2000" b="0">
                <a:solidFill>
                  <a:schemeClr val="tx1"/>
                </a:solidFill>
              </a:rPr>
              <a:t>可以分为词语、句子、篇章三个级别</a:t>
            </a:r>
            <a:endParaRPr lang="zh-CN" altLang="en-US" sz="2000"/>
          </a:p>
          <a:p>
            <a:pPr marL="0" indent="0">
              <a:buNone/>
            </a:pPr>
            <a:endParaRPr lang="zh-CN" altLang="en-US" sz="2000"/>
          </a:p>
          <a:p>
            <a:pPr marL="0" indent="0">
              <a:buNone/>
            </a:pPr>
            <a:endParaRPr lang="zh-CN" altLang="en-US"/>
          </a:p>
        </p:txBody>
      </p:sp>
      <p:pic>
        <p:nvPicPr>
          <p:cNvPr id="3" name="图片 2"/>
          <p:cNvPicPr>
            <a:picLocks noChangeAspect="1"/>
          </p:cNvPicPr>
          <p:nvPr/>
        </p:nvPicPr>
        <p:blipFill>
          <a:blip r:embed="rId1"/>
          <a:stretch>
            <a:fillRect/>
          </a:stretch>
        </p:blipFill>
        <p:spPr>
          <a:xfrm>
            <a:off x="3027045" y="2870200"/>
            <a:ext cx="8047355" cy="3721100"/>
          </a:xfrm>
          <a:prstGeom prst="rect">
            <a:avLst/>
          </a:prstGeom>
          <a:noFill/>
          <a:ln w="9525">
            <a:noFill/>
          </a:ln>
        </p:spPr>
      </p:pic>
      <p:sp>
        <p:nvSpPr>
          <p:cNvPr id="4" name="文本框 3"/>
          <p:cNvSpPr txBox="1"/>
          <p:nvPr/>
        </p:nvSpPr>
        <p:spPr>
          <a:xfrm>
            <a:off x="1127125" y="5417820"/>
            <a:ext cx="1783080" cy="368300"/>
          </a:xfrm>
          <a:prstGeom prst="rect">
            <a:avLst/>
          </a:prstGeom>
          <a:noFill/>
        </p:spPr>
        <p:txBody>
          <a:bodyPr wrap="none" rtlCol="0" anchor="t">
            <a:spAutoFit/>
          </a:bodyPr>
          <a:p>
            <a:r>
              <a:rPr lang="zh-CN" altLang="en-US">
                <a:sym typeface="+mn-ea"/>
              </a:rPr>
              <a:t>情感信息的抽取</a:t>
            </a:r>
            <a:endParaRPr lang="zh-CN" altLang="en-US"/>
          </a:p>
        </p:txBody>
      </p:sp>
      <p:sp>
        <p:nvSpPr>
          <p:cNvPr id="5" name="文本框 4"/>
          <p:cNvSpPr txBox="1"/>
          <p:nvPr/>
        </p:nvSpPr>
        <p:spPr>
          <a:xfrm>
            <a:off x="1127125" y="4546600"/>
            <a:ext cx="1783080" cy="368300"/>
          </a:xfrm>
          <a:prstGeom prst="rect">
            <a:avLst/>
          </a:prstGeom>
          <a:noFill/>
        </p:spPr>
        <p:txBody>
          <a:bodyPr wrap="none" rtlCol="0" anchor="t">
            <a:spAutoFit/>
          </a:bodyPr>
          <a:p>
            <a:r>
              <a:rPr lang="zh-CN" altLang="en-US">
                <a:sym typeface="+mn-ea"/>
              </a:rPr>
              <a:t>情感信息的分类</a:t>
            </a:r>
            <a:endParaRPr lang="zh-CN" altLang="en-US"/>
          </a:p>
        </p:txBody>
      </p:sp>
      <p:sp>
        <p:nvSpPr>
          <p:cNvPr id="7" name="文本框 6"/>
          <p:cNvSpPr txBox="1"/>
          <p:nvPr/>
        </p:nvSpPr>
        <p:spPr>
          <a:xfrm>
            <a:off x="692150" y="3481070"/>
            <a:ext cx="2468880" cy="368300"/>
          </a:xfrm>
          <a:prstGeom prst="rect">
            <a:avLst/>
          </a:prstGeom>
          <a:noFill/>
        </p:spPr>
        <p:txBody>
          <a:bodyPr wrap="none" rtlCol="0" anchor="t">
            <a:spAutoFit/>
          </a:bodyPr>
          <a:p>
            <a:r>
              <a:rPr lang="zh-CN" altLang="en-US">
                <a:sym typeface="+mn-ea"/>
              </a:rPr>
              <a:t>情感信息的检索与归纳</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文本情感分析技术</a:t>
            </a:r>
            <a:endParaRPr lang="zh-CN" altLang="en-US"/>
          </a:p>
        </p:txBody>
      </p:sp>
      <p:sp>
        <p:nvSpPr>
          <p:cNvPr id="3" name="内容占位符 2"/>
          <p:cNvSpPr/>
          <p:nvPr>
            <p:ph idx="4294967295"/>
          </p:nvPr>
        </p:nvSpPr>
        <p:spPr>
          <a:xfrm>
            <a:off x="0" y="1825625"/>
            <a:ext cx="7185660" cy="4351655"/>
          </a:xfrm>
        </p:spPr>
        <p:txBody>
          <a:bodyPr/>
          <a:p>
            <a:r>
              <a:rPr lang="zh-CN" altLang="en-US" sz="2400" b="1"/>
              <a:t>情感信息抽取：</a:t>
            </a:r>
            <a:endParaRPr lang="zh-CN" altLang="en-US" sz="2400" b="1"/>
          </a:p>
          <a:p>
            <a:r>
              <a:rPr lang="zh-CN" altLang="en-US" sz="2400" b="0">
                <a:solidFill>
                  <a:schemeClr val="tx1"/>
                </a:solidFill>
                <a:cs typeface="黑体" panose="02010609060101010101" pitchFamily="49" charset="-122"/>
              </a:rPr>
              <a:t>情感分析的最底层的任务,旨在抽取情感评论文本中有意义的信息单元。</a:t>
            </a:r>
            <a:endParaRPr lang="zh-CN" altLang="en-US" sz="2400" b="0">
              <a:solidFill>
                <a:schemeClr val="tx1"/>
              </a:solidFill>
              <a:cs typeface="黑体" panose="02010609060101010101" pitchFamily="49" charset="-122"/>
            </a:endParaRPr>
          </a:p>
          <a:p>
            <a:endParaRPr lang="zh-CN" altLang="en-US" sz="2400" b="0">
              <a:solidFill>
                <a:schemeClr val="tx1"/>
              </a:solidFill>
              <a:cs typeface="黑体" panose="02010609060101010101" pitchFamily="49" charset="-122"/>
            </a:endParaRPr>
          </a:p>
          <a:p>
            <a:r>
              <a:rPr lang="zh-CN" altLang="en-US" sz="2400" b="1"/>
              <a:t>情感信息分类：</a:t>
            </a:r>
            <a:endParaRPr lang="zh-CN" altLang="en-US" sz="2400" b="1"/>
          </a:p>
          <a:p>
            <a:r>
              <a:rPr lang="zh-CN" altLang="en-US" sz="2400" b="0">
                <a:solidFill>
                  <a:schemeClr val="tx1"/>
                </a:solidFill>
                <a:cs typeface="黑体" panose="02010609060101010101" pitchFamily="49" charset="-122"/>
              </a:rPr>
              <a:t>将情感文本单元分为若干类别,如分为褒、贬两类或者更细致的喜、怒、哀、乐等。</a:t>
            </a:r>
            <a:endParaRPr lang="zh-CN" altLang="en-US" sz="2400" b="0">
              <a:solidFill>
                <a:schemeClr val="tx1"/>
              </a:solidFill>
              <a:cs typeface="黑体" panose="02010609060101010101" pitchFamily="49" charset="-122"/>
            </a:endParaRPr>
          </a:p>
          <a:p>
            <a:endParaRPr lang="zh-CN" altLang="en-US" sz="2400" b="0">
              <a:solidFill>
                <a:schemeClr val="tx1"/>
              </a:solidFill>
              <a:cs typeface="黑体" panose="02010609060101010101" pitchFamily="49" charset="-122"/>
            </a:endParaRPr>
          </a:p>
          <a:p>
            <a:r>
              <a:rPr lang="zh-CN" altLang="en-US" sz="2400" b="1">
                <a:sym typeface="+mn-ea"/>
              </a:rPr>
              <a:t>情感信息检索和情感信息归纳</a:t>
            </a:r>
            <a:r>
              <a:rPr lang="zh-CN" altLang="en-US" sz="2400"/>
              <a:t>：</a:t>
            </a:r>
            <a:endParaRPr lang="zh-CN" altLang="en-US" sz="2400"/>
          </a:p>
          <a:p>
            <a:r>
              <a:rPr lang="zh-CN" altLang="en-US" sz="2400" b="0">
                <a:solidFill>
                  <a:schemeClr val="tx1"/>
                </a:solidFill>
                <a:cs typeface="黑体" panose="02010609060101010101" pitchFamily="49" charset="-122"/>
              </a:rPr>
              <a:t>情感分析技术与用户的交互。</a:t>
            </a:r>
            <a:endParaRPr lang="zh-CN" altLang="en-US" sz="2400" b="0">
              <a:solidFill>
                <a:schemeClr val="tx1"/>
              </a:solidFill>
              <a:cs typeface="黑体" panose="02010609060101010101" pitchFamily="49" charset="-122"/>
            </a:endParaRPr>
          </a:p>
        </p:txBody>
      </p:sp>
      <p:pic>
        <p:nvPicPr>
          <p:cNvPr id="11" name="图片 11" descr="p1"/>
          <p:cNvPicPr>
            <a:picLocks noChangeAspect="1"/>
          </p:cNvPicPr>
          <p:nvPr/>
        </p:nvPicPr>
        <p:blipFill>
          <a:blip r:embed="rId1"/>
          <a:stretch>
            <a:fillRect/>
          </a:stretch>
        </p:blipFill>
        <p:spPr>
          <a:xfrm>
            <a:off x="7552690" y="4599940"/>
            <a:ext cx="4201795" cy="1856740"/>
          </a:xfrm>
          <a:prstGeom prst="rect">
            <a:avLst/>
          </a:prstGeom>
        </p:spPr>
      </p:pic>
      <p:sp>
        <p:nvSpPr>
          <p:cNvPr id="4" name="文本框 3"/>
          <p:cNvSpPr txBox="1"/>
          <p:nvPr/>
        </p:nvSpPr>
        <p:spPr>
          <a:xfrm>
            <a:off x="7671435" y="2019935"/>
            <a:ext cx="2875280" cy="1198880"/>
          </a:xfrm>
          <a:prstGeom prst="rect">
            <a:avLst/>
          </a:prstGeom>
          <a:noFill/>
        </p:spPr>
        <p:txBody>
          <a:bodyPr wrap="square" rtlCol="0" anchor="t">
            <a:spAutoFit/>
          </a:bodyPr>
          <a:p>
            <a:r>
              <a:rPr lang="zh-CN" altLang="en-US">
                <a:cs typeface="黑体" panose="02010609060101010101" pitchFamily="49" charset="-122"/>
                <a:sym typeface="+mn-ea"/>
              </a:rPr>
              <a:t>如将情感句“</a:t>
            </a:r>
            <a:r>
              <a:rPr lang="zh-CN" altLang="en-US" b="1">
                <a:cs typeface="黑体" panose="02010609060101010101" pitchFamily="49" charset="-122"/>
                <a:sym typeface="+mn-ea"/>
              </a:rPr>
              <a:t>我觉得 Canon 的相片质量不错</a:t>
            </a:r>
            <a:r>
              <a:rPr lang="zh-CN" altLang="en-US">
                <a:cs typeface="黑体" panose="02010609060101010101" pitchFamily="49" charset="-122"/>
                <a:sym typeface="+mn-ea"/>
              </a:rPr>
              <a:t>”转化为如上图所示的结构化文本形式</a:t>
            </a:r>
            <a:endParaRPr lang="zh-CN" altLang="en-US"/>
          </a:p>
        </p:txBody>
      </p:sp>
      <p:sp>
        <p:nvSpPr>
          <p:cNvPr id="5" name="文本框 4"/>
          <p:cNvSpPr txBox="1"/>
          <p:nvPr/>
        </p:nvSpPr>
        <p:spPr>
          <a:xfrm>
            <a:off x="7671435" y="3395980"/>
            <a:ext cx="2887345" cy="922020"/>
          </a:xfrm>
          <a:prstGeom prst="rect">
            <a:avLst/>
          </a:prstGeom>
          <a:noFill/>
        </p:spPr>
        <p:txBody>
          <a:bodyPr wrap="square" rtlCol="0" anchor="t">
            <a:spAutoFit/>
          </a:bodyPr>
          <a:p>
            <a:r>
              <a:rPr lang="zh-CN" altLang="en-US" b="1">
                <a:cs typeface="黑体" panose="02010609060101010101" pitchFamily="49" charset="-122"/>
                <a:sym typeface="+mn-ea"/>
              </a:rPr>
              <a:t>主要方法为</a:t>
            </a:r>
            <a:r>
              <a:rPr lang="zh-CN" altLang="en-US" b="1">
                <a:solidFill>
                  <a:srgbClr val="FF0000"/>
                </a:solidFill>
                <a:cs typeface="黑体" panose="02010609060101010101" pitchFamily="49" charset="-122"/>
                <a:sym typeface="+mn-ea"/>
              </a:rPr>
              <a:t>基于情感词典的知识的方法</a:t>
            </a:r>
            <a:r>
              <a:rPr lang="zh-CN" altLang="en-US" b="1">
                <a:cs typeface="黑体" panose="02010609060101010101" pitchFamily="49" charset="-122"/>
                <a:sym typeface="+mn-ea"/>
              </a:rPr>
              <a:t>、以及</a:t>
            </a:r>
            <a:r>
              <a:rPr lang="zh-CN" altLang="en-US" b="1">
                <a:solidFill>
                  <a:srgbClr val="FF0000"/>
                </a:solidFill>
                <a:cs typeface="黑体" panose="02010609060101010101" pitchFamily="49" charset="-122"/>
                <a:sym typeface="+mn-ea"/>
              </a:rPr>
              <a:t>机器学习基于特征分类的方法</a:t>
            </a:r>
            <a:endParaRPr lang="zh-C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关键词选择技术</a:t>
            </a:r>
            <a:endParaRPr lang="zh-CN" altLang="en-US"/>
          </a:p>
        </p:txBody>
      </p:sp>
      <p:sp>
        <p:nvSpPr>
          <p:cNvPr id="6" name="内容占位符 5"/>
          <p:cNvSpPr/>
          <p:nvPr>
            <p:ph idx="4294967295"/>
          </p:nvPr>
        </p:nvSpPr>
        <p:spPr>
          <a:xfrm>
            <a:off x="198755" y="1548130"/>
            <a:ext cx="5516245" cy="3270250"/>
          </a:xfrm>
        </p:spPr>
        <p:txBody>
          <a:bodyPr>
            <a:normAutofit/>
          </a:bodyPr>
          <a:p>
            <a:r>
              <a:rPr lang="zh-CN" altLang="en-US" sz="2000" b="0">
                <a:sym typeface="+mn-ea"/>
              </a:rPr>
              <a:t>以百度搜索预测房价为例</a:t>
            </a:r>
            <a:r>
              <a:rPr lang="zh-CN" altLang="en-US" sz="1200" b="0">
                <a:sym typeface="+mn-ea"/>
              </a:rPr>
              <a:t>董倩（2014）</a:t>
            </a:r>
            <a:r>
              <a:rPr lang="zh-CN" altLang="en-US" sz="2000" b="0">
                <a:sym typeface="+mn-ea"/>
              </a:rPr>
              <a:t>：</a:t>
            </a:r>
            <a:r>
              <a:rPr lang="zh-CN" altLang="en-US" sz="2000" b="0">
                <a:sym typeface="+mn-ea"/>
              </a:rPr>
              <a:t>：</a:t>
            </a:r>
            <a:endParaRPr lang="zh-CN" altLang="en-US" sz="2000" b="0">
              <a:sym typeface="+mn-ea"/>
            </a:endParaRPr>
          </a:p>
          <a:p>
            <a:endParaRPr lang="zh-CN" altLang="en-US" sz="2000" b="0">
              <a:sym typeface="+mn-ea"/>
            </a:endParaRPr>
          </a:p>
          <a:p>
            <a:r>
              <a:rPr lang="zh-CN" altLang="en-US" sz="2000" b="0">
                <a:sym typeface="+mn-ea"/>
              </a:rPr>
              <a:t>预测北京、上海、广州、南京、沈阳和西安 等</a:t>
            </a:r>
            <a:r>
              <a:rPr lang="en-US" altLang="zh-CN" sz="2000" b="0">
                <a:sym typeface="+mn-ea"/>
              </a:rPr>
              <a:t>1</a:t>
            </a:r>
            <a:r>
              <a:rPr lang="zh-CN" altLang="en-US" sz="2000" b="0">
                <a:sym typeface="+mn-ea"/>
              </a:rPr>
              <a:t>6个大中城市的二手房价格和新房价格</a:t>
            </a:r>
            <a:endParaRPr lang="zh-CN" altLang="en-US" sz="2000" b="0">
              <a:sym typeface="+mn-ea"/>
            </a:endParaRPr>
          </a:p>
          <a:p>
            <a:endParaRPr lang="zh-CN" altLang="en-US" sz="2000" b="0">
              <a:sym typeface="+mn-ea"/>
            </a:endParaRPr>
          </a:p>
        </p:txBody>
      </p:sp>
      <p:pic>
        <p:nvPicPr>
          <p:cNvPr id="4" name="内容占位符 3"/>
          <p:cNvPicPr>
            <a:picLocks noChangeAspect="1"/>
          </p:cNvPicPr>
          <p:nvPr/>
        </p:nvPicPr>
        <p:blipFill>
          <a:blip r:embed="rId1"/>
          <a:stretch>
            <a:fillRect/>
          </a:stretch>
        </p:blipFill>
        <p:spPr>
          <a:xfrm>
            <a:off x="5990590" y="1373505"/>
            <a:ext cx="6021070" cy="5110480"/>
          </a:xfrm>
          <a:prstGeom prst="rect">
            <a:avLst/>
          </a:prstGeom>
          <a:noFill/>
          <a:ln w="9525">
            <a:noFill/>
          </a:ln>
        </p:spPr>
      </p:pic>
      <p:grpSp>
        <p:nvGrpSpPr>
          <p:cNvPr id="10" name="组合 9"/>
          <p:cNvGrpSpPr/>
          <p:nvPr/>
        </p:nvGrpSpPr>
        <p:grpSpPr>
          <a:xfrm>
            <a:off x="1219200" y="3392170"/>
            <a:ext cx="4271645" cy="1099820"/>
            <a:chOff x="1753" y="9404"/>
            <a:chExt cx="6727" cy="1732"/>
          </a:xfrm>
        </p:grpSpPr>
        <p:sp>
          <p:nvSpPr>
            <p:cNvPr id="3" name="文本框 2"/>
            <p:cNvSpPr txBox="1"/>
            <p:nvPr/>
          </p:nvSpPr>
          <p:spPr>
            <a:xfrm>
              <a:off x="1753" y="9404"/>
              <a:ext cx="5688" cy="580"/>
            </a:xfrm>
            <a:prstGeom prst="rect">
              <a:avLst/>
            </a:prstGeom>
            <a:noFill/>
          </p:spPr>
          <p:txBody>
            <a:bodyPr wrap="none" rtlCol="0" anchor="t">
              <a:spAutoFit/>
            </a:bodyPr>
            <a:p>
              <a:r>
                <a:rPr lang="zh-CN" altLang="en-US">
                  <a:sym typeface="+mn-ea"/>
                </a:rPr>
                <a:t>选取对价格变动影响最大的关键词</a:t>
              </a:r>
              <a:endParaRPr lang="zh-CN" altLang="en-US"/>
            </a:p>
          </p:txBody>
        </p:sp>
        <p:sp>
          <p:nvSpPr>
            <p:cNvPr id="5" name="文本框 4"/>
            <p:cNvSpPr txBox="1"/>
            <p:nvPr/>
          </p:nvSpPr>
          <p:spPr>
            <a:xfrm>
              <a:off x="3265" y="10556"/>
              <a:ext cx="2448" cy="5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nchor="t">
              <a:spAutoFit/>
            </a:bodyPr>
            <a:p>
              <a:r>
                <a:rPr lang="zh-CN" altLang="en-US">
                  <a:sym typeface="+mn-ea"/>
                </a:rPr>
                <a:t>百度搜索指数</a:t>
              </a:r>
              <a:endParaRPr lang="zh-CN" altLang="en-US"/>
            </a:p>
          </p:txBody>
        </p:sp>
        <p:sp>
          <p:nvSpPr>
            <p:cNvPr id="7" name="右箭头 6"/>
            <p:cNvSpPr/>
            <p:nvPr/>
          </p:nvSpPr>
          <p:spPr>
            <a:xfrm>
              <a:off x="7656" y="9488"/>
              <a:ext cx="824" cy="412"/>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 name="组合 10"/>
          <p:cNvGrpSpPr/>
          <p:nvPr/>
        </p:nvGrpSpPr>
        <p:grpSpPr>
          <a:xfrm>
            <a:off x="59690" y="5016500"/>
            <a:ext cx="5655310" cy="1221740"/>
            <a:chOff x="527" y="5473"/>
            <a:chExt cx="8906" cy="1924"/>
          </a:xfrm>
        </p:grpSpPr>
        <p:pic>
          <p:nvPicPr>
            <p:cNvPr id="8" name="图片 7"/>
            <p:cNvPicPr>
              <a:picLocks noChangeAspect="1"/>
            </p:cNvPicPr>
            <p:nvPr/>
          </p:nvPicPr>
          <p:blipFill>
            <a:blip r:embed="rId2"/>
            <a:stretch>
              <a:fillRect/>
            </a:stretch>
          </p:blipFill>
          <p:spPr>
            <a:xfrm>
              <a:off x="1212" y="5473"/>
              <a:ext cx="6890" cy="510"/>
            </a:xfrm>
            <a:prstGeom prst="rect">
              <a:avLst/>
            </a:prstGeom>
            <a:noFill/>
            <a:ln w="9525">
              <a:noFill/>
            </a:ln>
          </p:spPr>
        </p:pic>
        <p:pic>
          <p:nvPicPr>
            <p:cNvPr id="9" name="图片 2"/>
            <p:cNvPicPr>
              <a:picLocks noChangeAspect="1"/>
            </p:cNvPicPr>
            <p:nvPr/>
          </p:nvPicPr>
          <p:blipFill>
            <a:blip r:embed="rId3"/>
            <a:stretch>
              <a:fillRect/>
            </a:stretch>
          </p:blipFill>
          <p:spPr>
            <a:xfrm>
              <a:off x="527" y="6277"/>
              <a:ext cx="8907" cy="1121"/>
            </a:xfrm>
            <a:prstGeom prst="rect">
              <a:avLst/>
            </a:prstGeom>
            <a:noFill/>
            <a:ln w="9525">
              <a:noFill/>
            </a:ln>
          </p:spPr>
        </p:pic>
      </p:grpSp>
      <p:sp>
        <p:nvSpPr>
          <p:cNvPr id="12" name="右箭头 11"/>
          <p:cNvSpPr/>
          <p:nvPr/>
        </p:nvSpPr>
        <p:spPr>
          <a:xfrm rot="10800000">
            <a:off x="3980180" y="4177030"/>
            <a:ext cx="523240" cy="20955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右箭头 12"/>
          <p:cNvSpPr/>
          <p:nvPr/>
        </p:nvSpPr>
        <p:spPr>
          <a:xfrm rot="6660000">
            <a:off x="2400300" y="4654550"/>
            <a:ext cx="488950" cy="19685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270125" y="6349365"/>
            <a:ext cx="2697480" cy="368300"/>
          </a:xfrm>
          <a:prstGeom prst="rect">
            <a:avLst/>
          </a:prstGeom>
          <a:noFill/>
        </p:spPr>
        <p:txBody>
          <a:bodyPr wrap="none" rtlCol="0" anchor="t">
            <a:spAutoFit/>
          </a:bodyPr>
          <a:p>
            <a:r>
              <a:rPr lang="zh-CN" altLang="en-US">
                <a:ea typeface="宋体" panose="02010600030101010101" pitchFamily="2" charset="-122"/>
              </a:rPr>
              <a:t>将搜索指数加入预测模型</a:t>
            </a:r>
            <a:endParaRPr lang="zh-CN" altLang="en-US">
              <a:ea typeface="宋体" panose="02010600030101010101" pitchFamily="2" charset="-122"/>
            </a:endParaRPr>
          </a:p>
        </p:txBody>
      </p:sp>
      <p:sp>
        <p:nvSpPr>
          <p:cNvPr id="16" name="文本框 15"/>
          <p:cNvSpPr txBox="1"/>
          <p:nvPr/>
        </p:nvSpPr>
        <p:spPr>
          <a:xfrm>
            <a:off x="4582795" y="4291965"/>
            <a:ext cx="1510665" cy="922020"/>
          </a:xfrm>
          <a:prstGeom prst="rect">
            <a:avLst/>
          </a:prstGeom>
          <a:noFill/>
        </p:spPr>
        <p:txBody>
          <a:bodyPr wrap="square" rtlCol="0" anchor="t">
            <a:spAutoFit/>
          </a:bodyPr>
          <a:p>
            <a:r>
              <a:rPr lang="zh-CN" altLang="en-US">
                <a:ea typeface="宋体" panose="02010600030101010101" pitchFamily="2" charset="-122"/>
              </a:rPr>
              <a:t>将关键词输入</a:t>
            </a:r>
            <a:r>
              <a:rPr lang="en-US" altLang="zh-CN">
                <a:ea typeface="宋体" panose="02010600030101010101" pitchFamily="2" charset="-122"/>
              </a:rPr>
              <a:t>“</a:t>
            </a:r>
            <a:r>
              <a:rPr lang="zh-CN" altLang="en-US">
                <a:ea typeface="宋体" panose="02010600030101010101" pitchFamily="2" charset="-122"/>
              </a:rPr>
              <a:t>百度指数</a:t>
            </a:r>
            <a:r>
              <a:rPr lang="en-US" altLang="zh-CN">
                <a:ea typeface="宋体" panose="02010600030101010101" pitchFamily="2" charset="-122"/>
              </a:rPr>
              <a:t>”</a:t>
            </a:r>
            <a:r>
              <a:rPr lang="zh-CN" altLang="en-US">
                <a:ea typeface="宋体" panose="02010600030101010101" pitchFamily="2" charset="-122"/>
              </a:rPr>
              <a:t>工具</a:t>
            </a:r>
            <a:endParaRPr lang="zh-CN" altLang="en-US">
              <a:ea typeface="宋体" panose="02010600030101010101" pitchFamily="2" charset="-122"/>
            </a:endParaRPr>
          </a:p>
        </p:txBody>
      </p:sp>
      <p:sp>
        <p:nvSpPr>
          <p:cNvPr id="17" name="文本框 16"/>
          <p:cNvSpPr txBox="1"/>
          <p:nvPr/>
        </p:nvSpPr>
        <p:spPr>
          <a:xfrm>
            <a:off x="494665" y="4177030"/>
            <a:ext cx="1289685" cy="922020"/>
          </a:xfrm>
          <a:prstGeom prst="rect">
            <a:avLst/>
          </a:prstGeom>
          <a:noFill/>
        </p:spPr>
        <p:txBody>
          <a:bodyPr wrap="square" rtlCol="0" anchor="t">
            <a:spAutoFit/>
          </a:bodyPr>
          <a:p>
            <a:r>
              <a:rPr lang="zh-CN" altLang="en-US">
                <a:ea typeface="宋体" panose="02010600030101010101" pitchFamily="2" charset="-122"/>
              </a:rPr>
              <a:t>得到房价相关的搜索指数</a:t>
            </a:r>
            <a:endParaRPr lang="zh-CN" altLang="en-US">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资源能源安全因素概述：传统数据</a:t>
            </a:r>
            <a:endParaRPr lang="zh-CN" altLang="en-US"/>
          </a:p>
        </p:txBody>
      </p:sp>
      <p:graphicFrame>
        <p:nvGraphicFramePr>
          <p:cNvPr id="0" name="表格 -1"/>
          <p:cNvGraphicFramePr/>
          <p:nvPr/>
        </p:nvGraphicFramePr>
        <p:xfrm>
          <a:off x="704850" y="1759585"/>
          <a:ext cx="10598150" cy="5173980"/>
        </p:xfrm>
        <a:graphic>
          <a:graphicData uri="http://schemas.openxmlformats.org/drawingml/2006/table">
            <a:tbl>
              <a:tblPr firstRow="1" bandRow="1">
                <a:tableStyleId>{3C2FFA5D-87B4-456A-9821-1D502468CF0F}</a:tableStyleId>
              </a:tblPr>
              <a:tblGrid>
                <a:gridCol w="1847850"/>
                <a:gridCol w="2272030"/>
                <a:gridCol w="3919220"/>
                <a:gridCol w="2559050"/>
              </a:tblGrid>
              <a:tr h="274320">
                <a:tc>
                  <a:txBody>
                    <a:bodyPr/>
                    <a:p>
                      <a:pPr indent="0" algn="ctr">
                        <a:buNone/>
                      </a:pPr>
                      <a:r>
                        <a:rPr lang="zh-CN" altLang="en-US" sz="1800"/>
                        <a:t>因素</a:t>
                      </a:r>
                      <a:endParaRPr lang="zh-CN" altLang="en-US" sz="1800"/>
                    </a:p>
                  </a:txBody>
                  <a:tcPr marL="0" marR="0" marT="0" marB="0" vert="horz" anchor="ctr" anchorCtr="0"/>
                </a:tc>
                <a:tc>
                  <a:txBody>
                    <a:bodyPr/>
                    <a:p>
                      <a:pPr indent="0" algn="ctr">
                        <a:buNone/>
                      </a:pPr>
                      <a:r>
                        <a:rPr lang="zh-CN" altLang="en-US" sz="1800">
                          <a:sym typeface="+mn-ea"/>
                        </a:rPr>
                        <a:t>二级因素</a:t>
                      </a:r>
                      <a:endParaRPr lang="zh-CN" altLang="en-US" sz="1800"/>
                    </a:p>
                  </a:txBody>
                  <a:tcPr marL="0" marR="0" marT="0" marB="0" vert="horz" anchor="ctr" anchorCtr="0"/>
                </a:tc>
                <a:tc>
                  <a:txBody>
                    <a:bodyPr/>
                    <a:p>
                      <a:pPr indent="0" algn="ctr">
                        <a:buNone/>
                      </a:pPr>
                      <a:r>
                        <a:rPr lang="zh-CN" altLang="en-US" sz="1800">
                          <a:sym typeface="+mn-ea"/>
                        </a:rPr>
                        <a:t>监控</a:t>
                      </a:r>
                      <a:r>
                        <a:rPr lang="zh-CN" altLang="en-US" sz="1800"/>
                        <a:t>指标</a:t>
                      </a:r>
                      <a:endParaRPr lang="zh-CN" altLang="en-US" sz="1800"/>
                    </a:p>
                  </a:txBody>
                  <a:tcPr marL="0" marR="0" marT="0" marB="0" vert="horz" anchor="ctr" anchorCtr="0"/>
                </a:tc>
                <a:tc>
                  <a:txBody>
                    <a:bodyPr/>
                    <a:p>
                      <a:pPr indent="0" algn="ctr">
                        <a:buNone/>
                      </a:pPr>
                      <a:r>
                        <a:rPr lang="zh-CN" altLang="en-US" sz="1800"/>
                        <a:t>数据源</a:t>
                      </a:r>
                      <a:endParaRPr lang="zh-CN" altLang="en-US" sz="1800"/>
                    </a:p>
                  </a:txBody>
                  <a:tcPr marL="0" marR="0" marT="0" marB="0" vert="horz" anchor="ctr" anchorCtr="0"/>
                </a:tc>
              </a:tr>
              <a:tr h="224790">
                <a:tc rowSpan="18">
                  <a:txBody>
                    <a:bodyPr/>
                    <a:p>
                      <a:pPr indent="0" algn="ctr">
                        <a:buNone/>
                      </a:pPr>
                      <a:r>
                        <a:rPr lang="zh-CN" altLang="en-US" sz="1400"/>
                        <a:t>需求</a:t>
                      </a:r>
                      <a:endParaRPr lang="zh-CN" altLang="en-US" sz="1400"/>
                    </a:p>
                  </a:txBody>
                  <a:tcPr marL="0" marR="0" marT="0" marB="0" vert="horz" anchor="ctr" anchorCtr="0"/>
                </a:tc>
                <a:tc rowSpan="3">
                  <a:txBody>
                    <a:bodyPr/>
                    <a:p>
                      <a:pPr indent="0" algn="ctr">
                        <a:buNone/>
                      </a:pPr>
                      <a:r>
                        <a:rPr lang="zh-CN" altLang="en-US" sz="1400"/>
                        <a:t>全球、国内需求</a:t>
                      </a:r>
                      <a:endParaRPr lang="zh-CN" altLang="en-US" sz="1400"/>
                    </a:p>
                  </a:txBody>
                  <a:tcPr marL="0" marR="0" marT="0" marB="0" vert="horz" anchor="ctr" anchorCtr="0"/>
                </a:tc>
                <a:tc>
                  <a:txBody>
                    <a:bodyPr/>
                    <a:p>
                      <a:pPr indent="0" algn="ctr">
                        <a:buNone/>
                      </a:pPr>
                      <a:r>
                        <a:rPr lang="zh-CN" altLang="en-US" sz="1400"/>
                        <a:t>全球总需求</a:t>
                      </a:r>
                      <a:endParaRPr lang="zh-CN" altLang="en-US" sz="1400"/>
                    </a:p>
                  </a:txBody>
                  <a:tcPr marL="0" marR="0" marT="0" marB="0" vert="horz" anchor="ctr" anchorCtr="0"/>
                </a:tc>
                <a:tc>
                  <a:txBody>
                    <a:bodyPr/>
                    <a:p>
                      <a:pPr indent="0" algn="ctr">
                        <a:buNone/>
                      </a:pPr>
                      <a:r>
                        <a:rPr lang="zh-CN" altLang="en-US" sz="1400"/>
                        <a:t>国际机构如</a:t>
                      </a:r>
                      <a:r>
                        <a:rPr lang="en-US" altLang="zh-CN" sz="1400"/>
                        <a:t>OECD</a:t>
                      </a:r>
                      <a:r>
                        <a:rPr lang="zh-CN" altLang="en-US" sz="1400"/>
                        <a:t>、</a:t>
                      </a:r>
                      <a:r>
                        <a:rPr lang="en-US" altLang="zh-CN" sz="1400"/>
                        <a:t>IMF</a:t>
                      </a:r>
                      <a:endParaRPr lang="en-US" altLang="zh-CN" sz="1400"/>
                    </a:p>
                  </a:txBody>
                  <a:tcPr marL="0" marR="0" marT="0" marB="0" vert="horz" anchor="ctr" anchorCtr="0"/>
                </a:tc>
              </a:tr>
              <a:tr h="426720">
                <a:tc vMerge="1">
                  <a:tcPr marL="0" marR="0" marT="0" marB="0" vert="horz" anchor="t"/>
                </a:tc>
                <a:tc vMerge="1">
                  <a:tcPr marL="0" marR="0" marT="0" marB="0" vert="horz" anchor="t"/>
                </a:tc>
                <a:tc>
                  <a:txBody>
                    <a:bodyPr/>
                    <a:p>
                      <a:pPr indent="0" algn="ctr">
                        <a:buNone/>
                      </a:pPr>
                      <a:r>
                        <a:rPr lang="zh-CN" altLang="en-US" sz="1400"/>
                        <a:t>国内需求量</a:t>
                      </a:r>
                      <a:endParaRPr lang="zh-CN" altLang="en-US" sz="1400"/>
                    </a:p>
                  </a:txBody>
                  <a:tcPr marL="0" marR="0" marT="0" marB="0" vert="horz" anchor="ctr" anchorCtr="0"/>
                </a:tc>
                <a:tc>
                  <a:txBody>
                    <a:bodyPr/>
                    <a:p>
                      <a:pPr indent="0" algn="ctr">
                        <a:buNone/>
                      </a:pPr>
                      <a:r>
                        <a:rPr lang="zh-CN" altLang="en-US" sz="1400"/>
                        <a:t>中国国家统计局、机构研究报告、数据库</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t>能源消费总量</a:t>
                      </a:r>
                      <a:endParaRPr lang="zh-CN" altLang="en-US" sz="1400"/>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rowSpan="9">
                  <a:txBody>
                    <a:bodyPr/>
                    <a:p>
                      <a:pPr indent="0" algn="ctr">
                        <a:buNone/>
                      </a:pPr>
                      <a:r>
                        <a:rPr lang="zh-CN" altLang="en-US" sz="1400"/>
                        <a:t>经济增长</a:t>
                      </a:r>
                      <a:endParaRPr lang="zh-CN" altLang="en-US" sz="1400"/>
                    </a:p>
                  </a:txBody>
                  <a:tcPr marL="0" marR="0" marT="0" marB="0" vert="horz" anchor="ctr" anchorCtr="0"/>
                </a:tc>
                <a:tc>
                  <a:txBody>
                    <a:bodyPr/>
                    <a:p>
                      <a:pPr indent="0" algn="ctr">
                        <a:buNone/>
                      </a:pPr>
                      <a:r>
                        <a:rPr lang="zh-CN" altLang="en-US" sz="1400">
                          <a:solidFill>
                            <a:srgbClr val="FF0000"/>
                          </a:solidFill>
                        </a:rPr>
                        <a:t>国内生产总值</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20980">
                <a:tc vMerge="1">
                  <a:tcPr marL="0" marR="0" marT="0" marB="0" vert="horz" anchor="t"/>
                </a:tc>
                <a:tc vMerge="1">
                  <a:tcPr marL="0" marR="0" marT="0" marB="0" vert="horz" anchor="t"/>
                </a:tc>
                <a:tc>
                  <a:txBody>
                    <a:bodyPr/>
                    <a:p>
                      <a:pPr indent="0" algn="ctr">
                        <a:buNone/>
                      </a:pPr>
                      <a:r>
                        <a:rPr lang="zh-CN" altLang="en-US" sz="1400">
                          <a:solidFill>
                            <a:srgbClr val="FF0000"/>
                          </a:solidFill>
                        </a:rPr>
                        <a:t>就业人员数、失业率</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20345">
                <a:tc vMerge="1">
                  <a:tcPr marL="0" marR="0" marT="0" marB="0" vert="horz" anchor="t"/>
                </a:tc>
                <a:tc vMerge="1">
                  <a:tcPr marL="0" marR="0" marT="0" marB="0" vert="horz" anchor="t"/>
                </a:tc>
                <a:tc>
                  <a:txBody>
                    <a:bodyPr/>
                    <a:p>
                      <a:pPr indent="0" algn="ctr">
                        <a:buNone/>
                      </a:pPr>
                      <a:r>
                        <a:rPr lang="zh-CN" altLang="en-US" sz="1400">
                          <a:solidFill>
                            <a:srgbClr val="FF0000"/>
                          </a:solidFill>
                        </a:rPr>
                        <a:t>固定资产投资额</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货物进出口总额</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国家财政收支总额</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价格指数</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居民人均可支配收入与消费支出</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经济增长趋势</a:t>
                      </a:r>
                      <a:endParaRPr lang="zh-CN" altLang="en-US" sz="1400">
                        <a:solidFill>
                          <a:srgbClr val="FF0000"/>
                        </a:solidFill>
                      </a:endParaRPr>
                    </a:p>
                  </a:txBody>
                  <a:tcPr marL="0" marR="0" marT="0" marB="0" vert="horz" anchor="ctr" anchorCtr="0"/>
                </a:tc>
                <a:tc>
                  <a:txBody>
                    <a:bodyPr/>
                    <a:p>
                      <a:pPr indent="0" algn="ctr">
                        <a:buNone/>
                      </a:pPr>
                      <a:r>
                        <a:rPr lang="zh-CN" altLang="en-US" sz="1400"/>
                        <a:t>各种机构发布的年度报告</a:t>
                      </a:r>
                      <a:endParaRPr lang="zh-CN" altLang="en-US" sz="1400"/>
                    </a:p>
                  </a:txBody>
                  <a:tcPr marL="0" marR="0" marT="0" marB="0" vert="horz" anchor="ctr" anchorCtr="0"/>
                </a:tc>
              </a:tr>
              <a:tr h="213360">
                <a:tc vMerge="1">
                  <a:tcPr marL="0" marR="0" marT="0" marB="0" vert="horz" anchor="t"/>
                </a:tc>
                <a:tc vMerge="1">
                  <a:tcPr marL="0" marR="0" marT="0" marB="0" vert="horz" anchor="ctr"/>
                </a:tc>
                <a:tc>
                  <a:txBody>
                    <a:bodyPr/>
                    <a:p>
                      <a:pPr indent="0" algn="ctr">
                        <a:buNone/>
                      </a:pPr>
                      <a:r>
                        <a:rPr lang="zh-CN" altLang="en-US" sz="1400">
                          <a:solidFill>
                            <a:srgbClr val="FF0000"/>
                          </a:solidFill>
                        </a:rPr>
                        <a:t>经济预警指数</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rowSpan="4">
                  <a:txBody>
                    <a:bodyPr/>
                    <a:p>
                      <a:pPr indent="0" algn="ctr">
                        <a:buNone/>
                      </a:pPr>
                      <a:r>
                        <a:rPr lang="zh-CN" altLang="en-US" sz="1400"/>
                        <a:t>产业发展</a:t>
                      </a:r>
                      <a:endParaRPr lang="zh-CN" altLang="en-US" sz="1400"/>
                    </a:p>
                  </a:txBody>
                  <a:tcPr marL="0" marR="0" marT="0" marB="0" vert="horz" anchor="ctr" anchorCtr="0"/>
                </a:tc>
                <a:tc>
                  <a:txBody>
                    <a:bodyPr/>
                    <a:p>
                      <a:pPr indent="0" algn="ctr">
                        <a:buNone/>
                      </a:pPr>
                      <a:r>
                        <a:rPr lang="zh-CN" altLang="en-US" sz="1400">
                          <a:solidFill>
                            <a:srgbClr val="FF0000"/>
                          </a:solidFill>
                        </a:rPr>
                        <a:t>行业企业主要经济指标</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产业周期和规模</a:t>
                      </a:r>
                      <a:endParaRPr lang="zh-CN" altLang="en-US" sz="1400">
                        <a:solidFill>
                          <a:srgbClr val="FF0000"/>
                        </a:solidFill>
                      </a:endParaRPr>
                    </a:p>
                  </a:txBody>
                  <a:tcPr marL="0" marR="0" marT="0" marB="0" vert="horz" anchor="ctr" anchorCtr="0"/>
                </a:tc>
                <a:tc>
                  <a:txBody>
                    <a:bodyPr/>
                    <a:p>
                      <a:pPr indent="0" algn="ctr">
                        <a:buNone/>
                      </a:pPr>
                      <a:r>
                        <a:rPr lang="zh-CN" altLang="en-US" sz="1400"/>
                        <a:t>产业联盟、行业协会</a:t>
                      </a:r>
                      <a:endParaRPr lang="zh-CN" altLang="en-US" sz="1400"/>
                    </a:p>
                  </a:txBody>
                  <a:tcPr marL="0" marR="0" marT="0" marB="0" vert="horz" anchor="ctr" anchorCtr="0"/>
                </a:tc>
              </a:tr>
              <a:tr h="220980">
                <a:tc vMerge="1">
                  <a:tcPr marL="0" marR="0" marT="0" marB="0" vert="horz" anchor="t"/>
                </a:tc>
                <a:tc vMerge="1">
                  <a:tcPr marL="0" marR="0" marT="0" marB="0" vert="horz" anchor="t"/>
                </a:tc>
                <a:tc>
                  <a:txBody>
                    <a:bodyPr/>
                    <a:p>
                      <a:pPr indent="0" algn="ctr">
                        <a:buNone/>
                      </a:pPr>
                      <a:r>
                        <a:rPr lang="zh-CN" altLang="en-US" sz="1400">
                          <a:solidFill>
                            <a:srgbClr val="FF0000"/>
                          </a:solidFill>
                        </a:rPr>
                        <a:t>产业政策</a:t>
                      </a:r>
                      <a:endParaRPr lang="zh-CN" altLang="en-US" sz="1400">
                        <a:solidFill>
                          <a:srgbClr val="FF0000"/>
                        </a:solidFill>
                      </a:endParaRPr>
                    </a:p>
                  </a:txBody>
                  <a:tcPr marL="0" marR="0" marT="0" marB="0" vert="horz" anchor="ctr" anchorCtr="0"/>
                </a:tc>
                <a:tc>
                  <a:txBody>
                    <a:bodyPr/>
                    <a:p>
                      <a:pPr indent="0" algn="ctr">
                        <a:buNone/>
                      </a:pPr>
                      <a:r>
                        <a:rPr lang="zh-CN" altLang="en-US" sz="1400"/>
                        <a:t>政府</a:t>
                      </a:r>
                      <a:endParaRPr lang="zh-CN" altLang="en-US" sz="1400"/>
                    </a:p>
                  </a:txBody>
                  <a:tcPr marL="0" marR="0" marT="0" marB="0" vert="horz" anchor="ctr" anchorCtr="0"/>
                </a:tc>
              </a:tr>
              <a:tr h="221615">
                <a:tc vMerge="1">
                  <a:tcPr marL="0" marR="0" marT="0" marB="0" vert="horz" anchor="t"/>
                </a:tc>
                <a:tc vMerge="1">
                  <a:tcPr marL="0" marR="0" marT="0" marB="0" vert="horz" anchor="ctr"/>
                </a:tc>
                <a:tc>
                  <a:txBody>
                    <a:bodyPr/>
                    <a:p>
                      <a:pPr indent="0" algn="ctr">
                        <a:buNone/>
                      </a:pPr>
                      <a:r>
                        <a:rPr lang="zh-CN" altLang="en-US" sz="1400">
                          <a:solidFill>
                            <a:srgbClr val="FF0000"/>
                          </a:solidFill>
                        </a:rPr>
                        <a:t>行业景气水平</a:t>
                      </a:r>
                      <a:endParaRPr lang="zh-CN" altLang="en-US" sz="1400">
                        <a:solidFill>
                          <a:srgbClr val="FF0000"/>
                        </a:solidFill>
                      </a:endParaRPr>
                    </a:p>
                  </a:txBody>
                  <a:tcPr marL="0" marR="0" marT="0" marB="0" vert="horz" anchor="ctr" anchorCtr="0"/>
                </a:tc>
                <a:tc>
                  <a:txBody>
                    <a:bodyPr/>
                    <a:p>
                      <a:pPr indent="0" algn="ctr">
                        <a:buNone/>
                      </a:pPr>
                      <a:r>
                        <a:rPr lang="zh-CN" altLang="en-US" sz="1400"/>
                        <a:t>统计局、相关研究机构</a:t>
                      </a:r>
                      <a:endParaRPr lang="zh-CN" altLang="en-US" sz="1400"/>
                    </a:p>
                  </a:txBody>
                  <a:tcPr marL="0" marR="0" marT="0" marB="0" vert="horz" anchor="ctr" anchorCtr="0"/>
                </a:tc>
              </a:tr>
              <a:tr h="213360">
                <a:tc vMerge="1">
                  <a:tcPr marL="0" marR="0" marT="0" marB="0" vert="horz" anchor="t"/>
                </a:tc>
                <a:tc rowSpan="2">
                  <a:txBody>
                    <a:bodyPr/>
                    <a:p>
                      <a:pPr indent="0" algn="ctr">
                        <a:buNone/>
                      </a:pPr>
                      <a:r>
                        <a:rPr lang="zh-CN" altLang="en-US" sz="1400"/>
                        <a:t>与收入有关的政策</a:t>
                      </a:r>
                      <a:endParaRPr lang="zh-CN" altLang="en-US" sz="1400"/>
                    </a:p>
                  </a:txBody>
                  <a:tcPr marL="0" marR="0" marT="0" marB="0" vert="horz" anchor="ctr" anchorCtr="0"/>
                </a:tc>
                <a:tc>
                  <a:txBody>
                    <a:bodyPr/>
                    <a:p>
                      <a:pPr indent="0" algn="ctr">
                        <a:buNone/>
                      </a:pPr>
                      <a:r>
                        <a:rPr lang="zh-CN" altLang="en-US" sz="1400"/>
                        <a:t>财政、货币政策</a:t>
                      </a:r>
                      <a:endParaRPr lang="zh-CN" altLang="en-US" sz="1400"/>
                    </a:p>
                  </a:txBody>
                  <a:tcPr marL="0" marR="0" marT="0" marB="0" vert="horz" anchor="ctr" anchorCtr="0"/>
                </a:tc>
                <a:tc>
                  <a:txBody>
                    <a:bodyPr/>
                    <a:p>
                      <a:pPr indent="0" algn="ctr">
                        <a:buNone/>
                      </a:pPr>
                      <a:r>
                        <a:rPr lang="zh-CN" altLang="en-US" sz="1400"/>
                        <a:t>政府</a:t>
                      </a:r>
                      <a:endParaRPr lang="zh-CN" altLang="en-US" sz="1400"/>
                    </a:p>
                  </a:txBody>
                  <a:tcPr marL="0" marR="0" marT="0" marB="0" vert="horz" anchor="ctr" anchorCtr="0"/>
                </a:tc>
              </a:tr>
              <a:tr h="213360">
                <a:tc vMerge="1">
                  <a:tcPr marL="0" marR="0" marT="0" marB="0" vert="horz" anchor="t"/>
                </a:tc>
                <a:tc vMerge="1">
                  <a:tcPr marL="0" marR="0" marT="0" marB="0" vert="horz" anchor="ctr"/>
                </a:tc>
                <a:tc>
                  <a:txBody>
                    <a:bodyPr/>
                    <a:p>
                      <a:pPr indent="0" algn="ctr">
                        <a:buNone/>
                      </a:pPr>
                      <a:r>
                        <a:rPr lang="zh-CN" altLang="en-US" sz="1400"/>
                        <a:t>货币供给量</a:t>
                      </a:r>
                      <a:endParaRPr lang="zh-CN" altLang="en-US" sz="1400"/>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关键词选择技术</a:t>
            </a:r>
            <a:endParaRPr lang="zh-CN" altLang="en-US"/>
          </a:p>
        </p:txBody>
      </p:sp>
      <p:sp>
        <p:nvSpPr>
          <p:cNvPr id="3" name="内容占位符 2"/>
          <p:cNvSpPr/>
          <p:nvPr>
            <p:ph idx="4294967295"/>
          </p:nvPr>
        </p:nvSpPr>
        <p:spPr>
          <a:xfrm>
            <a:off x="558800" y="1654175"/>
            <a:ext cx="11054080" cy="885190"/>
          </a:xfrm>
        </p:spPr>
        <p:txBody>
          <a:bodyPr>
            <a:normAutofit lnSpcReduction="10000"/>
          </a:bodyPr>
          <a:p>
            <a:r>
              <a:rPr lang="zh-CN" altLang="en-US" sz="2400" b="0">
                <a:solidFill>
                  <a:schemeClr val="tx1"/>
                </a:solidFill>
              </a:rPr>
              <a:t>海量的搜索关键词，真正具有预测价值的是需要甄别与筛选的。</a:t>
            </a:r>
            <a:endParaRPr lang="zh-CN" altLang="en-US"/>
          </a:p>
          <a:p>
            <a:endParaRPr lang="zh-CN" altLang="en-US"/>
          </a:p>
        </p:txBody>
      </p:sp>
      <p:graphicFrame>
        <p:nvGraphicFramePr>
          <p:cNvPr id="4" name="图示 3"/>
          <p:cNvGraphicFramePr/>
          <p:nvPr/>
        </p:nvGraphicFramePr>
        <p:xfrm>
          <a:off x="1029970" y="2706370"/>
          <a:ext cx="10233660" cy="36156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关键词选择技术</a:t>
            </a:r>
            <a:endParaRPr lang="zh-CN" altLang="en-US"/>
          </a:p>
        </p:txBody>
      </p:sp>
      <p:sp>
        <p:nvSpPr>
          <p:cNvPr id="3" name="内容占位符 2"/>
          <p:cNvSpPr/>
          <p:nvPr>
            <p:ph idx="4294967295"/>
          </p:nvPr>
        </p:nvSpPr>
        <p:spPr>
          <a:xfrm>
            <a:off x="466725" y="1529080"/>
            <a:ext cx="10515600" cy="640080"/>
          </a:xfrm>
        </p:spPr>
        <p:txBody>
          <a:bodyPr>
            <a:normAutofit lnSpcReduction="20000"/>
          </a:bodyPr>
          <a:p>
            <a:r>
              <a:rPr lang="zh-CN" altLang="en-US" sz="2000" b="0"/>
              <a:t>Xu W, Li Z, Chen Q（2012） A Neural Network Based Forecasting Method For the Unemployment Rate Prediction Using the Search Engine Query Data</a:t>
            </a:r>
            <a:endParaRPr lang="zh-CN" altLang="en-US"/>
          </a:p>
          <a:p>
            <a:endParaRPr lang="zh-CN" altLang="en-US"/>
          </a:p>
        </p:txBody>
      </p:sp>
      <p:grpSp>
        <p:nvGrpSpPr>
          <p:cNvPr id="12" name="组合 11"/>
          <p:cNvGrpSpPr/>
          <p:nvPr/>
        </p:nvGrpSpPr>
        <p:grpSpPr>
          <a:xfrm>
            <a:off x="2933700" y="2352040"/>
            <a:ext cx="4619625" cy="4351020"/>
            <a:chOff x="4343" y="2875"/>
            <a:chExt cx="7275" cy="6852"/>
          </a:xfrm>
        </p:grpSpPr>
        <p:sp>
          <p:nvSpPr>
            <p:cNvPr id="5" name="文本框 4"/>
            <p:cNvSpPr txBox="1"/>
            <p:nvPr/>
          </p:nvSpPr>
          <p:spPr>
            <a:xfrm>
              <a:off x="7286" y="2875"/>
              <a:ext cx="4332" cy="24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400">
                  <a:sym typeface="+mn-ea"/>
                </a:rPr>
                <a:t>人工收集Google Trends失业相关的分类中500 个左右的原始关键词</a:t>
              </a:r>
              <a:endParaRPr lang="zh-CN" altLang="en-US" sz="2400">
                <a:sym typeface="+mn-ea"/>
              </a:endParaRPr>
            </a:p>
          </p:txBody>
        </p:sp>
        <p:sp>
          <p:nvSpPr>
            <p:cNvPr id="6" name="文本框 5"/>
            <p:cNvSpPr txBox="1"/>
            <p:nvPr/>
          </p:nvSpPr>
          <p:spPr>
            <a:xfrm>
              <a:off x="7286" y="6440"/>
              <a:ext cx="4332" cy="13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400">
                  <a:sym typeface="+mn-ea"/>
                </a:rPr>
                <a:t>相关系数大于 0.65 的 108 个关键词</a:t>
              </a:r>
              <a:endParaRPr lang="zh-CN" altLang="en-US" sz="2400">
                <a:sym typeface="+mn-ea"/>
              </a:endParaRPr>
            </a:p>
          </p:txBody>
        </p:sp>
        <p:sp>
          <p:nvSpPr>
            <p:cNvPr id="7" name="文本框 6"/>
            <p:cNvSpPr txBox="1"/>
            <p:nvPr/>
          </p:nvSpPr>
          <p:spPr>
            <a:xfrm>
              <a:off x="7286" y="9003"/>
              <a:ext cx="4332" cy="7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400">
                  <a:sym typeface="+mn-ea"/>
                </a:rPr>
                <a:t>少数几个关键词</a:t>
              </a:r>
              <a:endParaRPr lang="zh-CN" altLang="en-US" sz="2400">
                <a:sym typeface="+mn-ea"/>
              </a:endParaRPr>
            </a:p>
          </p:txBody>
        </p:sp>
        <p:sp>
          <p:nvSpPr>
            <p:cNvPr id="8" name="下箭头 7"/>
            <p:cNvSpPr/>
            <p:nvPr/>
          </p:nvSpPr>
          <p:spPr>
            <a:xfrm>
              <a:off x="9110" y="5513"/>
              <a:ext cx="539" cy="8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下箭头 8"/>
            <p:cNvSpPr/>
            <p:nvPr/>
          </p:nvSpPr>
          <p:spPr>
            <a:xfrm>
              <a:off x="9183" y="7971"/>
              <a:ext cx="539" cy="8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线形标注 1 9"/>
            <p:cNvSpPr/>
            <p:nvPr/>
          </p:nvSpPr>
          <p:spPr>
            <a:xfrm flipH="1">
              <a:off x="4343" y="5513"/>
              <a:ext cx="2176" cy="477"/>
            </a:xfrm>
            <a:prstGeom prst="borderCallout1">
              <a:avLst>
                <a:gd name="adj1" fmla="val 40251"/>
                <a:gd name="adj2" fmla="val -9344"/>
                <a:gd name="adj3" fmla="val 38784"/>
                <a:gd name="adj4" fmla="val -10147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相关系数法</a:t>
              </a:r>
              <a:endParaRPr lang="zh-CN" altLang="en-US">
                <a:solidFill>
                  <a:schemeClr val="tx1"/>
                </a:solidFill>
              </a:endParaRPr>
            </a:p>
          </p:txBody>
        </p:sp>
        <p:sp>
          <p:nvSpPr>
            <p:cNvPr id="11" name="线形标注 1 10"/>
            <p:cNvSpPr/>
            <p:nvPr/>
          </p:nvSpPr>
          <p:spPr>
            <a:xfrm flipH="1">
              <a:off x="4343" y="7971"/>
              <a:ext cx="2176" cy="477"/>
            </a:xfrm>
            <a:prstGeom prst="borderCallout1">
              <a:avLst>
                <a:gd name="adj1" fmla="val 40251"/>
                <a:gd name="adj2" fmla="val -9344"/>
                <a:gd name="adj3" fmla="val 38784"/>
                <a:gd name="adj4" fmla="val -10147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神经网络法</a:t>
              </a:r>
              <a:endParaRPr lang="zh-CN" altLang="en-US">
                <a:solidFill>
                  <a:schemeClr val="tx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zh-CN" dirty="0">
                <a:sym typeface="+mn-ea"/>
              </a:rPr>
              <a:t>互联网大数据的资源能源安全风险因素分析</a:t>
            </a:r>
            <a:endParaRPr lang="zh-CN" altLang="en-US" strike="noStrike" noProof="1" dirty="0" smtClean="0">
              <a:sym typeface="+mn-ea"/>
            </a:endParaRPr>
          </a:p>
        </p:txBody>
      </p:sp>
      <p:graphicFrame>
        <p:nvGraphicFramePr>
          <p:cNvPr id="4" name="图示 3"/>
          <p:cNvGraphicFramePr/>
          <p:nvPr/>
        </p:nvGraphicFramePr>
        <p:xfrm>
          <a:off x="1951355" y="969645"/>
          <a:ext cx="8391525" cy="3259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5" name="表格 4"/>
          <p:cNvGraphicFramePr/>
          <p:nvPr/>
        </p:nvGraphicFramePr>
        <p:xfrm>
          <a:off x="2287905" y="4056380"/>
          <a:ext cx="6626860" cy="2804160"/>
        </p:xfrm>
        <a:graphic>
          <a:graphicData uri="http://schemas.openxmlformats.org/drawingml/2006/table">
            <a:tbl>
              <a:tblPr firstRow="1" bandRow="1">
                <a:tableStyleId>{5C22544A-7EE6-4342-B048-85BDC9FD1C3A}</a:tableStyleId>
              </a:tblPr>
              <a:tblGrid>
                <a:gridCol w="705611"/>
                <a:gridCol w="709461"/>
                <a:gridCol w="1081790"/>
                <a:gridCol w="1229731"/>
                <a:gridCol w="1002595"/>
                <a:gridCol w="1897380"/>
              </a:tblGrid>
              <a:tr h="121920">
                <a:tc>
                  <a:txBody>
                    <a:bodyPr/>
                    <a:p>
                      <a:pPr indent="0" algn="ctr">
                        <a:buNone/>
                      </a:pPr>
                      <a:r>
                        <a:rPr lang="zh-CN" altLang="en-US" sz="800"/>
                        <a:t>因素</a:t>
                      </a:r>
                      <a:endParaRPr lang="zh-CN" altLang="en-US" sz="800"/>
                    </a:p>
                  </a:txBody>
                  <a:tcPr marL="0" marR="0" marT="0" marB="0" vert="horz" anchor="ctr" anchorCtr="0"/>
                </a:tc>
                <a:tc>
                  <a:txBody>
                    <a:bodyPr/>
                    <a:p>
                      <a:pPr indent="0" algn="ctr">
                        <a:buNone/>
                      </a:pPr>
                      <a:r>
                        <a:rPr lang="zh-CN" altLang="en-US" sz="800"/>
                        <a:t>二级因素</a:t>
                      </a:r>
                      <a:endParaRPr lang="zh-CN" altLang="en-US" sz="800"/>
                    </a:p>
                  </a:txBody>
                  <a:tcPr marL="0" marR="0" marT="0" marB="0" vert="horz" anchor="ctr" anchorCtr="0"/>
                </a:tc>
                <a:tc>
                  <a:txBody>
                    <a:bodyPr/>
                    <a:p>
                      <a:pPr indent="0" algn="ctr">
                        <a:buNone/>
                      </a:pPr>
                      <a:r>
                        <a:rPr lang="zh-CN" altLang="en-US" sz="800">
                          <a:sym typeface="+mn-ea"/>
                        </a:rPr>
                        <a:t>监控指标</a:t>
                      </a:r>
                      <a:endParaRPr lang="zh-CN" altLang="en-US" sz="800">
                        <a:sym typeface="+mn-ea"/>
                      </a:endParaRPr>
                    </a:p>
                  </a:txBody>
                  <a:tcPr marL="0" marR="0" marT="0" marB="0" vert="horz" anchor="ctr" anchorCtr="0"/>
                </a:tc>
                <a:tc>
                  <a:txBody>
                    <a:bodyPr/>
                    <a:p>
                      <a:pPr indent="0" algn="ctr">
                        <a:buNone/>
                      </a:pPr>
                      <a:r>
                        <a:rPr lang="zh-CN" altLang="en-US" sz="800"/>
                        <a:t>数据源</a:t>
                      </a:r>
                      <a:endParaRPr lang="zh-CN" altLang="en-US" sz="800"/>
                    </a:p>
                  </a:txBody>
                  <a:tcPr marL="0" marR="0" marT="0" marB="0" vert="horz" anchor="ctr" anchorCtr="0"/>
                </a:tc>
                <a:tc>
                  <a:txBody>
                    <a:bodyPr/>
                    <a:p>
                      <a:pPr indent="0" algn="ctr">
                        <a:buNone/>
                      </a:pPr>
                      <a:r>
                        <a:rPr lang="zh-CN" altLang="en-US" sz="800"/>
                        <a:t>方法</a:t>
                      </a:r>
                      <a:endParaRPr lang="zh-CN" altLang="en-US" sz="800"/>
                    </a:p>
                  </a:txBody>
                  <a:tcPr marL="0" marR="0" marT="0" marB="0" vert="horz" anchor="ctr" anchorCtr="0"/>
                </a:tc>
                <a:tc>
                  <a:txBody>
                    <a:bodyPr/>
                    <a:p>
                      <a:pPr indent="0" algn="ctr">
                        <a:buNone/>
                      </a:pPr>
                      <a:r>
                        <a:rPr lang="zh-CN" altLang="en-US" sz="800">
                          <a:sym typeface="+mn-ea"/>
                        </a:rPr>
                        <a:t>相关研究</a:t>
                      </a:r>
                      <a:endParaRPr lang="zh-CN" altLang="en-US" sz="800">
                        <a:sym typeface="+mn-ea"/>
                      </a:endParaRPr>
                    </a:p>
                  </a:txBody>
                  <a:tcPr marL="0" marR="0" marT="0" marB="0" vert="horz" anchor="ctr" anchorCtr="0"/>
                </a:tc>
              </a:tr>
              <a:tr h="243840">
                <a:tc rowSpan="9">
                  <a:txBody>
                    <a:bodyPr/>
                    <a:p>
                      <a:pPr indent="0" algn="ctr">
                        <a:buNone/>
                      </a:pPr>
                      <a:r>
                        <a:rPr lang="zh-CN" altLang="en-US" sz="800"/>
                        <a:t>需求</a:t>
                      </a:r>
                      <a:endParaRPr lang="zh-CN" altLang="en-US" sz="800"/>
                    </a:p>
                    <a:p>
                      <a:pPr indent="0" algn="ctr">
                        <a:buNone/>
                      </a:pPr>
                      <a:endParaRPr lang="zh-CN" altLang="en-US" sz="800"/>
                    </a:p>
                  </a:txBody>
                  <a:tcPr marL="0" marR="0" marT="0" marB="0" vert="horz" anchor="ctr" anchorCtr="0"/>
                </a:tc>
                <a:tc rowSpan="5">
                  <a:txBody>
                    <a:bodyPr/>
                    <a:p>
                      <a:pPr indent="0" algn="ctr">
                        <a:buNone/>
                      </a:pPr>
                      <a:r>
                        <a:rPr lang="zh-CN" altLang="en-US" sz="800"/>
                        <a:t>经济增长</a:t>
                      </a:r>
                      <a:endParaRPr lang="zh-CN" altLang="en-US" sz="800"/>
                    </a:p>
                  </a:txBody>
                  <a:tcPr marL="0" marR="0" marT="0" marB="0" vert="horz" anchor="ctr" anchorCtr="0"/>
                </a:tc>
                <a:tc>
                  <a:txBody>
                    <a:bodyPr/>
                    <a:p>
                      <a:pPr indent="0" algn="ctr">
                        <a:buNone/>
                      </a:pPr>
                      <a:r>
                        <a:rPr lang="zh-CN" altLang="en-US" sz="800"/>
                        <a:t>价格指数</a:t>
                      </a:r>
                      <a:endParaRPr lang="zh-CN" altLang="en-US" sz="800"/>
                    </a:p>
                  </a:txBody>
                  <a:tcPr marL="0" marR="0" marT="0" marB="0" vert="horz" anchor="ctr" anchorCtr="0"/>
                </a:tc>
                <a:tc>
                  <a:txBody>
                    <a:bodyPr/>
                    <a:p>
                      <a:pPr indent="0" algn="ctr">
                        <a:buNone/>
                      </a:pPr>
                      <a:r>
                        <a:rPr lang="zh-CN" altLang="en-US" sz="800"/>
                        <a:t>电商数据、搜索数据</a:t>
                      </a:r>
                      <a:endParaRPr lang="zh-CN" altLang="en-US" sz="800"/>
                    </a:p>
                  </a:txBody>
                  <a:tcPr marL="0" marR="0" marT="0" marB="0" vert="horz" anchor="ctr" anchorCtr="0"/>
                </a:tc>
                <a:tc>
                  <a:txBody>
                    <a:bodyPr/>
                    <a:p>
                      <a:pPr indent="0" algn="ctr">
                        <a:buNone/>
                      </a:pPr>
                      <a:r>
                        <a:rPr lang="zh-CN" altLang="en-US" sz="800"/>
                        <a:t>传统的</a:t>
                      </a:r>
                      <a:r>
                        <a:rPr lang="en-US" altLang="zh-CN" sz="800"/>
                        <a:t>CPI</a:t>
                      </a:r>
                      <a:r>
                        <a:rPr lang="zh-CN" altLang="en-US" sz="800"/>
                        <a:t>计算方法</a:t>
                      </a:r>
                      <a:endParaRPr lang="zh-CN" altLang="en-US" sz="800"/>
                    </a:p>
                  </a:txBody>
                  <a:tcPr marL="0" marR="0" marT="0" marB="0" vert="horz" anchor="ctr" anchorCtr="0"/>
                </a:tc>
                <a:tc>
                  <a:txBody>
                    <a:bodyPr/>
                    <a:p>
                      <a:pPr indent="0" algn="ctr">
                        <a:buNone/>
                      </a:pPr>
                      <a:r>
                        <a:rPr lang="en-US" altLang="zh-CN" sz="800"/>
                        <a:t>The Billion Prices Project</a:t>
                      </a:r>
                      <a:r>
                        <a:rPr lang="zh-CN" altLang="en-US" sz="800"/>
                        <a:t>、阿里指数、网络搜索与</a:t>
                      </a:r>
                      <a:r>
                        <a:rPr lang="en-US" altLang="zh-CN" sz="800"/>
                        <a:t>CPI(</a:t>
                      </a:r>
                      <a:r>
                        <a:rPr lang="zh-CN" altLang="en-US" sz="800"/>
                        <a:t>张崇</a:t>
                      </a:r>
                      <a:r>
                        <a:rPr lang="en-US" altLang="zh-CN" sz="800"/>
                        <a:t>, </a:t>
                      </a:r>
                      <a:r>
                        <a:rPr lang="zh-CN" altLang="en-US" sz="800"/>
                        <a:t>吕本富</a:t>
                      </a:r>
                      <a:r>
                        <a:rPr lang="en-US" altLang="zh-CN" sz="800"/>
                        <a:t>, </a:t>
                      </a:r>
                      <a:r>
                        <a:rPr lang="zh-CN" altLang="en-US" sz="800"/>
                        <a:t>彭赓</a:t>
                      </a:r>
                      <a:r>
                        <a:rPr lang="en-US" altLang="zh-CN" sz="800"/>
                        <a:t>,</a:t>
                      </a:r>
                      <a:r>
                        <a:rPr lang="zh-CN" altLang="en-US" sz="800"/>
                        <a:t>等</a:t>
                      </a:r>
                      <a:r>
                        <a:rPr lang="en-US" altLang="zh-CN" sz="800"/>
                        <a:t>)</a:t>
                      </a:r>
                      <a:endParaRPr lang="en-US" altLang="zh-CN" sz="800"/>
                    </a:p>
                  </a:txBody>
                  <a:tcPr marL="0" marR="0" marT="0" marB="0" vert="horz" anchor="ctr" anchorCtr="0"/>
                </a:tc>
              </a:tr>
              <a:tr h="365760">
                <a:tc vMerge="1">
                  <a:tcPr/>
                </a:tc>
                <a:tc vMerge="1">
                  <a:tcPr/>
                </a:tc>
                <a:tc>
                  <a:txBody>
                    <a:bodyPr/>
                    <a:p>
                      <a:pPr indent="0" algn="ctr">
                        <a:buNone/>
                      </a:pPr>
                      <a:r>
                        <a:rPr lang="zh-CN" altLang="en-US" sz="800"/>
                        <a:t>失业率、就业情况</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回归分析</a:t>
                      </a:r>
                      <a:endParaRPr lang="zh-CN" altLang="en-US" sz="800"/>
                    </a:p>
                  </a:txBody>
                  <a:tcPr marL="0" marR="0" marT="0" marB="0" vert="horz" anchor="ctr" anchorCtr="0"/>
                </a:tc>
                <a:tc>
                  <a:txBody>
                    <a:bodyPr/>
                    <a:p>
                      <a:pPr indent="0" algn="ctr">
                        <a:buNone/>
                      </a:pPr>
                      <a:r>
                        <a:rPr lang="zh-CN" altLang="en-US" sz="800"/>
                        <a:t>德国、以色列、土耳其、美国等失业率就业情况（</a:t>
                      </a:r>
                      <a:r>
                        <a:rPr lang="en-US" altLang="zh-CN" sz="800"/>
                        <a:t>Choi H</a:t>
                      </a:r>
                      <a:r>
                        <a:rPr lang="zh-CN" altLang="en-US" sz="800"/>
                        <a:t>）（</a:t>
                      </a:r>
                      <a:r>
                        <a:rPr lang="en-US" altLang="zh-CN" sz="800"/>
                        <a:t>Ettredge M, Gerdes J, Karuga G</a:t>
                      </a:r>
                      <a:r>
                        <a:rPr lang="zh-CN" altLang="en-US" sz="800"/>
                        <a:t>）</a:t>
                      </a:r>
                      <a:endParaRPr lang="zh-CN" altLang="en-US" sz="800"/>
                    </a:p>
                  </a:txBody>
                  <a:tcPr marL="0" marR="0" marT="0" marB="0" vert="horz" anchor="ctr" anchorCtr="0"/>
                </a:tc>
              </a:tr>
              <a:tr h="121920">
                <a:tc vMerge="1">
                  <a:tcPr/>
                </a:tc>
                <a:tc vMerge="1">
                  <a:tcPr/>
                </a:tc>
                <a:tc>
                  <a:txBody>
                    <a:bodyPr/>
                    <a:p>
                      <a:pPr indent="0" algn="ctr">
                        <a:buNone/>
                      </a:pPr>
                      <a:r>
                        <a:rPr lang="zh-CN" altLang="en-US" sz="800"/>
                        <a:t>消费指数</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传统的计算方法</a:t>
                      </a:r>
                      <a:endParaRPr lang="zh-CN" altLang="en-US" sz="800"/>
                    </a:p>
                  </a:txBody>
                  <a:tcPr marL="0" marR="0" marT="0" marB="0" vert="horz" anchor="ctr" anchorCtr="0"/>
                </a:tc>
                <a:tc>
                  <a:txBody>
                    <a:bodyPr/>
                    <a:p>
                      <a:pPr indent="0" algn="ctr">
                        <a:buNone/>
                      </a:pPr>
                      <a:r>
                        <a:rPr lang="zh-CN" altLang="en-US" sz="800"/>
                        <a:t>消费者信心指数（</a:t>
                      </a:r>
                      <a:r>
                        <a:rPr lang="en-US" altLang="zh-CN" sz="800"/>
                        <a:t>Vosen S, Schmidt T</a:t>
                      </a:r>
                      <a:r>
                        <a:rPr lang="zh-CN" altLang="en-US" sz="800"/>
                        <a:t>）</a:t>
                      </a:r>
                      <a:endParaRPr lang="zh-CN" altLang="en-US" sz="800"/>
                    </a:p>
                  </a:txBody>
                  <a:tcPr marL="0" marR="0" marT="0" marB="0" vert="horz" anchor="ctr" anchorCtr="0"/>
                </a:tc>
              </a:tr>
              <a:tr h="243840">
                <a:tc vMerge="1">
                  <a:tcPr/>
                </a:tc>
                <a:tc vMerge="1">
                  <a:tcPr/>
                </a:tc>
                <a:tc>
                  <a:txBody>
                    <a:bodyPr/>
                    <a:p>
                      <a:pPr indent="0" algn="ctr">
                        <a:buNone/>
                      </a:pPr>
                      <a:r>
                        <a:rPr lang="zh-CN" altLang="en-US" sz="800"/>
                        <a:t>经济增长趋势</a:t>
                      </a:r>
                      <a:endParaRPr lang="zh-CN" altLang="en-US" sz="800"/>
                    </a:p>
                  </a:txBody>
                  <a:tcPr marL="0" marR="0" marT="0" marB="0" vert="horz" anchor="ctr" anchorCtr="0"/>
                </a:tc>
                <a:tc>
                  <a:txBody>
                    <a:bodyPr/>
                    <a:p>
                      <a:pPr indent="0" algn="ctr">
                        <a:buNone/>
                      </a:pPr>
                      <a:r>
                        <a:rPr lang="zh-CN" altLang="en-US" sz="800"/>
                        <a:t>企业管理数据</a:t>
                      </a:r>
                      <a:endParaRPr lang="zh-CN" altLang="en-US" sz="800"/>
                    </a:p>
                  </a:txBody>
                  <a:tcPr marL="0" marR="0" marT="0" marB="0" vert="horz" anchor="ctr" anchorCtr="0"/>
                </a:tc>
                <a:tc>
                  <a:txBody>
                    <a:bodyPr/>
                    <a:p>
                      <a:pPr indent="0" algn="ctr">
                        <a:buNone/>
                      </a:pPr>
                      <a:r>
                        <a:rPr lang="zh-CN" altLang="en-US" sz="800"/>
                        <a:t>指标模型</a:t>
                      </a:r>
                      <a:endParaRPr lang="zh-CN" altLang="en-US" sz="800"/>
                    </a:p>
                  </a:txBody>
                  <a:tcPr marL="0" marR="0" marT="0" marB="0" vert="horz" anchor="ctr" anchorCtr="0"/>
                </a:tc>
                <a:tc>
                  <a:txBody>
                    <a:bodyPr/>
                    <a:p>
                      <a:pPr indent="0" algn="ctr">
                        <a:buNone/>
                      </a:pPr>
                      <a:r>
                        <a:rPr lang="zh-CN" altLang="en-US" sz="800"/>
                        <a:t>用电量、货运量、银行贷款 “克强指数”（申红艳</a:t>
                      </a:r>
                      <a:r>
                        <a:rPr lang="en-US" altLang="zh-CN" sz="800"/>
                        <a:t>, </a:t>
                      </a:r>
                      <a:r>
                        <a:rPr lang="zh-CN" altLang="en-US" sz="800"/>
                        <a:t>吴晨生</a:t>
                      </a:r>
                      <a:r>
                        <a:rPr lang="en-US" altLang="zh-CN" sz="800"/>
                        <a:t>, </a:t>
                      </a:r>
                      <a:r>
                        <a:rPr lang="zh-CN" altLang="en-US" sz="800"/>
                        <a:t>扆铁梅</a:t>
                      </a:r>
                      <a:r>
                        <a:rPr lang="en-US" altLang="zh-CN" sz="800"/>
                        <a:t>,</a:t>
                      </a:r>
                      <a:r>
                        <a:rPr lang="zh-CN" altLang="en-US" sz="800"/>
                        <a:t>等）</a:t>
                      </a:r>
                      <a:endParaRPr lang="zh-CN" altLang="en-US" sz="800"/>
                    </a:p>
                  </a:txBody>
                  <a:tcPr marL="0" marR="0" marT="0" marB="0" vert="horz" anchor="ctr" anchorCtr="0"/>
                </a:tc>
              </a:tr>
              <a:tr h="121920">
                <a:tc vMerge="1">
                  <a:tcPr/>
                </a:tc>
                <a:tc vMerge="1">
                  <a:tcPr/>
                </a:tc>
                <a:tc>
                  <a:txBody>
                    <a:bodyPr/>
                    <a:p>
                      <a:pPr indent="0" algn="ctr">
                        <a:buNone/>
                      </a:pPr>
                      <a:r>
                        <a:rPr lang="en-US" altLang="zh-CN" sz="800"/>
                        <a:t>GDP</a:t>
                      </a:r>
                      <a:endParaRPr lang="en-US" altLang="zh-CN" sz="800"/>
                    </a:p>
                  </a:txBody>
                  <a:tcPr marL="0" marR="0" marT="0" marB="0" vert="horz" anchor="ctr" anchorCtr="0"/>
                </a:tc>
                <a:tc>
                  <a:txBody>
                    <a:bodyPr/>
                    <a:p>
                      <a:pPr indent="0" algn="ctr">
                        <a:buNone/>
                      </a:pPr>
                      <a:r>
                        <a:rPr lang="zh-CN" altLang="en-US" sz="800"/>
                        <a:t>搜索数据</a:t>
                      </a:r>
                      <a:endParaRPr lang="zh-CN" altLang="en-US" sz="800"/>
                    </a:p>
                  </a:txBody>
                  <a:tcPr marL="0" marR="0" marT="0" marB="0" vert="horz" anchor="ctr" anchorCtr="0"/>
                </a:tc>
                <a:tc>
                  <a:txBody>
                    <a:bodyPr/>
                    <a:p>
                      <a:pPr indent="0" algn="ctr">
                        <a:buNone/>
                      </a:pPr>
                      <a:r>
                        <a:rPr lang="zh-CN" altLang="en-US" sz="800"/>
                        <a:t>统计建模</a:t>
                      </a:r>
                      <a:endParaRPr lang="zh-CN" altLang="en-US" sz="800"/>
                    </a:p>
                  </a:txBody>
                  <a:tcPr marL="0" marR="0" marT="0" marB="0" vert="horz" anchor="ctr" anchorCtr="0"/>
                </a:tc>
                <a:tc>
                  <a:txBody>
                    <a:bodyPr/>
                    <a:p>
                      <a:pPr indent="0" algn="ctr">
                        <a:buNone/>
                      </a:pPr>
                      <a:r>
                        <a:rPr lang="zh-CN" altLang="en-US" sz="800"/>
                        <a:t>预测中国</a:t>
                      </a:r>
                      <a:r>
                        <a:rPr lang="en-US" altLang="zh-CN" sz="800"/>
                        <a:t>GDP</a:t>
                      </a:r>
                      <a:r>
                        <a:rPr lang="zh-CN" altLang="en-US" sz="800"/>
                        <a:t>（</a:t>
                      </a:r>
                      <a:r>
                        <a:rPr lang="en-US" altLang="zh-CN" sz="800"/>
                        <a:t>Liu T, Xu X, Fan F</a:t>
                      </a:r>
                      <a:r>
                        <a:rPr lang="zh-CN" altLang="en-US" sz="800"/>
                        <a:t>）</a:t>
                      </a:r>
                      <a:endParaRPr lang="zh-CN" altLang="en-US" sz="800"/>
                    </a:p>
                  </a:txBody>
                  <a:tcPr marL="0" marR="0" marT="0" marB="0" vert="horz" anchor="ctr" anchorCtr="0"/>
                </a:tc>
              </a:tr>
              <a:tr h="487680">
                <a:tc vMerge="1">
                  <a:tcPr/>
                </a:tc>
                <a:tc rowSpan="2">
                  <a:txBody>
                    <a:bodyPr/>
                    <a:p>
                      <a:pPr indent="0" algn="ctr">
                        <a:buNone/>
                      </a:pPr>
                      <a:r>
                        <a:rPr lang="en-US" altLang="zh-CN" sz="800"/>
                        <a:t>  </a:t>
                      </a:r>
                      <a:r>
                        <a:rPr lang="zh-CN" altLang="en-US" sz="800"/>
                        <a:t>全球、国内需求</a:t>
                      </a:r>
                      <a:endParaRPr lang="zh-CN" altLang="en-US" sz="800"/>
                    </a:p>
                  </a:txBody>
                  <a:tcPr marL="0" marR="0" marT="0" marB="0" vert="horz" anchor="ctr" anchorCtr="0"/>
                </a:tc>
                <a:tc>
                  <a:txBody>
                    <a:bodyPr/>
                    <a:p>
                      <a:pPr indent="0" algn="ctr">
                        <a:buNone/>
                      </a:pPr>
                      <a:r>
                        <a:rPr lang="zh-CN" altLang="en-US" sz="800"/>
                        <a:t>产品销售情况</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文本情绪分析</a:t>
                      </a:r>
                      <a:endParaRPr lang="zh-CN" altLang="en-US" sz="800"/>
                    </a:p>
                  </a:txBody>
                  <a:tcPr marL="0" marR="0" marT="0" marB="0" vert="horz" anchor="ctr" anchorCtr="0"/>
                </a:tc>
                <a:tc>
                  <a:txBody>
                    <a:bodyPr/>
                    <a:p>
                      <a:pPr indent="0" algn="ctr">
                        <a:buNone/>
                      </a:pPr>
                      <a:r>
                        <a:rPr lang="zh-CN" altLang="en-US" sz="800"/>
                        <a:t>电影票房（王炼</a:t>
                      </a:r>
                      <a:r>
                        <a:rPr lang="en-US" altLang="zh-CN" sz="800"/>
                        <a:t>, </a:t>
                      </a:r>
                      <a:r>
                        <a:rPr lang="zh-CN" altLang="en-US" sz="800"/>
                        <a:t>贾建民）、游戏（</a:t>
                      </a:r>
                      <a:r>
                        <a:rPr lang="en-US" altLang="zh-CN" sz="800"/>
                        <a:t>Asur S, Huberman B A</a:t>
                      </a:r>
                      <a:r>
                        <a:rPr lang="zh-CN" altLang="en-US" sz="800"/>
                        <a:t>）、汽车（</a:t>
                      </a:r>
                      <a:r>
                        <a:rPr lang="en-US" altLang="zh-CN" sz="800"/>
                        <a:t>Barreira N, Godinho P, Melo P</a:t>
                      </a:r>
                      <a:r>
                        <a:rPr lang="zh-CN" altLang="en-US" sz="800"/>
                        <a:t>）、房地产（</a:t>
                      </a:r>
                      <a:r>
                        <a:rPr lang="en-US" altLang="zh-CN" sz="800"/>
                        <a:t>Suhoy T</a:t>
                      </a:r>
                      <a:r>
                        <a:rPr lang="zh-CN" altLang="en-US" sz="800"/>
                        <a:t>）、图书、电信业（</a:t>
                      </a:r>
                      <a:r>
                        <a:rPr lang="en-US" altLang="zh-CN" sz="800"/>
                        <a:t>Bughin J</a:t>
                      </a:r>
                      <a:r>
                        <a:rPr lang="zh-CN" altLang="en-US" sz="800"/>
                        <a:t>）</a:t>
                      </a:r>
                      <a:endParaRPr lang="zh-CN" altLang="en-US" sz="800"/>
                    </a:p>
                  </a:txBody>
                  <a:tcPr marL="0" marR="0" marT="0" marB="0" vert="horz" anchor="ctr" anchorCtr="0"/>
                </a:tc>
              </a:tr>
              <a:tr h="365760">
                <a:tc vMerge="1">
                  <a:tcPr/>
                </a:tc>
                <a:tc vMerge="1">
                  <a:tcPr/>
                </a:tc>
                <a:tc>
                  <a:txBody>
                    <a:bodyPr/>
                    <a:p>
                      <a:pPr indent="0" algn="ctr">
                        <a:buNone/>
                      </a:pPr>
                      <a:r>
                        <a:rPr lang="zh-CN" altLang="en-US" sz="800"/>
                        <a:t>产品需求量</a:t>
                      </a:r>
                      <a:endParaRPr lang="zh-CN" altLang="en-US" sz="800"/>
                    </a:p>
                  </a:txBody>
                  <a:tcPr marL="0" marR="0" marT="0" marB="0" vert="horz" anchor="ctr" anchorCtr="0"/>
                </a:tc>
                <a:tc>
                  <a:txBody>
                    <a:bodyPr/>
                    <a:p>
                      <a:pPr indent="0" algn="ctr">
                        <a:buNone/>
                      </a:pPr>
                      <a:r>
                        <a:rPr lang="zh-CN" altLang="en-US" sz="800"/>
                        <a:t>企业管理数据、</a:t>
                      </a:r>
                      <a:r>
                        <a:rPr lang="zh-CN" altLang="en-US" sz="800">
                          <a:sym typeface="+mn-ea"/>
                        </a:rPr>
                        <a:t>搜索数据</a:t>
                      </a:r>
                      <a:r>
                        <a:rPr lang="zh-CN" altLang="en-US" sz="800"/>
                        <a:t>、行业相关网站数据</a:t>
                      </a:r>
                      <a:endParaRPr lang="zh-CN" altLang="en-US" sz="800"/>
                    </a:p>
                  </a:txBody>
                  <a:tcPr marL="0" marR="0" marT="0" marB="0" vert="horz" anchor="ctr" anchorCtr="0"/>
                </a:tc>
                <a:tc>
                  <a:txBody>
                    <a:bodyPr/>
                    <a:p>
                      <a:pPr indent="0" algn="ctr">
                        <a:buNone/>
                      </a:pPr>
                      <a:r>
                        <a:rPr lang="zh-CN" altLang="en-US" sz="800"/>
                        <a:t>文本情绪分析、数值回归建模</a:t>
                      </a:r>
                      <a:endParaRPr lang="zh-CN" altLang="en-US" sz="800"/>
                    </a:p>
                  </a:txBody>
                  <a:tcPr marL="0" marR="0" marT="0" marB="0" vert="horz" anchor="ctr" anchorCtr="0"/>
                </a:tc>
                <a:tc>
                  <a:txBody>
                    <a:bodyPr/>
                    <a:p>
                      <a:pPr indent="0" algn="ctr">
                        <a:buNone/>
                      </a:pPr>
                      <a:r>
                        <a:rPr lang="zh-CN" altLang="en-US" sz="800"/>
                        <a:t>媒体业需求预测（</a:t>
                      </a:r>
                      <a:r>
                        <a:rPr lang="en-US" altLang="zh-CN" sz="800"/>
                        <a:t>Bertsimas D, Kallus N, Hussain A</a:t>
                      </a:r>
                      <a:r>
                        <a:rPr lang="zh-CN" altLang="en-US" sz="800"/>
                        <a:t>）、电影票房（</a:t>
                      </a:r>
                      <a:r>
                        <a:rPr lang="en-US" altLang="zh-CN" sz="800"/>
                        <a:t>Asur S, Huberman B A</a:t>
                      </a:r>
                      <a:r>
                        <a:rPr lang="zh-CN" altLang="en-US" sz="800"/>
                        <a:t>）</a:t>
                      </a:r>
                      <a:endParaRPr lang="zh-CN" altLang="en-US" sz="800"/>
                    </a:p>
                  </a:txBody>
                  <a:tcPr marL="0" marR="0" marT="0" marB="0" vert="horz" anchor="ctr" anchorCtr="0"/>
                </a:tc>
              </a:tr>
              <a:tr h="300990">
                <a:tc vMerge="1">
                  <a:tcPr/>
                </a:tc>
                <a:tc>
                  <a:txBody>
                    <a:bodyPr/>
                    <a:p>
                      <a:pPr indent="0" algn="ctr">
                        <a:buNone/>
                      </a:pPr>
                      <a:r>
                        <a:rPr lang="zh-CN" altLang="en-US" sz="800"/>
                        <a:t>产业发展</a:t>
                      </a:r>
                      <a:endParaRPr lang="zh-CN" altLang="en-US" sz="800"/>
                    </a:p>
                  </a:txBody>
                  <a:tcPr marL="0" marR="0" marT="0" marB="0" vert="horz" anchor="ctr"/>
                </a:tc>
                <a:tc>
                  <a:txBody>
                    <a:bodyPr/>
                    <a:p>
                      <a:pPr indent="0" algn="ctr">
                        <a:buNone/>
                      </a:pPr>
                      <a:r>
                        <a:rPr lang="zh-CN" altLang="en-US" sz="800"/>
                        <a:t>市场情绪</a:t>
                      </a:r>
                      <a:endParaRPr lang="zh-CN" altLang="en-US" sz="800"/>
                    </a:p>
                  </a:txBody>
                  <a:tcPr marL="0" marR="0" marT="0" marB="0" vert="horz" anchor="ctr"/>
                </a:tc>
                <a:tc>
                  <a:txBody>
                    <a:bodyPr/>
                    <a:p>
                      <a:pPr indent="0" algn="ctr">
                        <a:buNone/>
                      </a:pPr>
                      <a:r>
                        <a:rPr lang="zh-CN" altLang="en-US" sz="800"/>
                        <a:t>搜索数据、社交媒体数据、新闻数据、</a:t>
                      </a:r>
                      <a:r>
                        <a:rPr lang="zh-CN" altLang="en-US" sz="800">
                          <a:sym typeface="+mn-ea"/>
                        </a:rPr>
                        <a:t>行业相关网站数据</a:t>
                      </a:r>
                      <a:endParaRPr lang="zh-CN" altLang="en-US" sz="800">
                        <a:sym typeface="+mn-ea"/>
                      </a:endParaRPr>
                    </a:p>
                  </a:txBody>
                  <a:tcPr marL="0" marR="0" marT="0" marB="0" vert="horz" anchor="ctr"/>
                </a:tc>
                <a:tc>
                  <a:txBody>
                    <a:bodyPr/>
                    <a:p>
                      <a:pPr indent="0" algn="ctr">
                        <a:buNone/>
                      </a:pPr>
                      <a:r>
                        <a:rPr lang="zh-CN" altLang="en-US" sz="800"/>
                        <a:t>因素分析模型、分类模型与集成</a:t>
                      </a:r>
                      <a:endParaRPr lang="zh-CN" altLang="en-US" sz="800"/>
                    </a:p>
                  </a:txBody>
                  <a:tcPr marL="0" marR="0" marT="0" marB="0" vert="horz" anchor="ctr"/>
                </a:tc>
                <a:tc>
                  <a:txBody>
                    <a:bodyPr/>
                    <a:p>
                      <a:pPr indent="0" algn="ctr">
                        <a:buNone/>
                      </a:pPr>
                      <a:r>
                        <a:rPr lang="zh-CN" altLang="en-US" sz="800"/>
                        <a:t>监测市场情绪（林振兴）（</a:t>
                      </a:r>
                      <a:r>
                        <a:rPr lang="en-US" altLang="zh-CN" sz="800"/>
                        <a:t>Das S R, Chen M Y</a:t>
                      </a:r>
                      <a:r>
                        <a:rPr lang="zh-CN" altLang="en-US" sz="800"/>
                        <a:t>）</a:t>
                      </a:r>
                      <a:endParaRPr lang="zh-CN" altLang="en-US" sz="800"/>
                    </a:p>
                  </a:txBody>
                  <a:tcPr marL="0" marR="0" marT="0" marB="0" vert="horz" anchor="ctr"/>
                </a:tc>
              </a:tr>
              <a:tr h="301625">
                <a:tc vMerge="1">
                  <a:tcPr/>
                </a:tc>
                <a:tc>
                  <a:txBody>
                    <a:bodyPr/>
                    <a:p>
                      <a:pPr indent="0" algn="ctr">
                        <a:buNone/>
                      </a:pPr>
                      <a:r>
                        <a:rPr lang="zh-CN" altLang="en-US" sz="800"/>
                        <a:t>与收入有关的政策</a:t>
                      </a:r>
                      <a:endParaRPr lang="zh-CN" altLang="en-US" sz="800"/>
                    </a:p>
                  </a:txBody>
                  <a:tcPr marL="0" marR="0" marT="0" marB="0" vert="horz" anchor="ctr"/>
                </a:tc>
                <a:tc>
                  <a:txBody>
                    <a:bodyPr/>
                    <a:p>
                      <a:pPr indent="0" algn="ctr">
                        <a:buNone/>
                      </a:pPr>
                      <a:r>
                        <a:rPr lang="zh-CN" altLang="en-US" sz="800"/>
                        <a:t>政策舆论</a:t>
                      </a:r>
                      <a:endParaRPr lang="zh-CN" altLang="en-US" sz="800"/>
                    </a:p>
                  </a:txBody>
                  <a:tcPr marL="0" marR="0" marT="0" marB="0" vert="horz" anchor="ctr"/>
                </a:tc>
                <a:tc>
                  <a:txBody>
                    <a:bodyPr/>
                    <a:p>
                      <a:pPr indent="0" algn="ctr">
                        <a:buNone/>
                      </a:pPr>
                      <a:r>
                        <a:rPr lang="zh-CN" altLang="en-US" sz="800">
                          <a:sym typeface="+mn-ea"/>
                        </a:rPr>
                        <a:t>搜索数据、社交媒体数据、新闻数据、行业相关网站数据</a:t>
                      </a:r>
                      <a:endParaRPr lang="zh-CN" altLang="en-US" sz="800">
                        <a:sym typeface="+mn-ea"/>
                      </a:endParaRPr>
                    </a:p>
                  </a:txBody>
                  <a:tcPr marL="0" marR="0" marT="0" marB="0" vert="horz" anchor="ctr"/>
                </a:tc>
                <a:tc>
                  <a:txBody>
                    <a:bodyPr/>
                    <a:p>
                      <a:pPr indent="0" algn="ctr">
                        <a:buNone/>
                      </a:pPr>
                      <a:r>
                        <a:rPr lang="zh-CN" altLang="en-US" sz="800"/>
                        <a:t>信息提取、舆情监测技术</a:t>
                      </a:r>
                      <a:endParaRPr lang="zh-CN" altLang="en-US" sz="800"/>
                    </a:p>
                  </a:txBody>
                  <a:tcPr marL="0" marR="0" marT="0" marB="0" vert="horz" anchor="ctr"/>
                </a:tc>
                <a:tc>
                  <a:txBody>
                    <a:bodyPr/>
                    <a:p>
                      <a:pPr indent="0" algn="ctr">
                        <a:buNone/>
                      </a:pPr>
                      <a:r>
                        <a:rPr lang="zh-CN" altLang="en-US" sz="800"/>
                        <a:t>评估政策影响（杨莎</a:t>
                      </a:r>
                      <a:r>
                        <a:rPr lang="en-US" altLang="zh-CN" sz="800"/>
                        <a:t>, </a:t>
                      </a:r>
                      <a:r>
                        <a:rPr lang="zh-CN" altLang="en-US" sz="800"/>
                        <a:t>余伟</a:t>
                      </a:r>
                      <a:r>
                        <a:rPr lang="en-US" altLang="zh-CN" sz="800"/>
                        <a:t>, </a:t>
                      </a:r>
                      <a:r>
                        <a:rPr lang="zh-CN" altLang="en-US" sz="800"/>
                        <a:t>李石君</a:t>
                      </a:r>
                      <a:r>
                        <a:rPr lang="en-US" altLang="zh-CN" sz="800"/>
                        <a:t>,</a:t>
                      </a:r>
                      <a:r>
                        <a:rPr lang="zh-CN" altLang="en-US" sz="800"/>
                        <a:t>等）</a:t>
                      </a:r>
                      <a:endParaRPr lang="zh-CN" altLang="en-US" sz="800"/>
                    </a:p>
                  </a:txBody>
                  <a:tcPr marL="0" marR="0" marT="0" marB="0" vert="horz" anchor="ctr"/>
                </a:tc>
              </a:tr>
            </a:tbl>
          </a:graphicData>
        </a:graphic>
      </p:graphicFrame>
      <p:sp>
        <p:nvSpPr>
          <p:cNvPr id="6" name="矩形 5"/>
          <p:cNvSpPr/>
          <p:nvPr/>
        </p:nvSpPr>
        <p:spPr>
          <a:xfrm>
            <a:off x="4710430" y="4008755"/>
            <a:ext cx="129032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088380" y="4008755"/>
            <a:ext cx="83693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rot="13140000">
            <a:off x="3819525" y="3538855"/>
            <a:ext cx="1316355" cy="14414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9560000">
            <a:off x="7927340" y="3456305"/>
            <a:ext cx="1485900" cy="228600"/>
          </a:xfrm>
          <a:prstGeom prst="rightArrow">
            <a:avLst>
              <a:gd name="adj1" fmla="val 28603"/>
              <a:gd name="adj2"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035800" y="4008755"/>
            <a:ext cx="196088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3140000">
            <a:off x="5528310" y="3550920"/>
            <a:ext cx="1263015" cy="12128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71525" y="685800"/>
            <a:ext cx="10789285" cy="563880"/>
          </a:xfrm>
        </p:spPr>
        <p:txBody>
          <a:bodyPr/>
          <a:p>
            <a:r>
              <a:rPr lang="zh-CN" altLang="en-US"/>
              <a:t>基于互联网大数据的资源能源安全因素分析</a:t>
            </a:r>
            <a:endParaRPr lang="zh-CN" altLang="en-US"/>
          </a:p>
        </p:txBody>
      </p:sp>
      <p:sp>
        <p:nvSpPr>
          <p:cNvPr id="3" name="内容占位符 2"/>
          <p:cNvSpPr>
            <a:spLocks noGrp="1"/>
          </p:cNvSpPr>
          <p:nvPr>
            <p:ph idx="4294967295"/>
          </p:nvPr>
        </p:nvSpPr>
        <p:spPr>
          <a:xfrm>
            <a:off x="0" y="1825625"/>
            <a:ext cx="8158480" cy="4351655"/>
          </a:xfrm>
        </p:spPr>
        <p:txBody>
          <a:bodyPr>
            <a:normAutofit/>
          </a:bodyPr>
          <a:p>
            <a:r>
              <a:rPr lang="en-US" altLang="zh-CN">
                <a:sym typeface="+mn-ea"/>
              </a:rPr>
              <a:t>1.</a:t>
            </a:r>
            <a:r>
              <a:rPr lang="zh-CN" altLang="en-US">
                <a:sym typeface="+mn-ea"/>
              </a:rPr>
              <a:t>宏观经济指数的大数据监测预测</a:t>
            </a:r>
            <a:endParaRPr lang="zh-CN" altLang="en-US">
              <a:sym typeface="+mn-ea"/>
            </a:endParaRPr>
          </a:p>
          <a:p>
            <a:endParaRPr lang="zh-CN" altLang="en-US">
              <a:sym typeface="+mn-ea"/>
            </a:endParaRPr>
          </a:p>
          <a:p>
            <a:r>
              <a:rPr lang="en-US" altLang="zh-CN">
                <a:sym typeface="+mn-ea"/>
              </a:rPr>
              <a:t>2.</a:t>
            </a:r>
            <a:r>
              <a:rPr lang="zh-CN" altLang="en-US">
                <a:sym typeface="+mn-ea"/>
              </a:rPr>
              <a:t>需求与价格相关因素的监测预测</a:t>
            </a:r>
            <a:endParaRPr lang="zh-CN" altLang="en-US">
              <a:sym typeface="+mn-ea"/>
            </a:endParaRPr>
          </a:p>
          <a:p>
            <a:endParaRPr lang="zh-CN" altLang="en-US">
              <a:sym typeface="+mn-ea"/>
            </a:endParaRPr>
          </a:p>
          <a:p>
            <a:r>
              <a:rPr lang="en-US" altLang="zh-CN">
                <a:sym typeface="+mn-ea"/>
              </a:rPr>
              <a:t>3.</a:t>
            </a:r>
            <a:r>
              <a:rPr lang="zh-CN" altLang="en-US">
                <a:sym typeface="+mn-ea"/>
              </a:rPr>
              <a:t>金融相关因素的监测预测</a:t>
            </a:r>
            <a:endParaRPr lang="zh-CN" altLang="en-US">
              <a:sym typeface="+mn-ea"/>
            </a:endParaRPr>
          </a:p>
          <a:p>
            <a:endParaRPr lang="zh-CN" altLang="en-US"/>
          </a:p>
          <a:p>
            <a:r>
              <a:rPr lang="en-US" altLang="zh-CN" dirty="0" smtClean="0">
                <a:sym typeface="+mn-ea"/>
              </a:rPr>
              <a:t>4.</a:t>
            </a:r>
            <a:r>
              <a:rPr lang="zh-CN" altLang="en-US" dirty="0" smtClean="0">
                <a:sym typeface="+mn-ea"/>
              </a:rPr>
              <a:t>资源能源政策经济相关因素</a:t>
            </a:r>
            <a:endParaRPr lang="zh-CN" altLang="en-US" dirty="0" smtClean="0"/>
          </a:p>
          <a:p>
            <a:endParaRPr lang="zh-CN" altLang="en-US"/>
          </a:p>
          <a:p>
            <a:endParaRPr lang="zh-CN" altLang="en-US">
              <a:sym typeface="+mn-ea"/>
            </a:endParaRPr>
          </a:p>
          <a:p>
            <a:endParaRPr lang="zh-CN" altLang="en-US"/>
          </a:p>
          <a:p>
            <a:endParaRPr lang="zh-CN" altLang="en-US"/>
          </a:p>
          <a:p>
            <a:endParaRPr lang="en-US" altLang="zh-CN"/>
          </a:p>
        </p:txBody>
      </p:sp>
      <p:sp>
        <p:nvSpPr>
          <p:cNvPr id="5" name="标题 1"/>
          <p:cNvSpPr>
            <a:spLocks noGrp="1"/>
          </p:cNvSpPr>
          <p:nvPr/>
        </p:nvSpPr>
        <p:spPr>
          <a:xfrm>
            <a:off x="6099810" y="5310505"/>
            <a:ext cx="6407150" cy="563880"/>
          </a:xfrm>
          <a:prstGeom prst="rect">
            <a:avLst/>
          </a:prstGeom>
          <a:noFill/>
          <a:ln w="9525">
            <a:noFill/>
          </a:ln>
        </p:spPr>
        <p:txBody>
          <a:bodyPr wrap="square" lIns="91440" tIns="45720" rIns="91440" bIns="45720" anchor="ctr"/>
          <a:lstStyle>
            <a:lvl1pPr algn="ctr" rtl="0" eaLnBrk="1" fontAlgn="base" hangingPunct="1">
              <a:spcBef>
                <a:spcPct val="0"/>
              </a:spcBef>
              <a:spcAft>
                <a:spcPct val="0"/>
              </a:spcAft>
              <a:defRPr sz="4200" b="1">
                <a:solidFill>
                  <a:schemeClr val="bg1"/>
                </a:solidFill>
                <a:latin typeface="黑体" panose="02010609060101010101" pitchFamily="49" charset="-122"/>
                <a:ea typeface="黑体" panose="02010609060101010101" pitchFamily="49" charset="-122"/>
                <a:cs typeface="+mj-cs"/>
              </a:defRPr>
            </a:lvl1pPr>
            <a:lvl2pPr algn="ctr" rtl="0" eaLnBrk="1" fontAlgn="base" hangingPunct="1">
              <a:spcBef>
                <a:spcPct val="0"/>
              </a:spcBef>
              <a:spcAft>
                <a:spcPct val="0"/>
              </a:spcAft>
              <a:defRPr sz="3600" b="1">
                <a:solidFill>
                  <a:schemeClr val="bg1"/>
                </a:solidFill>
                <a:latin typeface="Arial" panose="020B0604020202020204" pitchFamily="34" charset="0"/>
              </a:defRPr>
            </a:lvl2pPr>
            <a:lvl3pPr algn="ctr" rtl="0" eaLnBrk="1" fontAlgn="base" hangingPunct="1">
              <a:spcBef>
                <a:spcPct val="0"/>
              </a:spcBef>
              <a:spcAft>
                <a:spcPct val="0"/>
              </a:spcAft>
              <a:defRPr sz="3600" b="1">
                <a:solidFill>
                  <a:schemeClr val="bg1"/>
                </a:solidFill>
                <a:latin typeface="Arial" panose="020B0604020202020204" pitchFamily="34" charset="0"/>
              </a:defRPr>
            </a:lvl3pPr>
            <a:lvl4pPr algn="ctr" rtl="0" eaLnBrk="1" fontAlgn="base" hangingPunct="1">
              <a:spcBef>
                <a:spcPct val="0"/>
              </a:spcBef>
              <a:spcAft>
                <a:spcPct val="0"/>
              </a:spcAft>
              <a:defRPr sz="3600" b="1">
                <a:solidFill>
                  <a:schemeClr val="bg1"/>
                </a:solidFill>
                <a:latin typeface="Arial" panose="020B0604020202020204" pitchFamily="34" charset="0"/>
              </a:defRPr>
            </a:lvl4pPr>
            <a:lvl5pPr algn="ctr" rtl="0" eaLnBrk="1" fontAlgn="base" hangingPunct="1">
              <a:spcBef>
                <a:spcPct val="0"/>
              </a:spcBef>
              <a:spcAft>
                <a:spcPct val="0"/>
              </a:spcAft>
              <a:defRPr sz="3600" b="1">
                <a:solidFill>
                  <a:schemeClr val="bg1"/>
                </a:solidFill>
                <a:latin typeface="Arial" panose="020B0604020202020204" pitchFamily="34" charset="0"/>
              </a:defRPr>
            </a:lvl5pPr>
            <a:lvl6pPr marL="457200" algn="ctr" rtl="0" eaLnBrk="1" fontAlgn="base" hangingPunct="1">
              <a:spcBef>
                <a:spcPct val="0"/>
              </a:spcBef>
              <a:spcAft>
                <a:spcPct val="0"/>
              </a:spcAft>
              <a:defRPr sz="3600" b="1">
                <a:solidFill>
                  <a:schemeClr val="bg1"/>
                </a:solidFill>
                <a:latin typeface="Arial" panose="020B0604020202020204" pitchFamily="34" charset="0"/>
              </a:defRPr>
            </a:lvl6pPr>
            <a:lvl7pPr marL="914400" algn="ctr" rtl="0" eaLnBrk="1" fontAlgn="base" hangingPunct="1">
              <a:spcBef>
                <a:spcPct val="0"/>
              </a:spcBef>
              <a:spcAft>
                <a:spcPct val="0"/>
              </a:spcAft>
              <a:defRPr sz="3600" b="1">
                <a:solidFill>
                  <a:schemeClr val="bg1"/>
                </a:solidFill>
                <a:latin typeface="Arial" panose="020B0604020202020204" pitchFamily="34" charset="0"/>
              </a:defRPr>
            </a:lvl7pPr>
            <a:lvl8pPr marL="1371600" algn="ctr" rtl="0" eaLnBrk="1" fontAlgn="base" hangingPunct="1">
              <a:spcBef>
                <a:spcPct val="0"/>
              </a:spcBef>
              <a:spcAft>
                <a:spcPct val="0"/>
              </a:spcAft>
              <a:defRPr sz="3600" b="1">
                <a:solidFill>
                  <a:schemeClr val="bg1"/>
                </a:solidFill>
                <a:latin typeface="Arial" panose="020B0604020202020204" pitchFamily="34" charset="0"/>
              </a:defRPr>
            </a:lvl8pPr>
            <a:lvl9pPr marL="1828800" algn="ctr" rtl="0" eaLnBrk="1" fontAlgn="base" hangingPunct="1">
              <a:spcBef>
                <a:spcPct val="0"/>
              </a:spcBef>
              <a:spcAft>
                <a:spcPct val="0"/>
              </a:spcAft>
              <a:defRPr sz="3600" b="1">
                <a:solidFill>
                  <a:schemeClr val="bg1"/>
                </a:solidFill>
                <a:latin typeface="Arial" panose="020B0604020202020204" pitchFamily="34" charset="0"/>
              </a:defRPr>
            </a:lvl9pPr>
          </a:lstStyle>
          <a:p>
            <a:pPr algn="ctr" fontAlgn="base"/>
            <a:r>
              <a:rPr lang="zh-CN" altLang="en-US" sz="2400" b="0" strike="noStrike" noProof="1" dirty="0" smtClean="0">
                <a:solidFill>
                  <a:schemeClr val="tx1"/>
                </a:solidFill>
                <a:sym typeface="+mn-ea"/>
              </a:rPr>
              <a:t>研究集中的方向</a:t>
            </a:r>
            <a:endParaRPr lang="zh-CN" altLang="en-US" sz="2400" b="0" strike="noStrike" noProof="1" dirty="0" smtClean="0">
              <a:solidFill>
                <a:schemeClr val="tx1"/>
              </a:solidFill>
              <a:sym typeface="+mn-ea"/>
            </a:endParaRPr>
          </a:p>
        </p:txBody>
      </p:sp>
      <p:graphicFrame>
        <p:nvGraphicFramePr>
          <p:cNvPr id="10" name="图示 9"/>
          <p:cNvGraphicFramePr/>
          <p:nvPr/>
        </p:nvGraphicFramePr>
        <p:xfrm>
          <a:off x="6683375" y="2247900"/>
          <a:ext cx="4877435" cy="27679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宏观经济指数的大数据监测预测</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4" name="表格 3"/>
          <p:cNvGraphicFramePr/>
          <p:nvPr/>
        </p:nvGraphicFramePr>
        <p:xfrm>
          <a:off x="12700" y="1170940"/>
          <a:ext cx="11755755" cy="5678805"/>
        </p:xfrm>
        <a:graphic>
          <a:graphicData uri="http://schemas.openxmlformats.org/drawingml/2006/table">
            <a:tbl>
              <a:tblPr firstRow="1" bandRow="1">
                <a:tableStyleId>{5C22544A-7EE6-4342-B048-85BDC9FD1C3A}</a:tableStyleId>
              </a:tblPr>
              <a:tblGrid>
                <a:gridCol w="1256030"/>
                <a:gridCol w="1263650"/>
                <a:gridCol w="1927225"/>
                <a:gridCol w="2188845"/>
                <a:gridCol w="1785620"/>
                <a:gridCol w="3334385"/>
              </a:tblGrid>
              <a:tr h="213360">
                <a:tc>
                  <a:txBody>
                    <a:bodyPr/>
                    <a:p>
                      <a:pPr indent="0" algn="ctr">
                        <a:buNone/>
                      </a:pPr>
                      <a:r>
                        <a:rPr lang="zh-CN" altLang="en-US" sz="1400"/>
                        <a:t>因素</a:t>
                      </a:r>
                      <a:endParaRPr lang="zh-CN" altLang="en-US" sz="1400"/>
                    </a:p>
                  </a:txBody>
                  <a:tcPr marL="0" marR="0" marT="0" marB="0" vert="horz" anchor="ctr" anchorCtr="0"/>
                </a:tc>
                <a:tc>
                  <a:txBody>
                    <a:bodyPr/>
                    <a:p>
                      <a:pPr indent="0" algn="ctr">
                        <a:buNone/>
                      </a:pPr>
                      <a:r>
                        <a:rPr lang="zh-CN" altLang="en-US" sz="1400"/>
                        <a:t>二级因素</a:t>
                      </a:r>
                      <a:endParaRPr lang="zh-CN" altLang="en-US" sz="1400"/>
                    </a:p>
                  </a:txBody>
                  <a:tcPr marL="0" marR="0" marT="0" marB="0" vert="horz" anchor="ctr" anchorCtr="0"/>
                </a:tc>
                <a:tc>
                  <a:txBody>
                    <a:bodyPr/>
                    <a:p>
                      <a:pPr indent="0" algn="ctr">
                        <a:buNone/>
                      </a:pPr>
                      <a:r>
                        <a:rPr lang="zh-CN" altLang="en-US" sz="1400">
                          <a:sym typeface="+mn-ea"/>
                        </a:rPr>
                        <a:t>监控指标</a:t>
                      </a:r>
                      <a:endParaRPr lang="zh-CN" altLang="en-US" sz="1400">
                        <a:sym typeface="+mn-ea"/>
                      </a:endParaRPr>
                    </a:p>
                  </a:txBody>
                  <a:tcPr marL="0" marR="0" marT="0" marB="0" vert="horz" anchor="ctr" anchorCtr="0"/>
                </a:tc>
                <a:tc>
                  <a:txBody>
                    <a:bodyPr/>
                    <a:p>
                      <a:pPr indent="0" algn="ctr">
                        <a:buNone/>
                      </a:pPr>
                      <a:r>
                        <a:rPr lang="zh-CN" altLang="en-US" sz="1400"/>
                        <a:t>数据源</a:t>
                      </a:r>
                      <a:endParaRPr lang="zh-CN" altLang="en-US" sz="1400"/>
                    </a:p>
                  </a:txBody>
                  <a:tcPr marL="0" marR="0" marT="0" marB="0" vert="horz" anchor="ctr" anchorCtr="0"/>
                </a:tc>
                <a:tc>
                  <a:txBody>
                    <a:bodyPr/>
                    <a:p>
                      <a:pPr indent="0" algn="ctr">
                        <a:buNone/>
                      </a:pPr>
                      <a:r>
                        <a:rPr lang="zh-CN" altLang="en-US" sz="1400"/>
                        <a:t>方法</a:t>
                      </a:r>
                      <a:endParaRPr lang="zh-CN" altLang="en-US" sz="1400"/>
                    </a:p>
                  </a:txBody>
                  <a:tcPr marL="0" marR="0" marT="0" marB="0" vert="horz" anchor="ctr" anchorCtr="0"/>
                </a:tc>
                <a:tc>
                  <a:txBody>
                    <a:bodyPr/>
                    <a:p>
                      <a:pPr indent="0" algn="ctr">
                        <a:buNone/>
                      </a:pPr>
                      <a:r>
                        <a:rPr lang="zh-CN" altLang="en-US" sz="1400">
                          <a:sym typeface="+mn-ea"/>
                        </a:rPr>
                        <a:t>相关研究</a:t>
                      </a:r>
                      <a:endParaRPr lang="zh-CN" altLang="en-US" sz="1400"/>
                    </a:p>
                  </a:txBody>
                  <a:tcPr marL="0" marR="0" marT="0" marB="0" vert="horz" anchor="ctr" anchorCtr="0"/>
                </a:tc>
              </a:tr>
              <a:tr h="507365">
                <a:tc rowSpan="9">
                  <a:txBody>
                    <a:bodyPr/>
                    <a:p>
                      <a:pPr indent="0" algn="ctr">
                        <a:buNone/>
                      </a:pPr>
                      <a:r>
                        <a:rPr lang="zh-CN" altLang="en-US" sz="1400"/>
                        <a:t>需求</a:t>
                      </a:r>
                      <a:endParaRPr lang="zh-CN" altLang="en-US" sz="1400"/>
                    </a:p>
                    <a:p>
                      <a:pPr indent="0" algn="ctr">
                        <a:buNone/>
                      </a:pPr>
                      <a:endParaRPr lang="zh-CN" altLang="en-US" sz="1400"/>
                    </a:p>
                  </a:txBody>
                  <a:tcPr marL="0" marR="0" marT="0" marB="0" vert="horz" anchor="ctr" anchorCtr="0"/>
                </a:tc>
                <a:tc rowSpan="5">
                  <a:txBody>
                    <a:bodyPr/>
                    <a:p>
                      <a:pPr indent="0" algn="ctr">
                        <a:buNone/>
                      </a:pPr>
                      <a:r>
                        <a:rPr lang="zh-CN" altLang="en-US" sz="1400"/>
                        <a:t>经济增长</a:t>
                      </a:r>
                      <a:endParaRPr lang="zh-CN" altLang="en-US" sz="1400"/>
                    </a:p>
                  </a:txBody>
                  <a:tcPr marL="0" marR="0" marT="0" marB="0" vert="horz" anchor="ctr" anchorCtr="0"/>
                </a:tc>
                <a:tc>
                  <a:txBody>
                    <a:bodyPr/>
                    <a:p>
                      <a:pPr indent="0" algn="ctr">
                        <a:buNone/>
                      </a:pPr>
                      <a:r>
                        <a:rPr lang="zh-CN" altLang="en-US" sz="1400"/>
                        <a:t>价格指数</a:t>
                      </a:r>
                      <a:endParaRPr lang="zh-CN" altLang="en-US" sz="1400"/>
                    </a:p>
                  </a:txBody>
                  <a:tcPr marL="0" marR="0" marT="0" marB="0" vert="horz" anchor="ctr" anchorCtr="0"/>
                </a:tc>
                <a:tc>
                  <a:txBody>
                    <a:bodyPr/>
                    <a:p>
                      <a:pPr indent="0" algn="ctr">
                        <a:buNone/>
                      </a:pPr>
                      <a:r>
                        <a:rPr lang="zh-CN" altLang="en-US" sz="1400"/>
                        <a:t>电商数据、搜索数据</a:t>
                      </a:r>
                      <a:endParaRPr lang="zh-CN" altLang="en-US" sz="1400"/>
                    </a:p>
                  </a:txBody>
                  <a:tcPr marL="0" marR="0" marT="0" marB="0" vert="horz" anchor="ctr" anchorCtr="0"/>
                </a:tc>
                <a:tc>
                  <a:txBody>
                    <a:bodyPr/>
                    <a:p>
                      <a:pPr indent="0" algn="ctr">
                        <a:buNone/>
                      </a:pPr>
                      <a:r>
                        <a:rPr lang="zh-CN" altLang="en-US" sz="1400"/>
                        <a:t>传统的</a:t>
                      </a:r>
                      <a:r>
                        <a:rPr lang="en-US" altLang="zh-CN" sz="1400"/>
                        <a:t>CPI</a:t>
                      </a:r>
                      <a:r>
                        <a:rPr lang="zh-CN" altLang="en-US" sz="1400"/>
                        <a:t>计算方法</a:t>
                      </a:r>
                      <a:endParaRPr lang="zh-CN" altLang="en-US" sz="1400"/>
                    </a:p>
                  </a:txBody>
                  <a:tcPr marL="0" marR="0" marT="0" marB="0" vert="horz" anchor="ctr" anchorCtr="0"/>
                </a:tc>
                <a:tc>
                  <a:txBody>
                    <a:bodyPr/>
                    <a:p>
                      <a:pPr indent="0" algn="ctr">
                        <a:buNone/>
                      </a:pPr>
                      <a:r>
                        <a:rPr lang="en-US" altLang="zh-CN" sz="1400"/>
                        <a:t>The Billion Prices Project</a:t>
                      </a:r>
                      <a:r>
                        <a:rPr lang="zh-CN" altLang="en-US" sz="1400"/>
                        <a:t>、阿里指数、网络搜索与</a:t>
                      </a:r>
                      <a:r>
                        <a:rPr lang="en-US" altLang="zh-CN" sz="1400"/>
                        <a:t>CPI(</a:t>
                      </a:r>
                      <a:r>
                        <a:rPr lang="zh-CN" altLang="en-US" sz="1400"/>
                        <a:t>张崇</a:t>
                      </a:r>
                      <a:r>
                        <a:rPr lang="en-US" altLang="zh-CN" sz="1400"/>
                        <a:t>, </a:t>
                      </a:r>
                      <a:r>
                        <a:rPr lang="zh-CN" altLang="en-US" sz="1400"/>
                        <a:t>吕本富</a:t>
                      </a:r>
                      <a:r>
                        <a:rPr lang="en-US" altLang="zh-CN" sz="1400"/>
                        <a:t>, </a:t>
                      </a:r>
                      <a:r>
                        <a:rPr lang="zh-CN" altLang="en-US" sz="1400"/>
                        <a:t>彭赓</a:t>
                      </a:r>
                      <a:r>
                        <a:rPr lang="en-US" altLang="zh-CN" sz="1400"/>
                        <a:t>,</a:t>
                      </a:r>
                      <a:r>
                        <a:rPr lang="zh-CN" altLang="en-US" sz="1400"/>
                        <a:t>等</a:t>
                      </a:r>
                      <a:r>
                        <a:rPr lang="en-US" altLang="zh-CN" sz="1400"/>
                        <a:t>)</a:t>
                      </a:r>
                      <a:endParaRPr lang="en-US" altLang="zh-CN" sz="1400"/>
                    </a:p>
                  </a:txBody>
                  <a:tcPr marL="0" marR="0" marT="0" marB="0" vert="horz" anchor="ctr" anchorCtr="0"/>
                </a:tc>
              </a:tr>
              <a:tr h="681990">
                <a:tc vMerge="1">
                  <a:tcPr/>
                </a:tc>
                <a:tc vMerge="1">
                  <a:tcPr/>
                </a:tc>
                <a:tc>
                  <a:txBody>
                    <a:bodyPr/>
                    <a:p>
                      <a:pPr indent="0" algn="ctr">
                        <a:buNone/>
                      </a:pPr>
                      <a:r>
                        <a:rPr lang="zh-CN" altLang="en-US" sz="1400"/>
                        <a:t>失业率、就业情况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回归分析</a:t>
                      </a:r>
                      <a:endParaRPr lang="zh-CN" altLang="en-US" sz="1400"/>
                    </a:p>
                  </a:txBody>
                  <a:tcPr marL="0" marR="0" marT="0" marB="0" vert="horz" anchor="ctr" anchorCtr="0"/>
                </a:tc>
                <a:tc>
                  <a:txBody>
                    <a:bodyPr/>
                    <a:p>
                      <a:pPr indent="0" algn="ctr">
                        <a:buNone/>
                      </a:pPr>
                      <a:r>
                        <a:rPr lang="zh-CN" altLang="en-US" sz="1400"/>
                        <a:t>德国、以色列、土耳其、美国等失业率就业情况（</a:t>
                      </a:r>
                      <a:r>
                        <a:rPr lang="en-US" altLang="zh-CN" sz="1400"/>
                        <a:t>Choi H</a:t>
                      </a:r>
                      <a:r>
                        <a:rPr lang="zh-CN" altLang="en-US" sz="1400"/>
                        <a:t>）（</a:t>
                      </a:r>
                      <a:r>
                        <a:rPr lang="en-US" altLang="zh-CN" sz="1400"/>
                        <a:t>Ettredge M, Gerdes J, Karuga G</a:t>
                      </a:r>
                      <a:r>
                        <a:rPr lang="zh-CN" altLang="en-US" sz="1400"/>
                        <a:t>）</a:t>
                      </a:r>
                      <a:endParaRPr lang="zh-CN" altLang="en-US" sz="1400"/>
                    </a:p>
                  </a:txBody>
                  <a:tcPr marL="0" marR="0" marT="0" marB="0" vert="horz" anchor="ctr" anchorCtr="0"/>
                </a:tc>
              </a:tr>
              <a:tr h="363220">
                <a:tc vMerge="1">
                  <a:tcPr/>
                </a:tc>
                <a:tc vMerge="1">
                  <a:tcPr/>
                </a:tc>
                <a:tc>
                  <a:txBody>
                    <a:bodyPr/>
                    <a:p>
                      <a:pPr indent="0" algn="ctr">
                        <a:buNone/>
                      </a:pPr>
                      <a:r>
                        <a:rPr lang="zh-CN" altLang="en-US" sz="1400"/>
                        <a:t>消费指数</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传统的计算方法</a:t>
                      </a:r>
                      <a:endParaRPr lang="zh-CN" altLang="en-US" sz="1400"/>
                    </a:p>
                  </a:txBody>
                  <a:tcPr marL="0" marR="0" marT="0" marB="0" vert="horz" anchor="ctr" anchorCtr="0"/>
                </a:tc>
                <a:tc>
                  <a:txBody>
                    <a:bodyPr/>
                    <a:p>
                      <a:pPr indent="0" algn="ctr">
                        <a:buNone/>
                      </a:pPr>
                      <a:r>
                        <a:rPr lang="zh-CN" altLang="en-US" sz="1400"/>
                        <a:t>消费者信心指数（</a:t>
                      </a:r>
                      <a:r>
                        <a:rPr lang="en-US" altLang="zh-CN" sz="1400"/>
                        <a:t>Vosen S, Schmidt T</a:t>
                      </a:r>
                      <a:r>
                        <a:rPr lang="zh-CN" altLang="en-US" sz="1400"/>
                        <a:t>）</a:t>
                      </a:r>
                      <a:endParaRPr lang="zh-CN" altLang="en-US" sz="1400"/>
                    </a:p>
                  </a:txBody>
                  <a:tcPr marL="0" marR="0" marT="0" marB="0" vert="horz" anchor="ctr" anchorCtr="0"/>
                </a:tc>
              </a:tr>
              <a:tr h="560705">
                <a:tc vMerge="1">
                  <a:tcPr/>
                </a:tc>
                <a:tc vMerge="1">
                  <a:tcPr/>
                </a:tc>
                <a:tc>
                  <a:txBody>
                    <a:bodyPr/>
                    <a:p>
                      <a:pPr indent="0" algn="ctr">
                        <a:buNone/>
                      </a:pPr>
                      <a:r>
                        <a:rPr lang="zh-CN" altLang="en-US" sz="1400"/>
                        <a:t>经济增长趋势</a:t>
                      </a:r>
                      <a:endParaRPr lang="zh-CN" altLang="en-US" sz="1400"/>
                    </a:p>
                  </a:txBody>
                  <a:tcPr marL="0" marR="0" marT="0" marB="0" vert="horz" anchor="ctr" anchorCtr="0"/>
                </a:tc>
                <a:tc>
                  <a:txBody>
                    <a:bodyPr/>
                    <a:p>
                      <a:pPr indent="0" algn="ctr">
                        <a:buNone/>
                      </a:pPr>
                      <a:r>
                        <a:rPr lang="zh-CN" altLang="en-US" sz="1400"/>
                        <a:t>企业管理数据</a:t>
                      </a:r>
                      <a:endParaRPr lang="zh-CN" altLang="en-US" sz="1400"/>
                    </a:p>
                  </a:txBody>
                  <a:tcPr marL="0" marR="0" marT="0" marB="0" vert="horz" anchor="ctr" anchorCtr="0"/>
                </a:tc>
                <a:tc>
                  <a:txBody>
                    <a:bodyPr/>
                    <a:p>
                      <a:pPr indent="0" algn="ctr">
                        <a:buNone/>
                      </a:pPr>
                      <a:r>
                        <a:rPr lang="zh-CN" altLang="en-US" sz="1400"/>
                        <a:t>指标模型</a:t>
                      </a:r>
                      <a:endParaRPr lang="zh-CN" altLang="en-US" sz="1400"/>
                    </a:p>
                  </a:txBody>
                  <a:tcPr marL="0" marR="0" marT="0" marB="0" vert="horz" anchor="ctr" anchorCtr="0"/>
                </a:tc>
                <a:tc>
                  <a:txBody>
                    <a:bodyPr/>
                    <a:p>
                      <a:pPr indent="0" algn="ctr">
                        <a:buNone/>
                      </a:pPr>
                      <a:r>
                        <a:rPr lang="zh-CN" altLang="en-US" sz="1400"/>
                        <a:t>用电量、货运量、银行贷款 “克强指数”（申红艳</a:t>
                      </a:r>
                      <a:r>
                        <a:rPr lang="en-US" altLang="zh-CN" sz="1400"/>
                        <a:t>, </a:t>
                      </a:r>
                      <a:r>
                        <a:rPr lang="zh-CN" altLang="en-US" sz="1400"/>
                        <a:t>吴晨生</a:t>
                      </a:r>
                      <a:r>
                        <a:rPr lang="en-US" altLang="zh-CN" sz="1400"/>
                        <a:t>, </a:t>
                      </a:r>
                      <a:r>
                        <a:rPr lang="zh-CN" altLang="en-US" sz="1400"/>
                        <a:t>扆铁梅</a:t>
                      </a:r>
                      <a:r>
                        <a:rPr lang="en-US" altLang="zh-CN" sz="1400"/>
                        <a:t>,</a:t>
                      </a:r>
                      <a:r>
                        <a:rPr lang="zh-CN" altLang="en-US" sz="1400"/>
                        <a:t>等）</a:t>
                      </a:r>
                      <a:endParaRPr lang="zh-CN" altLang="en-US" sz="1400"/>
                    </a:p>
                  </a:txBody>
                  <a:tcPr marL="0" marR="0" marT="0" marB="0" vert="horz" anchor="ctr" anchorCtr="0"/>
                </a:tc>
              </a:tr>
              <a:tr h="264795">
                <a:tc vMerge="1">
                  <a:tcPr/>
                </a:tc>
                <a:tc vMerge="1">
                  <a:tcPr/>
                </a:tc>
                <a:tc>
                  <a:txBody>
                    <a:bodyPr/>
                    <a:p>
                      <a:pPr indent="0" algn="ctr">
                        <a:buNone/>
                      </a:pPr>
                      <a:r>
                        <a:rPr lang="en-US" altLang="zh-CN" sz="1400"/>
                        <a:t>GDP</a:t>
                      </a:r>
                      <a:endParaRPr lang="en-US" altLang="zh-CN" sz="1400"/>
                    </a:p>
                  </a:txBody>
                  <a:tcPr marL="0" marR="0" marT="0" marB="0" vert="horz" anchor="ctr" anchorCtr="0"/>
                </a:tc>
                <a:tc>
                  <a:txBody>
                    <a:bodyPr/>
                    <a:p>
                      <a:pPr indent="0" algn="ctr">
                        <a:buNone/>
                      </a:pPr>
                      <a:r>
                        <a:rPr lang="zh-CN" altLang="en-US" sz="1400"/>
                        <a:t>搜索数据</a:t>
                      </a:r>
                      <a:endParaRPr lang="zh-CN" altLang="en-US" sz="1400"/>
                    </a:p>
                  </a:txBody>
                  <a:tcPr marL="0" marR="0" marT="0" marB="0" vert="horz" anchor="ctr" anchorCtr="0"/>
                </a:tc>
                <a:tc>
                  <a:txBody>
                    <a:bodyPr/>
                    <a:p>
                      <a:pPr indent="0" algn="ctr">
                        <a:buNone/>
                      </a:pPr>
                      <a:r>
                        <a:rPr lang="zh-CN" altLang="en-US" sz="1400"/>
                        <a:t>统计建模</a:t>
                      </a:r>
                      <a:endParaRPr lang="zh-CN" altLang="en-US" sz="1400"/>
                    </a:p>
                  </a:txBody>
                  <a:tcPr marL="0" marR="0" marT="0" marB="0" vert="horz" anchor="ctr" anchorCtr="0"/>
                </a:tc>
                <a:tc>
                  <a:txBody>
                    <a:bodyPr/>
                    <a:p>
                      <a:pPr indent="0" algn="ctr">
                        <a:buNone/>
                      </a:pPr>
                      <a:r>
                        <a:rPr lang="zh-CN" altLang="en-US" sz="1400"/>
                        <a:t>预测中国</a:t>
                      </a:r>
                      <a:r>
                        <a:rPr lang="en-US" altLang="zh-CN" sz="1400"/>
                        <a:t>GDP</a:t>
                      </a:r>
                      <a:r>
                        <a:rPr lang="zh-CN" altLang="en-US" sz="1400"/>
                        <a:t>（</a:t>
                      </a:r>
                      <a:r>
                        <a:rPr lang="en-US" altLang="zh-CN" sz="1400"/>
                        <a:t>Liu T, Xu X, Fan F</a:t>
                      </a:r>
                      <a:r>
                        <a:rPr lang="zh-CN" altLang="en-US" sz="1400"/>
                        <a:t>）</a:t>
                      </a:r>
                      <a:endParaRPr lang="zh-CN" altLang="en-US" sz="1400"/>
                    </a:p>
                  </a:txBody>
                  <a:tcPr marL="0" marR="0" marT="0" marB="0" vert="horz" anchor="ctr" anchorCtr="0"/>
                </a:tc>
              </a:tr>
              <a:tr h="1026160">
                <a:tc vMerge="1">
                  <a:tcPr/>
                </a:tc>
                <a:tc rowSpan="2">
                  <a:txBody>
                    <a:bodyPr/>
                    <a:p>
                      <a:pPr indent="0" algn="ctr">
                        <a:buNone/>
                      </a:pPr>
                      <a:r>
                        <a:rPr lang="en-US" altLang="zh-CN" sz="1400"/>
                        <a:t>  </a:t>
                      </a:r>
                      <a:r>
                        <a:rPr lang="zh-CN" altLang="en-US" sz="1400"/>
                        <a:t>全球、国内需求</a:t>
                      </a:r>
                      <a:endParaRPr lang="zh-CN" altLang="en-US" sz="1400"/>
                    </a:p>
                  </a:txBody>
                  <a:tcPr marL="0" marR="0" marT="0" marB="0" vert="horz" anchor="ctr" anchorCtr="0"/>
                </a:tc>
                <a:tc>
                  <a:txBody>
                    <a:bodyPr/>
                    <a:p>
                      <a:pPr indent="0" algn="ctr">
                        <a:buNone/>
                      </a:pPr>
                      <a:r>
                        <a:rPr lang="zh-CN" altLang="en-US" sz="1400"/>
                        <a:t>产品销售情况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文本情绪分析</a:t>
                      </a:r>
                      <a:endParaRPr lang="zh-CN" altLang="en-US" sz="1400"/>
                    </a:p>
                  </a:txBody>
                  <a:tcPr marL="0" marR="0" marT="0" marB="0" vert="horz" anchor="ctr" anchorCtr="0"/>
                </a:tc>
                <a:tc>
                  <a:txBody>
                    <a:bodyPr/>
                    <a:p>
                      <a:pPr indent="0" algn="ctr">
                        <a:buNone/>
                      </a:pPr>
                      <a:r>
                        <a:rPr lang="zh-CN" altLang="en-US" sz="1400"/>
                        <a:t>电影票房（王炼</a:t>
                      </a:r>
                      <a:r>
                        <a:rPr lang="en-US" altLang="zh-CN" sz="1400"/>
                        <a:t>, </a:t>
                      </a:r>
                      <a:r>
                        <a:rPr lang="zh-CN" altLang="en-US" sz="1400"/>
                        <a:t>贾建民）、游戏（</a:t>
                      </a:r>
                      <a:r>
                        <a:rPr lang="en-US" altLang="zh-CN" sz="1400"/>
                        <a:t>Asur S, Huberman B A</a:t>
                      </a:r>
                      <a:r>
                        <a:rPr lang="zh-CN" altLang="en-US" sz="1400"/>
                        <a:t>）、汽车（</a:t>
                      </a:r>
                      <a:r>
                        <a:rPr lang="en-US" altLang="zh-CN" sz="1400"/>
                        <a:t>Barreira N, Godinho P, Melo P</a:t>
                      </a:r>
                      <a:r>
                        <a:rPr lang="zh-CN" altLang="en-US" sz="1400"/>
                        <a:t>）、房地产（</a:t>
                      </a:r>
                      <a:r>
                        <a:rPr lang="en-US" altLang="zh-CN" sz="1400"/>
                        <a:t>Suhoy T</a:t>
                      </a:r>
                      <a:r>
                        <a:rPr lang="zh-CN" altLang="en-US" sz="1400"/>
                        <a:t>）、图书、电信业（</a:t>
                      </a:r>
                      <a:r>
                        <a:rPr lang="en-US" altLang="zh-CN" sz="1400"/>
                        <a:t>Bughin J</a:t>
                      </a:r>
                      <a:r>
                        <a:rPr lang="zh-CN" altLang="en-US" sz="1400"/>
                        <a:t>）</a:t>
                      </a:r>
                      <a:endParaRPr lang="zh-CN" altLang="en-US" sz="1400"/>
                    </a:p>
                  </a:txBody>
                  <a:tcPr marL="0" marR="0" marT="0" marB="0" vert="horz" anchor="ctr" anchorCtr="0"/>
                </a:tc>
              </a:tr>
              <a:tr h="781050">
                <a:tc vMerge="1">
                  <a:tcPr/>
                </a:tc>
                <a:tc vMerge="1">
                  <a:tcPr/>
                </a:tc>
                <a:tc>
                  <a:txBody>
                    <a:bodyPr/>
                    <a:p>
                      <a:pPr indent="0" algn="ctr">
                        <a:buNone/>
                      </a:pPr>
                      <a:r>
                        <a:rPr lang="zh-CN" altLang="en-US" sz="1400"/>
                        <a:t>产品需求量</a:t>
                      </a:r>
                      <a:endParaRPr lang="zh-CN" altLang="en-US" sz="1400"/>
                    </a:p>
                  </a:txBody>
                  <a:tcPr marL="0" marR="0" marT="0" marB="0" vert="horz" anchor="ctr" anchorCtr="0"/>
                </a:tc>
                <a:tc>
                  <a:txBody>
                    <a:bodyPr/>
                    <a:p>
                      <a:pPr indent="0" algn="ctr">
                        <a:buNone/>
                      </a:pPr>
                      <a:r>
                        <a:rPr lang="zh-CN" altLang="en-US" sz="1400"/>
                        <a:t>企业管理数据、</a:t>
                      </a:r>
                      <a:r>
                        <a:rPr lang="zh-CN" altLang="en-US" sz="1400">
                          <a:sym typeface="+mn-ea"/>
                        </a:rPr>
                        <a:t>搜索数据</a:t>
                      </a:r>
                      <a:r>
                        <a:rPr lang="zh-CN" altLang="en-US" sz="1400"/>
                        <a:t>、行业相关网站数据</a:t>
                      </a:r>
                      <a:endParaRPr lang="zh-CN" altLang="en-US" sz="1400"/>
                    </a:p>
                  </a:txBody>
                  <a:tcPr marL="0" marR="0" marT="0" marB="0" vert="horz" anchor="ctr" anchorCtr="0"/>
                </a:tc>
                <a:tc>
                  <a:txBody>
                    <a:bodyPr/>
                    <a:p>
                      <a:pPr indent="0" algn="ctr">
                        <a:buNone/>
                      </a:pPr>
                      <a:r>
                        <a:rPr lang="zh-CN" altLang="en-US" sz="1400"/>
                        <a:t>文本情绪分析、数值回归建模</a:t>
                      </a:r>
                      <a:endParaRPr lang="zh-CN" altLang="en-US" sz="1400"/>
                    </a:p>
                  </a:txBody>
                  <a:tcPr marL="0" marR="0" marT="0" marB="0" vert="horz" anchor="ctr" anchorCtr="0"/>
                </a:tc>
                <a:tc>
                  <a:txBody>
                    <a:bodyPr/>
                    <a:p>
                      <a:pPr indent="0" algn="ctr">
                        <a:buNone/>
                      </a:pPr>
                      <a:r>
                        <a:rPr lang="zh-CN" altLang="en-US" sz="1400"/>
                        <a:t>媒体业需求预测（</a:t>
                      </a:r>
                      <a:r>
                        <a:rPr lang="en-US" altLang="zh-CN" sz="1400"/>
                        <a:t>Bertsimas D, Kallus N, Hussain A</a:t>
                      </a:r>
                      <a:r>
                        <a:rPr lang="zh-CN" altLang="en-US" sz="1400"/>
                        <a:t>）、电影票房（</a:t>
                      </a:r>
                      <a:r>
                        <a:rPr lang="en-US" altLang="zh-CN" sz="1400"/>
                        <a:t>Asur S, Huberman B A</a:t>
                      </a:r>
                      <a:r>
                        <a:rPr lang="zh-CN" altLang="en-US" sz="1400"/>
                        <a:t>）</a:t>
                      </a:r>
                      <a:endParaRPr lang="zh-CN" altLang="en-US" sz="1400"/>
                    </a:p>
                  </a:txBody>
                  <a:tcPr marL="0" marR="0" marT="0" marB="0" vert="horz" anchor="ctr" anchorCtr="0"/>
                </a:tc>
              </a:tr>
              <a:tr h="508000">
                <a:tc vMerge="1">
                  <a:tcPr/>
                </a:tc>
                <a:tc>
                  <a:txBody>
                    <a:bodyPr/>
                    <a:p>
                      <a:pPr indent="0" algn="ctr">
                        <a:buNone/>
                      </a:pPr>
                      <a:r>
                        <a:rPr lang="zh-CN" altLang="en-US" sz="1400"/>
                        <a:t>产业发展</a:t>
                      </a:r>
                      <a:endParaRPr lang="zh-CN" altLang="en-US" sz="1400"/>
                    </a:p>
                  </a:txBody>
                  <a:tcPr marL="0" marR="0" marT="0" marB="0" vert="horz" anchor="ctr"/>
                </a:tc>
                <a:tc>
                  <a:txBody>
                    <a:bodyPr/>
                    <a:p>
                      <a:pPr indent="0" algn="ctr">
                        <a:buNone/>
                      </a:pPr>
                      <a:r>
                        <a:rPr lang="zh-CN" altLang="en-US" sz="1400"/>
                        <a:t>市场情绪</a:t>
                      </a:r>
                      <a:endParaRPr lang="zh-CN" altLang="en-US" sz="1400"/>
                    </a:p>
                  </a:txBody>
                  <a:tcPr marL="0" marR="0" marT="0" marB="0" vert="horz" anchor="ctr"/>
                </a:tc>
                <a:tc>
                  <a:txBody>
                    <a:bodyPr/>
                    <a:p>
                      <a:pPr indent="0" algn="ctr">
                        <a:buNone/>
                      </a:pPr>
                      <a:r>
                        <a:rPr lang="zh-CN" altLang="en-US" sz="1400"/>
                        <a:t>搜索数据、社交媒体数据、新闻数据、</a:t>
                      </a:r>
                      <a:r>
                        <a:rPr lang="zh-CN" altLang="en-US" sz="1400">
                          <a:sym typeface="+mn-ea"/>
                        </a:rPr>
                        <a:t>行业相关网站数据</a:t>
                      </a:r>
                      <a:endParaRPr lang="zh-CN" altLang="en-US" sz="1400"/>
                    </a:p>
                  </a:txBody>
                  <a:tcPr marL="0" marR="0" marT="0" marB="0" vert="horz" anchor="ctr"/>
                </a:tc>
                <a:tc>
                  <a:txBody>
                    <a:bodyPr/>
                    <a:p>
                      <a:pPr indent="0" algn="ctr">
                        <a:buNone/>
                      </a:pPr>
                      <a:r>
                        <a:rPr lang="zh-CN" altLang="en-US" sz="1400"/>
                        <a:t>因素分析模型、分类模型与集成</a:t>
                      </a:r>
                      <a:endParaRPr lang="zh-CN" altLang="en-US" sz="1400"/>
                    </a:p>
                  </a:txBody>
                  <a:tcPr marL="0" marR="0" marT="0" marB="0" vert="horz" anchor="ctr"/>
                </a:tc>
                <a:tc>
                  <a:txBody>
                    <a:bodyPr/>
                    <a:p>
                      <a:pPr indent="0" algn="ctr">
                        <a:buNone/>
                      </a:pPr>
                      <a:r>
                        <a:rPr lang="zh-CN" altLang="en-US" sz="1400"/>
                        <a:t>监测市场情绪（林振兴）（</a:t>
                      </a:r>
                      <a:r>
                        <a:rPr lang="en-US" altLang="zh-CN" sz="1400"/>
                        <a:t>Das S R, Chen M Y</a:t>
                      </a:r>
                      <a:r>
                        <a:rPr lang="zh-CN" altLang="en-US" sz="1400"/>
                        <a:t>）</a:t>
                      </a:r>
                      <a:endParaRPr lang="zh-CN" altLang="en-US" sz="1400"/>
                    </a:p>
                  </a:txBody>
                  <a:tcPr marL="0" marR="0" marT="0" marB="0" vert="horz" anchor="ctr"/>
                </a:tc>
              </a:tr>
              <a:tr h="488950">
                <a:tc vMerge="1">
                  <a:tcPr/>
                </a:tc>
                <a:tc>
                  <a:txBody>
                    <a:bodyPr/>
                    <a:p>
                      <a:pPr indent="0" algn="ctr">
                        <a:buNone/>
                      </a:pPr>
                      <a:r>
                        <a:rPr lang="zh-CN" altLang="en-US" sz="1400"/>
                        <a:t>与收入有关的政策</a:t>
                      </a:r>
                      <a:endParaRPr lang="zh-CN" altLang="en-US" sz="1400"/>
                    </a:p>
                  </a:txBody>
                  <a:tcPr marL="0" marR="0" marT="0" marB="0" vert="horz" anchor="ctr"/>
                </a:tc>
                <a:tc>
                  <a:txBody>
                    <a:bodyPr/>
                    <a:p>
                      <a:pPr indent="0" algn="ctr">
                        <a:buNone/>
                      </a:pPr>
                      <a:r>
                        <a:rPr lang="zh-CN" altLang="en-US" sz="1400"/>
                        <a:t>政策舆论</a:t>
                      </a:r>
                      <a:endParaRPr lang="zh-CN" altLang="en-US" sz="1400"/>
                    </a:p>
                  </a:txBody>
                  <a:tcPr marL="0" marR="0" marT="0" marB="0" vert="horz" anchor="ctr"/>
                </a:tc>
                <a:tc>
                  <a:txBody>
                    <a:bodyPr/>
                    <a:p>
                      <a:pPr indent="0" algn="ctr">
                        <a:buNone/>
                      </a:pPr>
                      <a:r>
                        <a:rPr lang="zh-CN" altLang="en-US" sz="1400">
                          <a:sym typeface="+mn-ea"/>
                        </a:rPr>
                        <a:t>搜索数据、社交媒体数据、新闻数据、行业相关网站数据</a:t>
                      </a:r>
                      <a:endParaRPr lang="zh-CN" altLang="en-US" sz="1400"/>
                    </a:p>
                  </a:txBody>
                  <a:tcPr marL="0" marR="0" marT="0" marB="0" vert="horz" anchor="ctr"/>
                </a:tc>
                <a:tc>
                  <a:txBody>
                    <a:bodyPr/>
                    <a:p>
                      <a:pPr indent="0" algn="ctr">
                        <a:buNone/>
                      </a:pPr>
                      <a:r>
                        <a:rPr lang="zh-CN" altLang="en-US" sz="1400"/>
                        <a:t>信息提取、舆情监测技术</a:t>
                      </a:r>
                      <a:endParaRPr lang="zh-CN" altLang="en-US" sz="1400"/>
                    </a:p>
                  </a:txBody>
                  <a:tcPr marL="0" marR="0" marT="0" marB="0" vert="horz" anchor="ctr"/>
                </a:tc>
                <a:tc>
                  <a:txBody>
                    <a:bodyPr/>
                    <a:p>
                      <a:pPr indent="0" algn="ctr">
                        <a:buNone/>
                      </a:pPr>
                      <a:r>
                        <a:rPr lang="zh-CN" altLang="en-US" sz="1400"/>
                        <a:t>评估政策影响（杨莎</a:t>
                      </a:r>
                      <a:r>
                        <a:rPr lang="en-US" altLang="zh-CN" sz="1400"/>
                        <a:t>, </a:t>
                      </a:r>
                      <a:r>
                        <a:rPr lang="zh-CN" altLang="en-US" sz="1400"/>
                        <a:t>余伟</a:t>
                      </a:r>
                      <a:r>
                        <a:rPr lang="en-US" altLang="zh-CN" sz="1400"/>
                        <a:t>, </a:t>
                      </a:r>
                      <a:r>
                        <a:rPr lang="zh-CN" altLang="en-US" sz="1400"/>
                        <a:t>李石君</a:t>
                      </a:r>
                      <a:r>
                        <a:rPr lang="en-US" altLang="zh-CN" sz="1400"/>
                        <a:t>,</a:t>
                      </a:r>
                      <a:r>
                        <a:rPr lang="zh-CN" altLang="en-US" sz="1400"/>
                        <a:t>等）</a:t>
                      </a:r>
                      <a:endParaRPr lang="zh-CN" altLang="en-US" sz="1400"/>
                    </a:p>
                  </a:txBody>
                  <a:tcPr marL="0" marR="0" marT="0" marB="0" vert="horz" anchor="ctr"/>
                </a:tc>
              </a:tr>
            </a:tbl>
          </a:graphicData>
        </a:graphic>
      </p:graphicFrame>
      <p:sp>
        <p:nvSpPr>
          <p:cNvPr id="9" name="矩形 8"/>
          <p:cNvSpPr/>
          <p:nvPr/>
        </p:nvSpPr>
        <p:spPr>
          <a:xfrm>
            <a:off x="1219200" y="1389380"/>
            <a:ext cx="10714990" cy="2313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宏观经济指数的大数据监测预测</a:t>
            </a:r>
            <a:endParaRPr lang="zh-CN" altLang="en-US"/>
          </a:p>
        </p:txBody>
      </p:sp>
      <p:graphicFrame>
        <p:nvGraphicFramePr>
          <p:cNvPr id="4" name="图示 3"/>
          <p:cNvGraphicFramePr/>
          <p:nvPr/>
        </p:nvGraphicFramePr>
        <p:xfrm>
          <a:off x="1728470" y="1892935"/>
          <a:ext cx="8735060" cy="41414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1</a:t>
            </a:r>
            <a:r>
              <a:rPr lang="zh-CN" altLang="en-US">
                <a:sym typeface="+mn-ea"/>
              </a:rPr>
              <a:t>：</a:t>
            </a:r>
            <a:r>
              <a:rPr lang="zh-CN" altLang="en-US"/>
              <a:t>宏观经济指数的大数据监测预测</a:t>
            </a:r>
            <a:endParaRPr lang="zh-CN" altLang="en-US"/>
          </a:p>
        </p:txBody>
      </p:sp>
      <p:sp>
        <p:nvSpPr>
          <p:cNvPr id="3" name="内容占位符 2"/>
          <p:cNvSpPr>
            <a:spLocks noGrp="1"/>
          </p:cNvSpPr>
          <p:nvPr>
            <p:ph idx="4294967295"/>
          </p:nvPr>
        </p:nvSpPr>
        <p:spPr>
          <a:xfrm>
            <a:off x="0" y="1825625"/>
            <a:ext cx="10515600" cy="4351655"/>
          </a:xfrm>
        </p:spPr>
        <p:txBody>
          <a:bodyPr>
            <a:normAutofit/>
          </a:bodyPr>
          <a:p>
            <a:pPr>
              <a:buFont typeface="Wingdings" panose="05000000000000000000" charset="0"/>
              <a:buChar char="Ø"/>
            </a:pPr>
            <a:r>
              <a:rPr lang="zh-CN" altLang="en-US" sz="2400" b="0"/>
              <a:t>宏观经济指数包括国民生产总值、通货膨胀与紧缩、投资指标、消费、金融、财政指标等，对于宏观经济调控起着重要的分析和参考作用。</a:t>
            </a:r>
            <a:endParaRPr lang="zh-CN" altLang="en-US" sz="2400"/>
          </a:p>
          <a:p>
            <a:pPr marL="0" indent="0">
              <a:buNone/>
            </a:pPr>
            <a:endParaRPr lang="en-US" altLang="zh-CN" sz="2400"/>
          </a:p>
        </p:txBody>
      </p:sp>
      <p:sp>
        <p:nvSpPr>
          <p:cNvPr id="4" name="文本框 3"/>
          <p:cNvSpPr txBox="1"/>
          <p:nvPr/>
        </p:nvSpPr>
        <p:spPr>
          <a:xfrm>
            <a:off x="1836420" y="3025775"/>
            <a:ext cx="3145790" cy="304609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p>
            <a:pPr marL="285750" indent="-285750">
              <a:buFont typeface="Arial" panose="020B0604020202020204" pitchFamily="34" charset="0"/>
              <a:buChar char="•"/>
            </a:pPr>
            <a:r>
              <a:rPr lang="zh-CN" altLang="en-US" sz="2400">
                <a:ea typeface="宋体" panose="02010600030101010101" pitchFamily="2" charset="-122"/>
              </a:rPr>
              <a:t>传统方案：</a:t>
            </a:r>
            <a:endParaRPr lang="zh-CN" altLang="en-US" sz="2400">
              <a:ea typeface="宋体" panose="02010600030101010101" pitchFamily="2" charset="-122"/>
            </a:endParaRPr>
          </a:p>
          <a:p>
            <a:pPr marL="285750" indent="-285750">
              <a:buFont typeface="Arial" panose="020B0604020202020204" pitchFamily="34" charset="0"/>
              <a:buChar char="•"/>
            </a:pPr>
            <a:r>
              <a:rPr lang="zh-CN" altLang="en-US" sz="2400">
                <a:sym typeface="+mn-ea"/>
              </a:rPr>
              <a:t>政府统计依赖于传统的调查方式来建立</a:t>
            </a:r>
            <a:endParaRPr lang="zh-CN" altLang="en-US" sz="2400">
              <a:sym typeface="+mn-ea"/>
            </a:endParaRPr>
          </a:p>
          <a:p>
            <a:pPr marL="285750" indent="-285750">
              <a:buFont typeface="Arial" panose="020B0604020202020204" pitchFamily="34" charset="0"/>
              <a:buChar char="•"/>
            </a:pPr>
            <a:r>
              <a:rPr lang="zh-CN" altLang="en-US" sz="2400">
                <a:sym typeface="+mn-ea"/>
              </a:rPr>
              <a:t>数据往往滞后于政府宏观调控政策制定或企业经营决策需求。</a:t>
            </a:r>
            <a:endParaRPr lang="zh-CN" altLang="en-US" sz="2400">
              <a:ea typeface="宋体" panose="02010600030101010101" pitchFamily="2" charset="-122"/>
              <a:sym typeface="+mn-ea"/>
            </a:endParaRPr>
          </a:p>
        </p:txBody>
      </p:sp>
      <p:sp>
        <p:nvSpPr>
          <p:cNvPr id="6" name="文本框 5"/>
          <p:cNvSpPr txBox="1"/>
          <p:nvPr/>
        </p:nvSpPr>
        <p:spPr>
          <a:xfrm>
            <a:off x="7162800" y="3025775"/>
            <a:ext cx="3119120" cy="30460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p>
            <a:pPr marL="285750" indent="-285750">
              <a:buFont typeface="Arial" panose="020B0604020202020204" pitchFamily="34" charset="0"/>
              <a:buChar char="•"/>
            </a:pPr>
            <a:r>
              <a:rPr lang="zh-CN" altLang="en-US" sz="2400">
                <a:ea typeface="宋体" panose="02010600030101010101" pitchFamily="2" charset="-122"/>
              </a:rPr>
              <a:t>互联网大数据方案：</a:t>
            </a:r>
            <a:endParaRPr lang="zh-CN" altLang="en-US" sz="2400">
              <a:ea typeface="宋体" panose="02010600030101010101" pitchFamily="2" charset="-122"/>
            </a:endParaRPr>
          </a:p>
          <a:p>
            <a:pPr marL="285750" indent="-285750">
              <a:buFont typeface="Arial" panose="020B0604020202020204" pitchFamily="34" charset="0"/>
              <a:buChar char="•"/>
            </a:pPr>
            <a:r>
              <a:rPr lang="zh-CN" altLang="en-US" sz="2400">
                <a:sym typeface="+mn-ea"/>
              </a:rPr>
              <a:t>使用实时更新的互联网大数据</a:t>
            </a:r>
            <a:endParaRPr lang="zh-CN" altLang="en-US" sz="2400">
              <a:sym typeface="+mn-ea"/>
            </a:endParaRPr>
          </a:p>
          <a:p>
            <a:pPr marL="285750" indent="-285750">
              <a:buFont typeface="Arial" panose="020B0604020202020204" pitchFamily="34" charset="0"/>
              <a:buChar char="•"/>
            </a:pPr>
            <a:r>
              <a:rPr lang="zh-CN" altLang="en-US" sz="2400">
                <a:sym typeface="+mn-ea"/>
              </a:rPr>
              <a:t>相对于传统数据更能满足对于</a:t>
            </a:r>
            <a:r>
              <a:rPr lang="zh-CN" altLang="en-US" sz="2400">
                <a:solidFill>
                  <a:srgbClr val="FF0000"/>
                </a:solidFill>
                <a:sym typeface="+mn-ea"/>
              </a:rPr>
              <a:t>即时统计信息的需求</a:t>
            </a:r>
            <a:endParaRPr lang="zh-CN" altLang="en-US" sz="2400">
              <a:sym typeface="+mn-ea"/>
            </a:endParaRPr>
          </a:p>
          <a:p>
            <a:pPr marL="285750" indent="-285750">
              <a:buFont typeface="Arial" panose="020B0604020202020204" pitchFamily="34" charset="0"/>
              <a:buChar char="•"/>
            </a:pPr>
            <a:r>
              <a:rPr lang="zh-CN" altLang="en-US" sz="2400">
                <a:ea typeface="宋体" panose="02010600030101010101" pitchFamily="2" charset="-122"/>
                <a:sym typeface="+mn-ea"/>
              </a:rPr>
              <a:t>数据</a:t>
            </a:r>
            <a:r>
              <a:rPr lang="zh-CN" altLang="en-US" sz="2400">
                <a:solidFill>
                  <a:srgbClr val="FF0000"/>
                </a:solidFill>
                <a:ea typeface="宋体" panose="02010600030101010101" pitchFamily="2" charset="-122"/>
                <a:sym typeface="+mn-ea"/>
              </a:rPr>
              <a:t>来源更加丰富</a:t>
            </a:r>
            <a:endParaRPr lang="zh-CN" altLang="en-US" sz="2400">
              <a:ea typeface="宋体" panose="02010600030101010101" pitchFamily="2" charset="-122"/>
              <a:sym typeface="+mn-ea"/>
            </a:endParaRPr>
          </a:p>
          <a:p>
            <a:pPr marL="285750" indent="-285750">
              <a:buFont typeface="Arial" panose="020B0604020202020204" pitchFamily="34" charset="0"/>
              <a:buChar char="•"/>
            </a:pPr>
            <a:endParaRPr lang="zh-CN" altLang="en-US" sz="2400">
              <a:ea typeface="宋体" panose="02010600030101010101" pitchFamily="2" charset="-122"/>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86230" y="652145"/>
            <a:ext cx="9855200" cy="563563"/>
          </a:xfrm>
        </p:spPr>
        <p:txBody>
          <a:bodyPr/>
          <a:p>
            <a:r>
              <a:rPr lang="zh-CN" altLang="en-US"/>
              <a:t>价格指数</a:t>
            </a:r>
            <a:endParaRPr lang="zh-CN" altLang="en-US"/>
          </a:p>
        </p:txBody>
      </p:sp>
      <p:sp>
        <p:nvSpPr>
          <p:cNvPr id="3" name="内容占位符 2"/>
          <p:cNvSpPr>
            <a:spLocks noGrp="1"/>
          </p:cNvSpPr>
          <p:nvPr>
            <p:ph idx="4294967295"/>
          </p:nvPr>
        </p:nvSpPr>
        <p:spPr>
          <a:xfrm>
            <a:off x="0" y="1623060"/>
            <a:ext cx="5607050" cy="4351655"/>
          </a:xfrm>
        </p:spPr>
        <p:txBody>
          <a:bodyPr>
            <a:noAutofit/>
          </a:bodyPr>
          <a:p>
            <a:endParaRPr lang="zh-CN" altLang="en-US" sz="2000" b="0">
              <a:solidFill>
                <a:schemeClr val="tx1"/>
              </a:solidFill>
            </a:endParaRPr>
          </a:p>
          <a:p>
            <a:r>
              <a:rPr lang="zh-CN" altLang="en-US" b="0">
                <a:solidFill>
                  <a:schemeClr val="tx1"/>
                </a:solidFill>
              </a:rPr>
              <a:t>电商价格数据构建价格指数</a:t>
            </a:r>
            <a:endParaRPr lang="zh-CN" altLang="en-US" b="0">
              <a:solidFill>
                <a:schemeClr val="tx1"/>
              </a:solidFill>
            </a:endParaRPr>
          </a:p>
          <a:p>
            <a:endParaRPr lang="zh-CN" altLang="en-US" sz="2000" b="0">
              <a:solidFill>
                <a:schemeClr val="tx1"/>
              </a:solidFill>
            </a:endParaRPr>
          </a:p>
          <a:p>
            <a:pPr marL="0" indent="0">
              <a:buNone/>
            </a:pPr>
            <a:r>
              <a:rPr lang="zh-CN" altLang="en-US" sz="2000" b="0">
                <a:solidFill>
                  <a:schemeClr val="tx1"/>
                </a:solidFill>
              </a:rPr>
              <a:t>Billion Prices Project(BPP)</a:t>
            </a:r>
            <a:endParaRPr lang="zh-CN" altLang="en-US" sz="2000" b="0">
              <a:solidFill>
                <a:schemeClr val="tx1"/>
              </a:solidFill>
            </a:endParaRPr>
          </a:p>
          <a:p>
            <a:pPr marL="0" indent="0">
              <a:buNone/>
            </a:pPr>
            <a:endParaRPr lang="zh-CN" altLang="en-US" sz="2000" b="0">
              <a:solidFill>
                <a:schemeClr val="tx1"/>
              </a:solidFill>
            </a:endParaRPr>
          </a:p>
          <a:p>
            <a:pPr marL="0" indent="0">
              <a:buNone/>
            </a:pPr>
            <a:r>
              <a:rPr lang="zh-CN" altLang="en-US" sz="2000" b="0">
                <a:solidFill>
                  <a:schemeClr val="tx1"/>
                </a:solidFill>
              </a:rPr>
              <a:t>采集到了CPI中所占权重达到70%的商品种类。</a:t>
            </a:r>
            <a:endParaRPr lang="zh-CN" altLang="en-US" sz="2000" b="0">
              <a:solidFill>
                <a:schemeClr val="tx1"/>
              </a:solidFill>
            </a:endParaRPr>
          </a:p>
          <a:p>
            <a:pPr marL="0" indent="0">
              <a:buNone/>
            </a:pPr>
            <a:r>
              <a:rPr lang="zh-CN" altLang="en-US" sz="2000" b="0">
                <a:solidFill>
                  <a:srgbClr val="FF0000"/>
                </a:solidFill>
              </a:rPr>
              <a:t>平均每天从50余个国家的300个零售商处采集超过5百万条价格信息，远远超过通过传统方式采集到的数据。</a:t>
            </a:r>
            <a:endParaRPr lang="zh-CN" altLang="en-US" sz="2000" b="0">
              <a:solidFill>
                <a:schemeClr val="tx1"/>
              </a:solidFill>
            </a:endParaRPr>
          </a:p>
          <a:p>
            <a:pPr marL="0" indent="0">
              <a:buNone/>
            </a:pPr>
            <a:r>
              <a:rPr lang="zh-CN" altLang="en-US" sz="2000" b="0">
                <a:solidFill>
                  <a:schemeClr val="tx1"/>
                </a:solidFill>
              </a:rPr>
              <a:t>在CPI计算、通货膨胀率计算上取得了与官方数据十分接近的效果。</a:t>
            </a:r>
            <a:endParaRPr lang="zh-CN" altLang="en-US" sz="2000" b="0">
              <a:solidFill>
                <a:schemeClr val="tx1"/>
              </a:solidFill>
            </a:endParaRPr>
          </a:p>
        </p:txBody>
      </p:sp>
      <p:pic>
        <p:nvPicPr>
          <p:cNvPr id="5" name="图片 1"/>
          <p:cNvPicPr>
            <a:picLocks noChangeAspect="1"/>
          </p:cNvPicPr>
          <p:nvPr/>
        </p:nvPicPr>
        <p:blipFill>
          <a:blip r:embed="rId1"/>
          <a:stretch>
            <a:fillRect/>
          </a:stretch>
        </p:blipFill>
        <p:spPr>
          <a:xfrm>
            <a:off x="6298565" y="1319530"/>
            <a:ext cx="5371465" cy="5347335"/>
          </a:xfrm>
          <a:prstGeom prst="rect">
            <a:avLst/>
          </a:prstGeom>
          <a:noFill/>
          <a:ln w="9525">
            <a:noFill/>
          </a:ln>
        </p:spPr>
      </p:pic>
      <p:pic>
        <p:nvPicPr>
          <p:cNvPr id="7" name="图片 6"/>
          <p:cNvPicPr>
            <a:picLocks noChangeAspect="1"/>
          </p:cNvPicPr>
          <p:nvPr/>
        </p:nvPicPr>
        <p:blipFill>
          <a:blip r:embed="rId2"/>
          <a:srcRect r="7898"/>
          <a:stretch>
            <a:fillRect/>
          </a:stretch>
        </p:blipFill>
        <p:spPr>
          <a:xfrm>
            <a:off x="5965190" y="168275"/>
            <a:ext cx="2710180" cy="10477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价格指数</a:t>
            </a:r>
            <a:endParaRPr lang="zh-CN" altLang="en-US"/>
          </a:p>
        </p:txBody>
      </p:sp>
      <p:sp>
        <p:nvSpPr>
          <p:cNvPr id="6" name="内容占位符 5"/>
          <p:cNvSpPr/>
          <p:nvPr>
            <p:ph idx="4294967295"/>
          </p:nvPr>
        </p:nvSpPr>
        <p:spPr>
          <a:xfrm>
            <a:off x="7629525" y="2430780"/>
            <a:ext cx="4548505" cy="4351655"/>
          </a:xfrm>
        </p:spPr>
        <p:txBody>
          <a:bodyPr/>
          <a:p>
            <a:r>
              <a:rPr lang="zh-CN" altLang="en-US" sz="2000" b="0"/>
              <a:t>阿里巴巴网购核心商品价格指数</a:t>
            </a:r>
            <a:r>
              <a:rPr lang="zh-CN" altLang="en-US" sz="2000" b="0">
                <a:sym typeface="+mn-ea"/>
              </a:rPr>
              <a:t>aSPI-core：</a:t>
            </a:r>
            <a:endParaRPr lang="zh-CN" altLang="en-US" sz="2000" b="0">
              <a:sym typeface="+mn-ea"/>
            </a:endParaRPr>
          </a:p>
          <a:p>
            <a:r>
              <a:rPr lang="zh-CN" altLang="en-US" sz="2000" b="0">
                <a:solidFill>
                  <a:schemeClr val="tx1"/>
                </a:solidFill>
              </a:rPr>
              <a:t>固定篮子价格指数，</a:t>
            </a:r>
            <a:r>
              <a:rPr lang="zh-CN" altLang="en-US" sz="2000" b="0">
                <a:solidFill>
                  <a:schemeClr val="tx1"/>
                </a:solidFill>
                <a:sym typeface="+mn-ea"/>
              </a:rPr>
              <a:t>每月追踪该篮子内商品和服务实际网购成交价格变化</a:t>
            </a:r>
            <a:endParaRPr lang="zh-CN" altLang="en-US" sz="2000" b="0">
              <a:solidFill>
                <a:schemeClr val="tx1"/>
              </a:solidFill>
            </a:endParaRPr>
          </a:p>
          <a:p>
            <a:pPr marL="0" indent="0">
              <a:buNone/>
            </a:pPr>
            <a:endParaRPr lang="zh-CN" altLang="en-US" sz="2000" b="0">
              <a:solidFill>
                <a:schemeClr val="tx1"/>
              </a:solidFill>
            </a:endParaRPr>
          </a:p>
          <a:p>
            <a:r>
              <a:rPr lang="zh-CN" altLang="en-US" sz="2000" b="0">
                <a:solidFill>
                  <a:schemeClr val="tx1"/>
                </a:solidFill>
              </a:rPr>
              <a:t>筛选算法圈定阿里零售平台上近五百个基本分类下接近100000种核心商品作为固定“篮子”</a:t>
            </a:r>
            <a:endParaRPr lang="zh-CN" altLang="en-US" sz="2000" b="0">
              <a:solidFill>
                <a:schemeClr val="tx1"/>
              </a:solidFill>
            </a:endParaRPr>
          </a:p>
        </p:txBody>
      </p:sp>
      <p:pic>
        <p:nvPicPr>
          <p:cNvPr id="7" name="图片 4" descr="IMG_256"/>
          <p:cNvPicPr>
            <a:picLocks noChangeAspect="1"/>
          </p:cNvPicPr>
          <p:nvPr/>
        </p:nvPicPr>
        <p:blipFill>
          <a:blip r:embed="rId1"/>
          <a:stretch>
            <a:fillRect/>
          </a:stretch>
        </p:blipFill>
        <p:spPr>
          <a:xfrm>
            <a:off x="3175000" y="2004060"/>
            <a:ext cx="4298950" cy="3822700"/>
          </a:xfrm>
          <a:prstGeom prst="rect">
            <a:avLst/>
          </a:prstGeom>
          <a:noFill/>
          <a:ln w="9525">
            <a:noFill/>
          </a:ln>
        </p:spPr>
      </p:pic>
      <p:sp>
        <p:nvSpPr>
          <p:cNvPr id="4" name="内容占位符 5"/>
          <p:cNvSpPr/>
          <p:nvPr/>
        </p:nvSpPr>
        <p:spPr>
          <a:xfrm>
            <a:off x="-109220" y="2734945"/>
            <a:ext cx="3075940" cy="4351655"/>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b="0">
                <a:sym typeface="+mn-ea"/>
              </a:rPr>
              <a:t>阿里巴巴全网网购价格指数（aSPI）：</a:t>
            </a:r>
            <a:r>
              <a:rPr lang="zh-CN" altLang="en-US" sz="2000" b="0">
                <a:solidFill>
                  <a:schemeClr val="tx1"/>
                </a:solidFill>
                <a:sym typeface="+mn-ea"/>
              </a:rPr>
              <a:t>以上月成交份额为权重所计算得到的价格指数，反映全网总体网购支出价格水平的变化。</a:t>
            </a:r>
            <a:endParaRPr lang="zh-CN" altLang="en-US" sz="2400"/>
          </a:p>
          <a:p>
            <a:endParaRPr lang="zh-CN" altLang="en-US" sz="2400"/>
          </a:p>
        </p:txBody>
      </p:sp>
      <p:sp>
        <p:nvSpPr>
          <p:cNvPr id="5" name="内容占位符 5"/>
          <p:cNvSpPr/>
          <p:nvPr/>
        </p:nvSpPr>
        <p:spPr>
          <a:xfrm>
            <a:off x="118110" y="1680210"/>
            <a:ext cx="6903085" cy="1259840"/>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b="0">
                <a:solidFill>
                  <a:schemeClr val="tx1"/>
                </a:solidFill>
                <a:sym typeface="+mn-ea"/>
              </a:rPr>
              <a:t>电商价格数据构建价格指数</a:t>
            </a:r>
            <a:endParaRPr lang="zh-CN" altLang="en-US" b="0" i="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价格指数</a:t>
            </a:r>
            <a:endParaRPr lang="zh-CN" altLang="en-US"/>
          </a:p>
        </p:txBody>
      </p:sp>
      <p:sp>
        <p:nvSpPr>
          <p:cNvPr id="6" name="内容占位符 5"/>
          <p:cNvSpPr/>
          <p:nvPr>
            <p:ph idx="4294967295"/>
          </p:nvPr>
        </p:nvSpPr>
        <p:spPr>
          <a:xfrm>
            <a:off x="118110" y="2341880"/>
            <a:ext cx="5316220" cy="4123690"/>
          </a:xfrm>
        </p:spPr>
        <p:txBody>
          <a:bodyPr>
            <a:noAutofit/>
          </a:bodyPr>
          <a:p>
            <a:pPr marL="0" indent="0">
              <a:buNone/>
            </a:pPr>
            <a:r>
              <a:rPr lang="zh-CN" altLang="en-US" sz="2000" b="0">
                <a:solidFill>
                  <a:schemeClr val="tx1"/>
                </a:solidFill>
              </a:rPr>
              <a:t>数据源：</a:t>
            </a:r>
            <a:endParaRPr lang="zh-CN" altLang="en-US" sz="2000" b="0">
              <a:solidFill>
                <a:schemeClr val="tx1"/>
              </a:solidFill>
            </a:endParaRPr>
          </a:p>
          <a:p>
            <a:pPr marL="0" indent="0">
              <a:buNone/>
            </a:pPr>
            <a:r>
              <a:rPr lang="zh-CN" altLang="en-US" sz="2000" b="0">
                <a:solidFill>
                  <a:schemeClr val="tx1"/>
                </a:solidFill>
                <a:sym typeface="+mn-ea"/>
              </a:rPr>
              <a:t>Google搜索数据</a:t>
            </a:r>
            <a:endParaRPr lang="zh-CN" altLang="en-US" sz="2000" b="0">
              <a:solidFill>
                <a:schemeClr val="tx1"/>
              </a:solidFill>
              <a:sym typeface="+mn-ea"/>
            </a:endParaRPr>
          </a:p>
          <a:p>
            <a:pPr marL="0" indent="0">
              <a:buNone/>
            </a:pPr>
            <a:endParaRPr lang="zh-CN" altLang="en-US" sz="2000" b="0">
              <a:solidFill>
                <a:schemeClr val="tx1"/>
              </a:solidFill>
            </a:endParaRPr>
          </a:p>
          <a:p>
            <a:pPr marL="0" indent="0">
              <a:buNone/>
            </a:pPr>
            <a:r>
              <a:rPr lang="zh-CN" altLang="en-US" sz="2000" b="0">
                <a:solidFill>
                  <a:schemeClr val="tx1"/>
                </a:solidFill>
              </a:rPr>
              <a:t>方法：</a:t>
            </a:r>
            <a:endParaRPr lang="zh-CN" altLang="en-US" sz="2000" b="0">
              <a:solidFill>
                <a:schemeClr val="tx1"/>
              </a:solidFill>
            </a:endParaRPr>
          </a:p>
          <a:p>
            <a:pPr marL="0" indent="0">
              <a:buNone/>
            </a:pPr>
            <a:r>
              <a:rPr lang="zh-CN" altLang="en-US" sz="2000" b="0">
                <a:solidFill>
                  <a:schemeClr val="tx1"/>
                </a:solidFill>
              </a:rPr>
              <a:t>回归模型，并使用平稳性检验、协整检验等。</a:t>
            </a:r>
            <a:endParaRPr lang="zh-CN" altLang="en-US" sz="2000" b="0">
              <a:solidFill>
                <a:schemeClr val="tx1"/>
              </a:solidFill>
            </a:endParaRPr>
          </a:p>
          <a:p>
            <a:pPr marL="0" indent="0">
              <a:buNone/>
            </a:pPr>
            <a:endParaRPr lang="zh-CN" altLang="en-US" sz="2000" b="0">
              <a:solidFill>
                <a:schemeClr val="tx1"/>
              </a:solidFill>
            </a:endParaRPr>
          </a:p>
          <a:p>
            <a:pPr marL="0" indent="0">
              <a:buNone/>
            </a:pPr>
            <a:r>
              <a:rPr lang="zh-CN" altLang="en-US" sz="2000" b="0">
                <a:solidFill>
                  <a:schemeClr val="tx1"/>
                </a:solidFill>
              </a:rPr>
              <a:t>效果：</a:t>
            </a:r>
            <a:endParaRPr lang="zh-CN" altLang="en-US" sz="2000" b="0">
              <a:solidFill>
                <a:schemeClr val="tx1"/>
              </a:solidFill>
            </a:endParaRPr>
          </a:p>
          <a:p>
            <a:pPr marL="0" indent="0">
              <a:buNone/>
            </a:pPr>
            <a:r>
              <a:rPr lang="zh-CN" altLang="en-US" sz="2000" b="0">
                <a:solidFill>
                  <a:srgbClr val="FFC000"/>
                </a:solidFill>
              </a:rPr>
              <a:t>模型拟合度达到0.978，预测绝对误差为0.48。</a:t>
            </a:r>
            <a:r>
              <a:rPr lang="zh-CN" altLang="en-US" sz="2000" b="0">
                <a:solidFill>
                  <a:schemeClr val="tx1"/>
                </a:solidFill>
                <a:sym typeface="+mn-ea"/>
              </a:rPr>
              <a:t>对CPI及通货膨胀情况具有一定的预测作用。</a:t>
            </a:r>
            <a:r>
              <a:rPr lang="zh-CN" altLang="en-US" sz="2000" b="0">
                <a:solidFill>
                  <a:srgbClr val="FFC000"/>
                </a:solidFill>
              </a:rPr>
              <a:t>具有很强的时效性</a:t>
            </a:r>
            <a:r>
              <a:rPr lang="zh-CN" altLang="en-US" sz="2000" b="0">
                <a:solidFill>
                  <a:schemeClr val="tx1"/>
                </a:solidFill>
              </a:rPr>
              <a:t>，比国家统计局的数据发布提前一个月左右。</a:t>
            </a:r>
            <a:endParaRPr lang="zh-CN" altLang="en-US" sz="2000" b="0">
              <a:solidFill>
                <a:schemeClr val="tx1"/>
              </a:solidFill>
            </a:endParaRPr>
          </a:p>
          <a:p>
            <a:endParaRPr lang="zh-CN" altLang="en-US" sz="2000" b="0">
              <a:solidFill>
                <a:schemeClr val="tx1"/>
              </a:solidFill>
            </a:endParaRPr>
          </a:p>
        </p:txBody>
      </p:sp>
      <p:pic>
        <p:nvPicPr>
          <p:cNvPr id="3" name="图片 1"/>
          <p:cNvPicPr>
            <a:picLocks noChangeAspect="1"/>
          </p:cNvPicPr>
          <p:nvPr/>
        </p:nvPicPr>
        <p:blipFill>
          <a:blip r:embed="rId1"/>
          <a:stretch>
            <a:fillRect/>
          </a:stretch>
        </p:blipFill>
        <p:spPr>
          <a:xfrm>
            <a:off x="5427345" y="2341880"/>
            <a:ext cx="6734175" cy="3152775"/>
          </a:xfrm>
          <a:prstGeom prst="rect">
            <a:avLst/>
          </a:prstGeom>
          <a:noFill/>
          <a:ln w="9525">
            <a:noFill/>
          </a:ln>
        </p:spPr>
      </p:pic>
      <p:sp>
        <p:nvSpPr>
          <p:cNvPr id="4" name="文本框 3"/>
          <p:cNvSpPr txBox="1"/>
          <p:nvPr/>
        </p:nvSpPr>
        <p:spPr>
          <a:xfrm>
            <a:off x="4667885" y="1518920"/>
            <a:ext cx="2540000" cy="368300"/>
          </a:xfrm>
          <a:prstGeom prst="rect">
            <a:avLst/>
          </a:prstGeom>
          <a:noFill/>
        </p:spPr>
        <p:txBody>
          <a:bodyPr wrap="square" rtlCol="0" anchor="t">
            <a:spAutoFit/>
          </a:bodyPr>
          <a:p>
            <a:endParaRPr lang="zh-CN" altLang="en-US"/>
          </a:p>
        </p:txBody>
      </p:sp>
      <p:sp>
        <p:nvSpPr>
          <p:cNvPr id="5" name="文本框 4"/>
          <p:cNvSpPr txBox="1"/>
          <p:nvPr/>
        </p:nvSpPr>
        <p:spPr>
          <a:xfrm>
            <a:off x="358775" y="6363970"/>
            <a:ext cx="7019925" cy="245110"/>
          </a:xfrm>
          <a:prstGeom prst="rect">
            <a:avLst/>
          </a:prstGeom>
          <a:noFill/>
        </p:spPr>
        <p:txBody>
          <a:bodyPr wrap="square" rtlCol="0" anchor="t">
            <a:spAutoFit/>
          </a:bodyPr>
          <a:p>
            <a:r>
              <a:rPr lang="zh-CN" altLang="en-US" sz="1000">
                <a:sym typeface="+mn-ea"/>
              </a:rPr>
              <a:t>（</a:t>
            </a:r>
            <a:r>
              <a:rPr lang="zh-CN" altLang="en-US" sz="1000">
                <a:sym typeface="+mn-ea"/>
              </a:rPr>
              <a:t>张崇, 吕本富, 彭赓,等. 网络搜索数据与CPI的相关性研究, 2012</a:t>
            </a:r>
            <a:r>
              <a:rPr lang="zh-CN" altLang="en-US" sz="1000">
                <a:sym typeface="+mn-ea"/>
              </a:rPr>
              <a:t>）</a:t>
            </a:r>
            <a:endParaRPr lang="zh-CN" altLang="en-US" sz="1000">
              <a:sym typeface="+mn-ea"/>
            </a:endParaRPr>
          </a:p>
        </p:txBody>
      </p:sp>
      <p:sp>
        <p:nvSpPr>
          <p:cNvPr id="7" name="内容占位符 5"/>
          <p:cNvSpPr/>
          <p:nvPr/>
        </p:nvSpPr>
        <p:spPr>
          <a:xfrm>
            <a:off x="118110" y="1680210"/>
            <a:ext cx="6903085" cy="1259840"/>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b="0">
                <a:solidFill>
                  <a:schemeClr val="tx1"/>
                </a:solidFill>
                <a:sym typeface="+mn-ea"/>
              </a:rPr>
              <a:t>搜索数据预测价格指数</a:t>
            </a:r>
            <a:endParaRPr lang="zh-CN" altLang="en-US" b="0"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资源能源安全因素概述：传统数据</a:t>
            </a:r>
            <a:endParaRPr lang="zh-CN" altLang="en-US"/>
          </a:p>
        </p:txBody>
      </p:sp>
      <p:graphicFrame>
        <p:nvGraphicFramePr>
          <p:cNvPr id="3" name="表格 2"/>
          <p:cNvGraphicFramePr/>
          <p:nvPr/>
        </p:nvGraphicFramePr>
        <p:xfrm>
          <a:off x="332740" y="1238885"/>
          <a:ext cx="11461115" cy="5476240"/>
        </p:xfrm>
        <a:graphic>
          <a:graphicData uri="http://schemas.openxmlformats.org/drawingml/2006/table">
            <a:tbl>
              <a:tblPr firstRow="1" bandRow="1">
                <a:tableStyleId>{3C2FFA5D-87B4-456A-9821-1D502468CF0F}</a:tableStyleId>
              </a:tblPr>
              <a:tblGrid>
                <a:gridCol w="1998345"/>
                <a:gridCol w="2458085"/>
                <a:gridCol w="4237990"/>
                <a:gridCol w="2766695"/>
              </a:tblGrid>
              <a:tr h="131445">
                <a:tc>
                  <a:txBody>
                    <a:bodyPr/>
                    <a:p>
                      <a:pPr indent="0" algn="ctr">
                        <a:buNone/>
                      </a:pPr>
                      <a:r>
                        <a:rPr lang="zh-CN" altLang="en-US" sz="1600"/>
                        <a:t>因素</a:t>
                      </a:r>
                      <a:endParaRPr lang="zh-CN" altLang="en-US" sz="1600"/>
                    </a:p>
                  </a:txBody>
                  <a:tcPr marL="0" marR="0" marT="0" marB="0" vert="horz" anchor="ctr" anchorCtr="0"/>
                </a:tc>
                <a:tc>
                  <a:txBody>
                    <a:bodyPr/>
                    <a:p>
                      <a:pPr indent="0" algn="ctr">
                        <a:buNone/>
                      </a:pPr>
                      <a:r>
                        <a:rPr lang="zh-CN" altLang="en-US" sz="1600">
                          <a:sym typeface="+mn-ea"/>
                        </a:rPr>
                        <a:t>二级因素</a:t>
                      </a:r>
                      <a:endParaRPr lang="zh-CN" altLang="en-US" sz="1600"/>
                    </a:p>
                  </a:txBody>
                  <a:tcPr marL="0" marR="0" marT="0" marB="0" vert="horz" anchor="ctr" anchorCtr="0"/>
                </a:tc>
                <a:tc>
                  <a:txBody>
                    <a:bodyPr/>
                    <a:p>
                      <a:pPr indent="0" algn="ctr">
                        <a:buNone/>
                      </a:pPr>
                      <a:r>
                        <a:rPr lang="zh-CN" altLang="en-US" sz="1600">
                          <a:sym typeface="+mn-ea"/>
                        </a:rPr>
                        <a:t>监控</a:t>
                      </a:r>
                      <a:r>
                        <a:rPr lang="zh-CN" altLang="en-US" sz="1600"/>
                        <a:t>指标</a:t>
                      </a:r>
                      <a:endParaRPr lang="zh-CN" altLang="en-US" sz="1600"/>
                    </a:p>
                  </a:txBody>
                  <a:tcPr marL="0" marR="0" marT="0" marB="0" vert="horz" anchor="ctr" anchorCtr="0"/>
                </a:tc>
                <a:tc>
                  <a:txBody>
                    <a:bodyPr/>
                    <a:p>
                      <a:pPr indent="0" algn="ctr">
                        <a:buNone/>
                      </a:pPr>
                      <a:r>
                        <a:rPr lang="zh-CN" altLang="en-US" sz="1600"/>
                        <a:t>数据源</a:t>
                      </a:r>
                      <a:endParaRPr lang="zh-CN" altLang="en-US" sz="1600"/>
                    </a:p>
                  </a:txBody>
                  <a:tcPr marL="0" marR="0" marT="0" marB="0" vert="horz" anchor="ctr" anchorCtr="0"/>
                </a:tc>
              </a:tr>
              <a:tr h="242570">
                <a:tc rowSpan="4">
                  <a:txBody>
                    <a:bodyPr/>
                    <a:p>
                      <a:pPr indent="0" algn="ctr">
                        <a:buNone/>
                      </a:pPr>
                      <a:r>
                        <a:rPr lang="zh-CN" altLang="en-US" sz="1400"/>
                        <a:t>市场价格</a:t>
                      </a:r>
                      <a:endParaRPr lang="zh-CN" altLang="en-US" sz="1400"/>
                    </a:p>
                  </a:txBody>
                  <a:tcPr marL="0" marR="0" marT="0" marB="0" vert="horz" anchor="ctr" anchorCtr="0"/>
                </a:tc>
                <a:tc rowSpan="2">
                  <a:txBody>
                    <a:bodyPr/>
                    <a:p>
                      <a:pPr indent="0" algn="ctr">
                        <a:buNone/>
                      </a:pPr>
                      <a:r>
                        <a:rPr lang="zh-CN" altLang="en-US" sz="1400"/>
                        <a:t>所研究的商品价格（期货和现货价格</a:t>
                      </a:r>
                      <a:endParaRPr lang="zh-CN" altLang="en-US" sz="1400"/>
                    </a:p>
                  </a:txBody>
                  <a:tcPr marL="0" marR="0" marT="0" marB="0" vert="horz" anchor="ctr" anchorCtr="0"/>
                </a:tc>
                <a:tc>
                  <a:txBody>
                    <a:bodyPr/>
                    <a:p>
                      <a:pPr indent="0" algn="ctr">
                        <a:buNone/>
                      </a:pPr>
                      <a:r>
                        <a:rPr lang="zh-CN" altLang="en-US" sz="1400">
                          <a:solidFill>
                            <a:srgbClr val="FF0000"/>
                          </a:solidFill>
                        </a:rPr>
                        <a:t>现货价格</a:t>
                      </a:r>
                      <a:endParaRPr lang="zh-CN" altLang="en-US" sz="1400">
                        <a:solidFill>
                          <a:srgbClr val="FF0000"/>
                        </a:solidFill>
                      </a:endParaRPr>
                    </a:p>
                  </a:txBody>
                  <a:tcPr marL="0" marR="0" marT="0" marB="0" vert="horz" anchor="ctr" anchorCtr="0"/>
                </a:tc>
                <a:tc>
                  <a:txBody>
                    <a:bodyPr/>
                    <a:p>
                      <a:pPr indent="0" algn="ctr">
                        <a:buNone/>
                      </a:pPr>
                      <a:r>
                        <a:rPr lang="zh-CN" altLang="en-US" sz="1400"/>
                        <a:t>数据库、主管部门、交易所</a:t>
                      </a:r>
                      <a:endParaRPr lang="zh-CN" altLang="en-US" sz="1400"/>
                    </a:p>
                  </a:txBody>
                  <a:tcPr marL="0" marR="0" marT="0" marB="0" vert="horz" anchor="ctr" anchorCtr="0"/>
                </a:tc>
              </a:tr>
              <a:tr h="203835">
                <a:tc vMerge="1">
                  <a:tcPr marL="0" marR="0" marT="0" marB="0" vert="horz" anchor="ctr" anchorCtr="0"/>
                </a:tc>
                <a:tc vMerge="1">
                  <a:tcPr marL="0" marR="0" marT="0" marB="0" vert="horz" anchor="ctr" anchorCtr="0"/>
                </a:tc>
                <a:tc>
                  <a:txBody>
                    <a:bodyPr/>
                    <a:p>
                      <a:pPr indent="0" algn="ctr">
                        <a:buNone/>
                      </a:pPr>
                      <a:r>
                        <a:rPr lang="zh-CN" altLang="en-US" sz="1400">
                          <a:solidFill>
                            <a:srgbClr val="FF0000"/>
                          </a:solidFill>
                        </a:rPr>
                        <a:t>期货价格</a:t>
                      </a:r>
                      <a:endParaRPr lang="zh-CN" altLang="en-US" sz="1400">
                        <a:solidFill>
                          <a:srgbClr val="FF0000"/>
                        </a:solidFill>
                      </a:endParaRPr>
                    </a:p>
                  </a:txBody>
                  <a:tcPr marL="0" marR="0" marT="0" marB="0" vert="horz" anchor="ctr" anchorCtr="0"/>
                </a:tc>
                <a:tc>
                  <a:txBody>
                    <a:bodyPr/>
                    <a:p>
                      <a:pPr indent="0" algn="ctr">
                        <a:buNone/>
                      </a:pPr>
                      <a:r>
                        <a:rPr lang="zh-CN" altLang="en-US" sz="1400"/>
                        <a:t>数据库、主管部门、交易所</a:t>
                      </a:r>
                      <a:endParaRPr lang="zh-CN" altLang="en-US" sz="1400"/>
                    </a:p>
                  </a:txBody>
                  <a:tcPr marL="0" marR="0" marT="0" marB="0" vert="horz" anchor="ctr" anchorCtr="0"/>
                </a:tc>
              </a:tr>
              <a:tr h="255905">
                <a:tc vMerge="1">
                  <a:tcPr marL="0" marR="0" marT="0" marB="0" vert="horz" anchor="ctr" anchorCtr="0"/>
                </a:tc>
                <a:tc>
                  <a:txBody>
                    <a:bodyPr/>
                    <a:p>
                      <a:pPr indent="0" algn="ctr">
                        <a:buNone/>
                      </a:pPr>
                      <a:r>
                        <a:rPr lang="zh-CN" altLang="en-US" sz="1400"/>
                        <a:t>替代性商品的价格</a:t>
                      </a:r>
                      <a:endParaRPr lang="zh-CN" altLang="en-US" sz="1400"/>
                    </a:p>
                  </a:txBody>
                  <a:tcPr marL="0" marR="0" marT="0" marB="0" vert="horz" anchor="ctr" anchorCtr="0"/>
                </a:tc>
                <a:tc>
                  <a:txBody>
                    <a:bodyPr/>
                    <a:p>
                      <a:pPr indent="0" algn="ctr">
                        <a:buNone/>
                      </a:pPr>
                      <a:r>
                        <a:rPr lang="zh-CN" altLang="en-US" sz="1400">
                          <a:solidFill>
                            <a:srgbClr val="FF0000"/>
                          </a:solidFill>
                        </a:rPr>
                        <a:t>现货和期货价格</a:t>
                      </a:r>
                      <a:endParaRPr lang="zh-CN" altLang="en-US" sz="1400">
                        <a:solidFill>
                          <a:srgbClr val="FF0000"/>
                        </a:solidFill>
                      </a:endParaRPr>
                    </a:p>
                  </a:txBody>
                  <a:tcPr marL="0" marR="0" marT="0" marB="0" vert="horz" anchor="ctr" anchorCtr="0"/>
                </a:tc>
                <a:tc>
                  <a:txBody>
                    <a:bodyPr/>
                    <a:p>
                      <a:pPr indent="0" algn="ctr">
                        <a:buNone/>
                      </a:pPr>
                      <a:r>
                        <a:rPr lang="zh-CN" altLang="en-US" sz="1400"/>
                        <a:t>数据库、主管部门、交易所</a:t>
                      </a:r>
                      <a:endParaRPr lang="zh-CN" altLang="en-US" sz="1400"/>
                    </a:p>
                  </a:txBody>
                  <a:tcPr marL="0" marR="0" marT="0" marB="0" vert="horz" anchor="ctr" anchorCtr="0"/>
                </a:tc>
              </a:tr>
              <a:tr h="242570">
                <a:tc vMerge="1">
                  <a:tcPr marL="0" marR="0" marT="0" marB="0" vert="horz" anchor="ctr" anchorCtr="0"/>
                </a:tc>
                <a:tc>
                  <a:txBody>
                    <a:bodyPr/>
                    <a:p>
                      <a:pPr indent="0" algn="ctr">
                        <a:buNone/>
                      </a:pPr>
                      <a:r>
                        <a:rPr lang="zh-CN" altLang="en-US" sz="1400"/>
                        <a:t>上下游产业链相关商品的价格</a:t>
                      </a:r>
                      <a:endParaRPr lang="zh-CN" altLang="en-US" sz="1400"/>
                    </a:p>
                  </a:txBody>
                  <a:tcPr marL="0" marR="0" marT="0" marB="0" vert="horz" anchor="ctr" anchorCtr="0"/>
                </a:tc>
                <a:tc>
                  <a:txBody>
                    <a:bodyPr/>
                    <a:p>
                      <a:pPr indent="0" algn="ctr">
                        <a:buNone/>
                      </a:pPr>
                      <a:r>
                        <a:rPr lang="zh-CN" altLang="en-US" sz="1400">
                          <a:solidFill>
                            <a:srgbClr val="FF0000"/>
                          </a:solidFill>
                        </a:rPr>
                        <a:t>现货和期货价格</a:t>
                      </a:r>
                      <a:endParaRPr lang="zh-CN" altLang="en-US" sz="1400">
                        <a:solidFill>
                          <a:srgbClr val="FF0000"/>
                        </a:solidFill>
                      </a:endParaRPr>
                    </a:p>
                  </a:txBody>
                  <a:tcPr marL="0" marR="0" marT="0" marB="0" vert="horz" anchor="ctr" anchorCtr="0"/>
                </a:tc>
                <a:tc>
                  <a:txBody>
                    <a:bodyPr/>
                    <a:p>
                      <a:pPr indent="0" algn="ctr">
                        <a:buNone/>
                      </a:pPr>
                      <a:r>
                        <a:rPr lang="zh-CN" altLang="en-US" sz="1400"/>
                        <a:t>数据库、主管部门、交易所</a:t>
                      </a:r>
                      <a:endParaRPr lang="zh-CN" altLang="en-US" sz="1400"/>
                    </a:p>
                  </a:txBody>
                  <a:tcPr marL="0" marR="0" marT="0" marB="0" vert="horz" anchor="ctr" anchorCtr="0"/>
                </a:tc>
              </a:tr>
              <a:tr h="426720">
                <a:tc rowSpan="3">
                  <a:txBody>
                    <a:bodyPr/>
                    <a:p>
                      <a:pPr indent="0" algn="ctr">
                        <a:buNone/>
                      </a:pPr>
                      <a:r>
                        <a:rPr lang="zh-CN" altLang="en-US" sz="1400"/>
                        <a:t>替代性资源</a:t>
                      </a:r>
                      <a:endParaRPr lang="zh-CN" altLang="en-US" sz="1400"/>
                    </a:p>
                  </a:txBody>
                  <a:tcPr marL="0" marR="0" marT="0" marB="0" vert="horz" anchor="ctr" anchorCtr="0"/>
                </a:tc>
                <a:tc rowSpan="3">
                  <a:txBody>
                    <a:bodyPr/>
                    <a:p>
                      <a:pPr indent="0" algn="ctr">
                        <a:buNone/>
                      </a:pPr>
                      <a:r>
                        <a:rPr lang="zh-CN" altLang="en-US" sz="1400"/>
                        <a:t>资源可替代性</a:t>
                      </a:r>
                      <a:endParaRPr lang="zh-CN" altLang="en-US" sz="1400"/>
                    </a:p>
                  </a:txBody>
                  <a:tcPr marL="0" marR="0" marT="0" marB="0" vert="horz" anchor="ctr" anchorCtr="0"/>
                </a:tc>
                <a:tc>
                  <a:txBody>
                    <a:bodyPr/>
                    <a:p>
                      <a:pPr indent="0" algn="ctr">
                        <a:buNone/>
                      </a:pPr>
                      <a:r>
                        <a:rPr lang="zh-CN" altLang="en-US" sz="1400">
                          <a:solidFill>
                            <a:srgbClr val="FF0000"/>
                          </a:solidFill>
                        </a:rPr>
                        <a:t>替代性资源的价格</a:t>
                      </a:r>
                      <a:endParaRPr lang="zh-CN" altLang="en-US" sz="1400">
                        <a:solidFill>
                          <a:srgbClr val="FF0000"/>
                        </a:solidFill>
                      </a:endParaRPr>
                    </a:p>
                  </a:txBody>
                  <a:tcPr marL="0" marR="0" marT="0" marB="0" vert="horz" anchor="ctr" anchorCtr="0"/>
                </a:tc>
                <a:tc>
                  <a:txBody>
                    <a:bodyPr/>
                    <a:p>
                      <a:pPr indent="0" algn="ctr">
                        <a:buNone/>
                      </a:pPr>
                      <a:r>
                        <a:rPr lang="zh-CN" altLang="en-US" sz="1400"/>
                        <a:t>行业协会、各期货公司、交易所等</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solidFill>
                            <a:srgbClr val="FF0000"/>
                          </a:solidFill>
                        </a:rPr>
                        <a:t>替代能源需求量</a:t>
                      </a:r>
                      <a:endParaRPr lang="zh-CN" altLang="en-US" sz="1400">
                        <a:solidFill>
                          <a:srgbClr val="FF0000"/>
                        </a:solidFill>
                      </a:endParaRPr>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13360">
                <a:tc vMerge="1">
                  <a:tcPr marL="0" marR="0" marT="0" marB="0" vert="horz" anchor="t"/>
                </a:tc>
                <a:tc vMerge="1">
                  <a:tcPr marL="0" marR="0" marT="0" marB="0" vert="horz" anchor="ctr"/>
                </a:tc>
                <a:tc>
                  <a:txBody>
                    <a:bodyPr/>
                    <a:p>
                      <a:pPr indent="0" algn="ctr">
                        <a:buNone/>
                      </a:pPr>
                      <a:r>
                        <a:rPr lang="zh-CN" altLang="en-US" sz="1400"/>
                        <a:t>技术进步</a:t>
                      </a:r>
                      <a:endParaRPr lang="zh-CN" altLang="en-US" sz="1400"/>
                    </a:p>
                  </a:txBody>
                  <a:tcPr marL="0" marR="0" marT="0" marB="0" vert="horz" anchor="ctr" anchorCtr="0"/>
                </a:tc>
                <a:tc>
                  <a:txBody>
                    <a:bodyPr/>
                    <a:p>
                      <a:pPr indent="0" algn="ctr">
                        <a:buNone/>
                      </a:pPr>
                      <a:r>
                        <a:rPr lang="zh-CN" altLang="en-US" sz="1400"/>
                        <a:t>产业联盟、行业协会</a:t>
                      </a:r>
                      <a:endParaRPr lang="zh-CN" altLang="en-US" sz="1400"/>
                    </a:p>
                  </a:txBody>
                  <a:tcPr marL="0" marR="0" marT="0" marB="0" vert="horz" anchor="ctr" anchorCtr="0"/>
                </a:tc>
              </a:tr>
              <a:tr h="204470">
                <a:tc rowSpan="3">
                  <a:txBody>
                    <a:bodyPr/>
                    <a:p>
                      <a:pPr indent="0" algn="ctr">
                        <a:buNone/>
                      </a:pPr>
                      <a:r>
                        <a:rPr lang="zh-CN" altLang="en-US" sz="1400"/>
                        <a:t>资源利用效率</a:t>
                      </a:r>
                      <a:endParaRPr lang="zh-CN" altLang="en-US" sz="1400"/>
                    </a:p>
                  </a:txBody>
                  <a:tcPr marL="0" marR="0" marT="0" marB="0" vert="horz" anchor="ctr" anchorCtr="0"/>
                </a:tc>
                <a:tc rowSpan="3">
                  <a:txBody>
                    <a:bodyPr/>
                    <a:p>
                      <a:pPr indent="0" algn="ctr">
                        <a:buNone/>
                      </a:pPr>
                      <a:r>
                        <a:rPr lang="zh-CN" altLang="en-US" sz="1400"/>
                        <a:t>使用效率</a:t>
                      </a:r>
                      <a:endParaRPr lang="zh-CN" altLang="en-US" sz="1400"/>
                    </a:p>
                  </a:txBody>
                  <a:tcPr marL="0" marR="0" marT="0" marB="0" vert="horz" anchor="ctr" anchorCtr="0"/>
                </a:tc>
                <a:tc>
                  <a:txBody>
                    <a:bodyPr/>
                    <a:p>
                      <a:pPr indent="0" algn="ctr">
                        <a:buNone/>
                      </a:pPr>
                      <a:r>
                        <a:rPr lang="zh-CN" altLang="en-US" sz="1400"/>
                        <a:t>能源加工转换损失量</a:t>
                      </a:r>
                      <a:endParaRPr lang="zh-CN" altLang="en-US" sz="1400"/>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04470">
                <a:tc vMerge="1">
                  <a:tcPr marL="0" marR="0" marT="0" marB="0" vert="horz" anchor="t"/>
                </a:tc>
                <a:tc vMerge="1">
                  <a:tcPr marL="0" marR="0" marT="0" marB="0" vert="horz" anchor="t"/>
                </a:tc>
                <a:tc>
                  <a:txBody>
                    <a:bodyPr/>
                    <a:p>
                      <a:pPr indent="0" algn="ctr">
                        <a:buNone/>
                      </a:pPr>
                      <a:r>
                        <a:rPr lang="zh-CN" altLang="en-US" sz="1400"/>
                        <a:t>能源加工转换效率</a:t>
                      </a:r>
                      <a:endParaRPr lang="zh-CN" altLang="en-US" sz="1400"/>
                    </a:p>
                  </a:txBody>
                  <a:tcPr marL="0" marR="0" marT="0" marB="0" vert="horz" anchor="ctr" anchorCtr="0"/>
                </a:tc>
                <a:tc>
                  <a:txBody>
                    <a:bodyPr/>
                    <a:p>
                      <a:pPr indent="0" algn="ctr">
                        <a:buNone/>
                      </a:pPr>
                      <a:r>
                        <a:rPr lang="zh-CN" altLang="en-US" sz="1400"/>
                        <a:t>国家统计局</a:t>
                      </a:r>
                      <a:endParaRPr lang="zh-CN" altLang="en-US" sz="1400"/>
                    </a:p>
                  </a:txBody>
                  <a:tcPr marL="0" marR="0" marT="0" marB="0" vert="horz" anchor="ctr" anchorCtr="0"/>
                </a:tc>
              </a:tr>
              <a:tr h="203835">
                <a:tc vMerge="1">
                  <a:tcPr marL="0" marR="0" marT="0" marB="0" vert="horz" anchor="ctr"/>
                </a:tc>
                <a:tc vMerge="1">
                  <a:tcPr marL="0" marR="0" marT="0" marB="0" vert="horz" anchor="ctr"/>
                </a:tc>
                <a:tc>
                  <a:txBody>
                    <a:bodyPr/>
                    <a:p>
                      <a:pPr indent="0" algn="ctr">
                        <a:buNone/>
                      </a:pPr>
                      <a:r>
                        <a:rPr lang="zh-CN" altLang="en-US" sz="1400"/>
                        <a:t>技术和研发</a:t>
                      </a:r>
                      <a:endParaRPr lang="zh-CN" altLang="en-US" sz="1400"/>
                    </a:p>
                  </a:txBody>
                  <a:tcPr marL="0" marR="0" marT="0" marB="0" vert="horz" anchor="ctr" anchorCtr="0"/>
                </a:tc>
                <a:tc>
                  <a:txBody>
                    <a:bodyPr/>
                    <a:p>
                      <a:pPr indent="0" algn="ctr">
                        <a:buNone/>
                      </a:pPr>
                      <a:r>
                        <a:rPr lang="zh-CN" altLang="en-US" sz="1400"/>
                        <a:t>产业联盟、行业协会</a:t>
                      </a:r>
                      <a:endParaRPr lang="zh-CN" altLang="en-US" sz="1400"/>
                    </a:p>
                  </a:txBody>
                  <a:tcPr marL="0" marR="0" marT="0" marB="0" vert="horz" anchor="ctr" anchorCtr="0"/>
                </a:tc>
              </a:tr>
              <a:tr h="213360">
                <a:tc rowSpan="8">
                  <a:txBody>
                    <a:bodyPr/>
                    <a:p>
                      <a:pPr indent="0" algn="ctr">
                        <a:buNone/>
                      </a:pPr>
                      <a:r>
                        <a:rPr lang="zh-CN" altLang="en-US" sz="1400"/>
                        <a:t>金融因素</a:t>
                      </a:r>
                      <a:endParaRPr lang="zh-CN" altLang="en-US" sz="1400"/>
                    </a:p>
                  </a:txBody>
                  <a:tcPr marL="0" marR="0" marT="0" marB="0" vert="horz" anchor="ctr" anchorCtr="0"/>
                </a:tc>
                <a:tc>
                  <a:txBody>
                    <a:bodyPr/>
                    <a:p>
                      <a:pPr indent="0" algn="ctr">
                        <a:buNone/>
                      </a:pPr>
                      <a:r>
                        <a:rPr lang="zh-CN" altLang="en-US" sz="1400"/>
                        <a:t>市场投机因素</a:t>
                      </a:r>
                      <a:endParaRPr lang="zh-CN" altLang="en-US" sz="1400"/>
                    </a:p>
                  </a:txBody>
                  <a:tcPr marL="0" marR="0" marT="0" marB="0" vert="horz" anchor="ctr" anchorCtr="0"/>
                </a:tc>
                <a:tc>
                  <a:txBody>
                    <a:bodyPr/>
                    <a:p>
                      <a:pPr indent="0" algn="ctr">
                        <a:buNone/>
                      </a:pPr>
                      <a:r>
                        <a:rPr lang="zh-CN" altLang="en-US" sz="1400"/>
                        <a:t>基金持仓：非商业持仓净多头占比</a:t>
                      </a:r>
                      <a:endParaRPr lang="zh-CN" altLang="en-US" sz="1400"/>
                    </a:p>
                  </a:txBody>
                  <a:tcPr marL="0" marR="0" marT="0" marB="0" vert="horz" anchor="ctr" anchorCtr="0"/>
                </a:tc>
                <a:tc>
                  <a:txBody>
                    <a:bodyPr/>
                    <a:p>
                      <a:pPr indent="0" algn="ctr">
                        <a:buNone/>
                      </a:pPr>
                      <a:r>
                        <a:rPr lang="en-US" altLang="zh-CN" sz="1400"/>
                        <a:t>CFTC</a:t>
                      </a:r>
                      <a:r>
                        <a:rPr lang="zh-CN" altLang="en-US" sz="1400"/>
                        <a:t>的</a:t>
                      </a:r>
                      <a:r>
                        <a:rPr lang="en-US" altLang="zh-CN" sz="1400"/>
                        <a:t>COT</a:t>
                      </a:r>
                      <a:r>
                        <a:rPr lang="zh-CN" altLang="en-US" sz="1400"/>
                        <a:t>报告</a:t>
                      </a:r>
                      <a:endParaRPr lang="zh-CN" altLang="en-US" sz="1400"/>
                    </a:p>
                  </a:txBody>
                  <a:tcPr marL="0" marR="0" marT="0" marB="0" vert="horz" anchor="ctr" anchorCtr="0"/>
                </a:tc>
              </a:tr>
              <a:tr h="203835">
                <a:tc vMerge="1">
                  <a:tcPr marL="0" marR="0" marT="0" marB="0" vert="horz" anchor="t"/>
                </a:tc>
                <a:tc>
                  <a:txBody>
                    <a:bodyPr/>
                    <a:p>
                      <a:pPr indent="0" algn="ctr">
                        <a:buNone/>
                      </a:pPr>
                      <a:r>
                        <a:rPr lang="zh-CN" altLang="en-US" sz="1400"/>
                        <a:t>市场联动</a:t>
                      </a:r>
                      <a:endParaRPr lang="zh-CN" altLang="en-US" sz="1400"/>
                    </a:p>
                  </a:txBody>
                  <a:tcPr marL="0" marR="0" marT="0" marB="0" vert="horz" anchor="ctr" anchorCtr="0"/>
                </a:tc>
                <a:tc>
                  <a:txBody>
                    <a:bodyPr/>
                    <a:p>
                      <a:pPr indent="0" algn="ctr">
                        <a:buNone/>
                      </a:pPr>
                      <a:r>
                        <a:rPr lang="zh-CN" altLang="en-US" sz="1400"/>
                        <a:t>信息溢出效应如</a:t>
                      </a:r>
                      <a:r>
                        <a:rPr lang="en-US" altLang="zh-CN" sz="1400"/>
                        <a:t>PT</a:t>
                      </a:r>
                      <a:r>
                        <a:rPr lang="zh-CN" altLang="en-US" sz="1400"/>
                        <a:t>、</a:t>
                      </a:r>
                      <a:r>
                        <a:rPr lang="en-US" altLang="zh-CN" sz="1400"/>
                        <a:t>IS</a:t>
                      </a:r>
                      <a:r>
                        <a:rPr lang="zh-CN" altLang="en-US" sz="1400"/>
                        <a:t>等</a:t>
                      </a:r>
                      <a:endParaRPr lang="zh-CN" altLang="en-US" sz="1400"/>
                    </a:p>
                  </a:txBody>
                  <a:tcPr marL="0" marR="0" marT="0" marB="0" vert="horz" anchor="ctr" anchorCtr="0"/>
                </a:tc>
                <a:tc>
                  <a:txBody>
                    <a:bodyPr/>
                    <a:p>
                      <a:pPr indent="0" algn="ctr">
                        <a:buNone/>
                      </a:pPr>
                      <a:r>
                        <a:rPr lang="zh-CN" altLang="en-US" sz="1400"/>
                        <a:t>需要根据市场数据测算</a:t>
                      </a:r>
                      <a:endParaRPr lang="zh-CN" altLang="en-US" sz="1400"/>
                    </a:p>
                  </a:txBody>
                  <a:tcPr marL="0" marR="0" marT="0" marB="0" vert="horz" anchor="ctr" anchorCtr="0"/>
                </a:tc>
              </a:tr>
              <a:tr h="205105">
                <a:tc vMerge="1">
                  <a:tcPr marL="0" marR="0" marT="0" marB="0" vert="horz" anchor="t"/>
                </a:tc>
                <a:tc rowSpan="6">
                  <a:txBody>
                    <a:bodyPr/>
                    <a:p>
                      <a:pPr indent="0" algn="ctr">
                        <a:buNone/>
                      </a:pPr>
                      <a:r>
                        <a:rPr lang="zh-CN" altLang="en-US" sz="1400"/>
                        <a:t>汇率和利率等</a:t>
                      </a:r>
                      <a:endParaRPr lang="zh-CN" altLang="en-US" sz="1400"/>
                    </a:p>
                  </a:txBody>
                  <a:tcPr marL="0" marR="0" marT="0" marB="0" vert="horz" anchor="ctr" anchorCtr="0"/>
                </a:tc>
                <a:tc>
                  <a:txBody>
                    <a:bodyPr/>
                    <a:p>
                      <a:pPr indent="0" algn="ctr">
                        <a:buNone/>
                      </a:pPr>
                      <a:r>
                        <a:rPr lang="zh-CN" altLang="en-US" sz="1400"/>
                        <a:t>美元汇率指数</a:t>
                      </a:r>
                      <a:endParaRPr lang="zh-CN" altLang="en-US" sz="1400"/>
                    </a:p>
                  </a:txBody>
                  <a:tcPr marL="0" marR="0" marT="0" marB="0" vert="horz" anchor="ctr" anchorCtr="0"/>
                </a:tc>
                <a:tc>
                  <a:txBody>
                    <a:bodyPr/>
                    <a:p>
                      <a:pPr indent="0" algn="ctr">
                        <a:buNone/>
                      </a:pPr>
                      <a:r>
                        <a:rPr lang="zh-CN" altLang="en-US" sz="1400"/>
                        <a:t>美联储数据</a:t>
                      </a:r>
                      <a:endParaRPr lang="zh-CN" altLang="en-US" sz="1400"/>
                    </a:p>
                  </a:txBody>
                  <a:tcPr marL="0" marR="0" marT="0" marB="0" vert="horz" anchor="ctr" anchorCtr="0"/>
                </a:tc>
              </a:tr>
              <a:tr h="213360">
                <a:tc vMerge="1">
                  <a:tcPr marL="0" marR="0" marT="0" marB="0" vert="horz" anchor="t"/>
                </a:tc>
                <a:tc vMerge="1">
                  <a:tcPr marL="0" marR="0" marT="0" marB="0" vert="horz" anchor="t"/>
                </a:tc>
                <a:tc>
                  <a:txBody>
                    <a:bodyPr/>
                    <a:p>
                      <a:pPr indent="0" algn="ctr">
                        <a:buNone/>
                      </a:pPr>
                      <a:r>
                        <a:rPr lang="zh-CN" altLang="en-US" sz="1400"/>
                        <a:t>人民币兑美元的比价</a:t>
                      </a:r>
                      <a:endParaRPr lang="zh-CN" altLang="en-US" sz="1400"/>
                    </a:p>
                  </a:txBody>
                  <a:tcPr marL="0" marR="0" marT="0" marB="0" vert="horz" anchor="ctr" anchorCtr="0"/>
                </a:tc>
                <a:tc>
                  <a:txBody>
                    <a:bodyPr/>
                    <a:p>
                      <a:pPr indent="0" algn="ctr">
                        <a:buNone/>
                      </a:pPr>
                      <a:r>
                        <a:rPr lang="zh-CN" altLang="en-US" sz="1400"/>
                        <a:t>上海期货交易所</a:t>
                      </a:r>
                      <a:endParaRPr lang="zh-CN" altLang="en-US" sz="1400"/>
                    </a:p>
                  </a:txBody>
                  <a:tcPr marL="0" marR="0" marT="0" marB="0" vert="horz" anchor="ctr" anchorCtr="0"/>
                </a:tc>
              </a:tr>
              <a:tr h="204470">
                <a:tc vMerge="1">
                  <a:tcPr marL="0" marR="0" marT="0" marB="0" vert="horz" anchor="t"/>
                </a:tc>
                <a:tc vMerge="1">
                  <a:tcPr marL="0" marR="0" marT="0" marB="0" vert="horz" anchor="t"/>
                </a:tc>
                <a:tc>
                  <a:txBody>
                    <a:bodyPr/>
                    <a:p>
                      <a:pPr indent="0" algn="ctr">
                        <a:buNone/>
                      </a:pPr>
                      <a:r>
                        <a:rPr lang="zh-CN" altLang="en-US" sz="1400"/>
                        <a:t>美国联邦基金利率</a:t>
                      </a:r>
                      <a:endParaRPr lang="zh-CN" altLang="en-US" sz="1400"/>
                    </a:p>
                  </a:txBody>
                  <a:tcPr marL="0" marR="0" marT="0" marB="0" vert="horz" anchor="ctr" anchorCtr="0"/>
                </a:tc>
                <a:tc>
                  <a:txBody>
                    <a:bodyPr/>
                    <a:p>
                      <a:pPr indent="0" algn="ctr">
                        <a:buNone/>
                      </a:pPr>
                      <a:r>
                        <a:rPr lang="zh-CN" altLang="en-US" sz="1400"/>
                        <a:t>美国联邦储备委员会</a:t>
                      </a:r>
                      <a:endParaRPr lang="zh-CN" altLang="en-US" sz="1400"/>
                    </a:p>
                  </a:txBody>
                  <a:tcPr marL="0" marR="0" marT="0" marB="0" vert="horz" anchor="ctr" anchorCtr="0"/>
                </a:tc>
              </a:tr>
              <a:tr h="204470">
                <a:tc vMerge="1">
                  <a:tcPr marL="0" marR="0" marT="0" marB="0" vert="horz" anchor="t"/>
                </a:tc>
                <a:tc vMerge="1">
                  <a:tcPr marL="0" marR="0" marT="0" marB="0" vert="horz" anchor="t"/>
                </a:tc>
                <a:tc>
                  <a:txBody>
                    <a:bodyPr/>
                    <a:p>
                      <a:pPr indent="0" algn="ctr">
                        <a:buNone/>
                      </a:pPr>
                      <a:r>
                        <a:rPr lang="zh-CN" altLang="en-US" sz="1400"/>
                        <a:t>我国利率和货币供应量</a:t>
                      </a:r>
                      <a:endParaRPr lang="zh-CN" altLang="en-US" sz="1400"/>
                    </a:p>
                  </a:txBody>
                  <a:tcPr marL="0" marR="0" marT="0" marB="0" vert="horz" anchor="ctr" anchorCtr="0"/>
                </a:tc>
                <a:tc>
                  <a:txBody>
                    <a:bodyPr/>
                    <a:p>
                      <a:pPr indent="0" algn="ctr">
                        <a:buNone/>
                      </a:pPr>
                      <a:r>
                        <a:rPr lang="zh-CN" altLang="en-US" sz="1400"/>
                        <a:t>中国国家统计局、数据库</a:t>
                      </a:r>
                      <a:endParaRPr lang="zh-CN" altLang="en-US" sz="1400"/>
                    </a:p>
                  </a:txBody>
                  <a:tcPr marL="0" marR="0" marT="0" marB="0" vert="horz" anchor="ctr" anchorCtr="0"/>
                </a:tc>
              </a:tr>
              <a:tr h="203835">
                <a:tc vMerge="1">
                  <a:tcPr marL="0" marR="0" marT="0" marB="0" vert="horz" anchor="t"/>
                </a:tc>
                <a:tc vMerge="1">
                  <a:tcPr marL="0" marR="0" marT="0" marB="0" vert="horz" anchor="t"/>
                </a:tc>
                <a:tc>
                  <a:txBody>
                    <a:bodyPr/>
                    <a:p>
                      <a:pPr indent="0" algn="ctr">
                        <a:buNone/>
                      </a:pPr>
                      <a:r>
                        <a:rPr lang="zh-CN" altLang="en-US" sz="1400"/>
                        <a:t>物价水平：全球</a:t>
                      </a:r>
                      <a:r>
                        <a:rPr lang="en-US" altLang="zh-CN" sz="1400"/>
                        <a:t>GDP</a:t>
                      </a:r>
                      <a:r>
                        <a:rPr lang="zh-CN" altLang="en-US" sz="1400"/>
                        <a:t>平减指数</a:t>
                      </a:r>
                      <a:endParaRPr lang="zh-CN" altLang="en-US" sz="1400"/>
                    </a:p>
                  </a:txBody>
                  <a:tcPr marL="0" marR="0" marT="0" marB="0" vert="horz" anchor="ctr" anchorCtr="0"/>
                </a:tc>
                <a:tc>
                  <a:txBody>
                    <a:bodyPr/>
                    <a:p>
                      <a:pPr indent="0" algn="ctr">
                        <a:buNone/>
                      </a:pPr>
                      <a:r>
                        <a:rPr lang="zh-CN" altLang="en-US" sz="1400"/>
                        <a:t>美国农业部（</a:t>
                      </a:r>
                      <a:r>
                        <a:rPr lang="en-US" altLang="zh-CN" sz="1400"/>
                        <a:t>USDA</a:t>
                      </a:r>
                      <a:r>
                        <a:rPr lang="zh-CN" altLang="en-US" sz="1400"/>
                        <a:t>）</a:t>
                      </a:r>
                      <a:endParaRPr lang="zh-CN" altLang="en-US" sz="1400"/>
                    </a:p>
                  </a:txBody>
                  <a:tcPr marL="0" marR="0" marT="0" marB="0" vert="horz" anchor="ctr" anchorCtr="0"/>
                </a:tc>
              </a:tr>
              <a:tr h="203835">
                <a:tc vMerge="1">
                  <a:tcPr marL="0" marR="0" marT="0" marB="0" vert="horz" anchor="ctr"/>
                </a:tc>
                <a:tc vMerge="1">
                  <a:tcPr marL="0" marR="0" marT="0" marB="0" vert="horz" anchor="ctr"/>
                </a:tc>
                <a:tc>
                  <a:txBody>
                    <a:bodyPr/>
                    <a:p>
                      <a:pPr indent="0" algn="ctr">
                        <a:buNone/>
                      </a:pPr>
                      <a:r>
                        <a:rPr lang="zh-CN" altLang="en-US" sz="1400"/>
                        <a:t>我国的通货膨胀</a:t>
                      </a:r>
                      <a:r>
                        <a:rPr lang="en-US" altLang="zh-CN" sz="1400"/>
                        <a:t>PPI</a:t>
                      </a:r>
                      <a:endParaRPr lang="en-US" altLang="zh-CN" sz="1400"/>
                    </a:p>
                  </a:txBody>
                  <a:tcPr marL="0" marR="0" marT="0" marB="0" vert="horz" anchor="ctr" anchorCtr="0"/>
                </a:tc>
                <a:tc>
                  <a:txBody>
                    <a:bodyPr/>
                    <a:p>
                      <a:pPr indent="0" algn="ctr">
                        <a:buNone/>
                      </a:pPr>
                      <a:r>
                        <a:rPr lang="zh-CN" altLang="en-US" sz="1400"/>
                        <a:t>中国国家统计局、数据库</a:t>
                      </a:r>
                      <a:endParaRPr lang="zh-CN" altLang="en-US" sz="1400"/>
                    </a:p>
                  </a:txBody>
                  <a:tcPr marL="0" marR="0" marT="0" marB="0" vert="horz" anchor="ctr" anchorCtr="0"/>
                </a:tc>
              </a:tr>
              <a:tr h="219075">
                <a:tc rowSpan="4">
                  <a:txBody>
                    <a:bodyPr/>
                    <a:p>
                      <a:pPr indent="0" algn="ctr">
                        <a:buNone/>
                      </a:pPr>
                      <a:r>
                        <a:rPr lang="zh-CN" altLang="en-US" sz="1400"/>
                        <a:t>突发事件</a:t>
                      </a:r>
                      <a:endParaRPr lang="zh-CN" altLang="en-US" sz="1400"/>
                    </a:p>
                  </a:txBody>
                  <a:tcPr marL="0" marR="0" marT="0" marB="0" vert="horz" anchor="ctr" anchorCtr="0"/>
                </a:tc>
                <a:tc rowSpan="2">
                  <a:txBody>
                    <a:bodyPr/>
                    <a:p>
                      <a:pPr indent="0" algn="ctr">
                        <a:buNone/>
                      </a:pPr>
                      <a:r>
                        <a:rPr lang="zh-CN" altLang="en-US" sz="1400"/>
                        <a:t>气候异常带来的冲击</a:t>
                      </a:r>
                      <a:endParaRPr lang="zh-CN" altLang="en-US" sz="1400"/>
                    </a:p>
                  </a:txBody>
                  <a:tcPr marL="0" marR="0" marT="0" marB="0" vert="horz" anchor="ctr" anchorCtr="0"/>
                </a:tc>
                <a:tc>
                  <a:txBody>
                    <a:bodyPr/>
                    <a:p>
                      <a:pPr indent="0" algn="ctr">
                        <a:buNone/>
                      </a:pPr>
                      <a:r>
                        <a:rPr lang="zh-CN" altLang="en-US" sz="1400"/>
                        <a:t>异常程度天数：超冷天数和超热天数之和</a:t>
                      </a:r>
                      <a:endParaRPr lang="zh-CN" altLang="en-US" sz="1400"/>
                    </a:p>
                  </a:txBody>
                  <a:tcPr marL="0" marR="0" marT="0" marB="0" vert="horz" anchor="ctr" anchorCtr="0"/>
                </a:tc>
                <a:tc>
                  <a:txBody>
                    <a:bodyPr/>
                    <a:p>
                      <a:pPr indent="0" algn="ctr">
                        <a:buNone/>
                      </a:pPr>
                      <a:r>
                        <a:rPr lang="zh-CN" altLang="en-US" sz="1400"/>
                        <a:t>芝加哥交易所的天气衍生品的数据</a:t>
                      </a:r>
                      <a:endParaRPr lang="zh-CN" altLang="en-US" sz="1400"/>
                    </a:p>
                  </a:txBody>
                  <a:tcPr marL="0" marR="0" marT="0" marB="0" vert="horz" anchor="ctr" anchorCtr="0"/>
                </a:tc>
              </a:tr>
              <a:tr h="218440">
                <a:tc vMerge="1">
                  <a:tcPr marL="0" marR="0" marT="0" marB="0" vert="horz" anchor="t"/>
                </a:tc>
                <a:tc vMerge="1">
                  <a:tcPr marL="0" marR="0" marT="0" marB="0" vert="horz" anchor="ctr"/>
                </a:tc>
                <a:tc>
                  <a:txBody>
                    <a:bodyPr/>
                    <a:p>
                      <a:pPr indent="0" algn="ctr">
                        <a:buNone/>
                      </a:pPr>
                      <a:r>
                        <a:rPr lang="zh-CN" altLang="en-US" sz="1400"/>
                        <a:t>极端气候灾害</a:t>
                      </a:r>
                      <a:endParaRPr lang="zh-CN" altLang="en-US" sz="1400"/>
                    </a:p>
                  </a:txBody>
                  <a:tcPr marL="0" marR="0" marT="0" marB="0" vert="horz" anchor="ctr" anchorCtr="0"/>
                </a:tc>
                <a:tc>
                  <a:txBody>
                    <a:bodyPr/>
                    <a:p>
                      <a:pPr indent="0" algn="ctr">
                        <a:buNone/>
                      </a:pPr>
                      <a:r>
                        <a:rPr lang="zh-CN" altLang="en-US" sz="1400"/>
                        <a:t>新闻报道</a:t>
                      </a:r>
                      <a:endParaRPr lang="zh-CN" altLang="en-US" sz="1400"/>
                    </a:p>
                  </a:txBody>
                  <a:tcPr marL="0" marR="0" marT="0" marB="0" vert="horz" anchor="ctr" anchorCtr="0"/>
                </a:tc>
              </a:tr>
              <a:tr h="403225">
                <a:tc vMerge="1">
                  <a:tcPr marL="0" marR="0" marT="0" marB="0" vert="horz" anchor="t"/>
                </a:tc>
                <a:tc>
                  <a:txBody>
                    <a:bodyPr/>
                    <a:p>
                      <a:pPr indent="0" algn="ctr">
                        <a:buNone/>
                      </a:pPr>
                      <a:r>
                        <a:rPr lang="zh-CN" altLang="en-US" sz="1400"/>
                        <a:t>地缘政治和突发事件带来的冲击</a:t>
                      </a:r>
                      <a:endParaRPr lang="zh-CN" altLang="en-US" sz="1400"/>
                    </a:p>
                  </a:txBody>
                  <a:tcPr marL="0" marR="0" marT="0" marB="0" vert="horz" anchor="ctr" anchorCtr="0"/>
                </a:tc>
                <a:tc>
                  <a:txBody>
                    <a:bodyPr/>
                    <a:p>
                      <a:pPr indent="0" algn="ctr">
                        <a:buNone/>
                      </a:pPr>
                      <a:r>
                        <a:rPr lang="zh-CN" altLang="en-US" sz="1400"/>
                        <a:t>重要选举的结果、</a:t>
                      </a:r>
                      <a:r>
                        <a:rPr lang="zh-CN" sz="1400">
                          <a:ea typeface="宋体" panose="02010600030101010101" pitchFamily="2" charset="-122"/>
                        </a:rPr>
                        <a:t>罢工、战争等突发事件</a:t>
                      </a:r>
                      <a:endParaRPr lang="zh-CN" sz="1400">
                        <a:ea typeface="宋体" panose="02010600030101010101" pitchFamily="2" charset="-122"/>
                      </a:endParaRPr>
                    </a:p>
                  </a:txBody>
                  <a:tcPr marL="0" marR="0" marT="0" marB="0" vert="horz" anchor="ctr" anchorCtr="0"/>
                </a:tc>
                <a:tc>
                  <a:txBody>
                    <a:bodyPr/>
                    <a:p>
                      <a:pPr indent="0" algn="ctr">
                        <a:buNone/>
                      </a:pPr>
                      <a:r>
                        <a:rPr lang="zh-CN" altLang="en-US" sz="1400"/>
                        <a:t>各种新闻报告</a:t>
                      </a:r>
                      <a:endParaRPr lang="zh-CN" altLang="en-US" sz="1400"/>
                    </a:p>
                  </a:txBody>
                  <a:tcPr marL="0" marR="0" marT="0" marB="0" vert="horz" anchor="ctr" anchorCtr="0"/>
                </a:tc>
              </a:tr>
              <a:tr h="203835">
                <a:tc vMerge="1">
                  <a:tcPr marL="0" marR="0" marT="0" marB="0" vert="horz" anchor="ctr"/>
                </a:tc>
                <a:tc>
                  <a:txBody>
                    <a:bodyPr/>
                    <a:p>
                      <a:pPr indent="0" algn="ctr">
                        <a:buNone/>
                      </a:pPr>
                      <a:r>
                        <a:rPr lang="zh-CN" altLang="en-US" sz="1400"/>
                        <a:t>技术发展带来的冲击</a:t>
                      </a:r>
                      <a:endParaRPr lang="zh-CN" altLang="en-US" sz="1400"/>
                    </a:p>
                  </a:txBody>
                  <a:tcPr marL="0" marR="0" marT="0" marB="0" vert="horz" anchor="ctr" anchorCtr="0"/>
                </a:tc>
                <a:tc>
                  <a:txBody>
                    <a:bodyPr/>
                    <a:p>
                      <a:pPr indent="0" algn="ctr">
                        <a:buNone/>
                      </a:pPr>
                      <a:r>
                        <a:rPr lang="zh-CN" altLang="en-US" sz="1400"/>
                        <a:t>资源利用效率、替代性资源相关技术进步</a:t>
                      </a:r>
                      <a:endParaRPr lang="zh-CN" altLang="en-US" sz="1400"/>
                    </a:p>
                  </a:txBody>
                  <a:tcPr marL="0" marR="0" marT="0" marB="0" vert="horz" anchor="ctr" anchorCtr="0"/>
                </a:tc>
                <a:tc>
                  <a:txBody>
                    <a:bodyPr/>
                    <a:p>
                      <a:pPr indent="0" algn="ctr">
                        <a:buNone/>
                      </a:pPr>
                      <a:r>
                        <a:rPr lang="zh-CN" altLang="en-US" sz="1400"/>
                        <a:t>各种新闻报告</a:t>
                      </a:r>
                      <a:endParaRPr lang="zh-CN" altLang="en-US" sz="1400"/>
                    </a:p>
                  </a:txBody>
                  <a:tcPr marL="0" marR="0" marT="0" marB="0" vert="horz" anchor="ctr" anchorCtr="0"/>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失业率、就业情况</a:t>
            </a:r>
            <a:endParaRPr lang="zh-CN" altLang="en-US"/>
          </a:p>
        </p:txBody>
      </p:sp>
      <p:sp>
        <p:nvSpPr>
          <p:cNvPr id="3" name="内容占位符 2"/>
          <p:cNvSpPr/>
          <p:nvPr>
            <p:ph idx="4294967295"/>
          </p:nvPr>
        </p:nvSpPr>
        <p:spPr>
          <a:xfrm>
            <a:off x="302895" y="2458720"/>
            <a:ext cx="10515600" cy="4351655"/>
          </a:xfrm>
        </p:spPr>
        <p:txBody>
          <a:bodyPr/>
          <a:p>
            <a:pPr marL="0" indent="0">
              <a:buNone/>
            </a:pPr>
            <a:endParaRPr lang="zh-CN" altLang="en-US" sz="2400" b="0">
              <a:solidFill>
                <a:schemeClr val="tx1"/>
              </a:solidFill>
            </a:endParaRPr>
          </a:p>
          <a:p>
            <a:pPr marL="0" indent="0">
              <a:buNone/>
            </a:pPr>
            <a:r>
              <a:rPr lang="zh-CN" altLang="en-US" sz="2400" b="0">
                <a:solidFill>
                  <a:schemeClr val="tx1"/>
                </a:solidFill>
              </a:rPr>
              <a:t>应用范围：</a:t>
            </a:r>
            <a:endParaRPr lang="zh-CN" altLang="en-US" sz="2400" b="0">
              <a:solidFill>
                <a:schemeClr val="tx1"/>
              </a:solidFill>
            </a:endParaRPr>
          </a:p>
          <a:p>
            <a:pPr marL="0" indent="0">
              <a:buNone/>
            </a:pPr>
            <a:r>
              <a:rPr lang="zh-CN" altLang="en-US" sz="2400" b="0">
                <a:solidFill>
                  <a:schemeClr val="tx1"/>
                </a:solidFill>
              </a:rPr>
              <a:t>德国、以色列、土耳其、意大利、美国等国家</a:t>
            </a:r>
            <a:endParaRPr lang="zh-CN" altLang="en-US" sz="2400" b="0">
              <a:solidFill>
                <a:schemeClr val="tx1"/>
              </a:solidFill>
            </a:endParaRPr>
          </a:p>
          <a:p>
            <a:pPr marL="0" indent="0">
              <a:buNone/>
            </a:pPr>
            <a:endParaRPr lang="zh-CN" altLang="en-US" sz="2400" b="0">
              <a:solidFill>
                <a:schemeClr val="tx1"/>
              </a:solidFill>
            </a:endParaRPr>
          </a:p>
          <a:p>
            <a:pPr marL="0" indent="0">
              <a:buNone/>
            </a:pPr>
            <a:r>
              <a:rPr lang="zh-CN" altLang="en-US" sz="2400" b="0">
                <a:solidFill>
                  <a:schemeClr val="tx1"/>
                </a:solidFill>
              </a:rPr>
              <a:t>效果：</a:t>
            </a:r>
            <a:endParaRPr lang="zh-CN" altLang="en-US" sz="2400" b="0">
              <a:solidFill>
                <a:schemeClr val="tx1"/>
              </a:solidFill>
            </a:endParaRPr>
          </a:p>
          <a:p>
            <a:pPr marL="0" indent="0">
              <a:buNone/>
            </a:pPr>
            <a:r>
              <a:rPr lang="zh-CN" altLang="en-US" sz="2400" b="0">
                <a:solidFill>
                  <a:srgbClr val="FF0000"/>
                </a:solidFill>
                <a:sym typeface="+mn-ea"/>
              </a:rPr>
              <a:t>月度、周度失业率的预测，弥补城镇登记失业率的不足</a:t>
            </a:r>
            <a:endParaRPr lang="zh-CN" altLang="en-US" sz="2400" b="0">
              <a:solidFill>
                <a:srgbClr val="FF0000"/>
              </a:solidFill>
              <a:sym typeface="+mn-ea"/>
            </a:endParaRPr>
          </a:p>
          <a:p>
            <a:pPr marL="0" indent="0">
              <a:buNone/>
            </a:pPr>
            <a:r>
              <a:rPr lang="zh-CN" altLang="en-US" sz="2400" b="0">
                <a:solidFill>
                  <a:schemeClr val="tx1"/>
                </a:solidFill>
              </a:rPr>
              <a:t>部分的效果优于基于调查的失业率预测模型</a:t>
            </a:r>
            <a:endParaRPr lang="zh-CN" altLang="en-US"/>
          </a:p>
          <a:p>
            <a:endParaRPr lang="zh-CN" altLang="en-US"/>
          </a:p>
          <a:p>
            <a:endParaRPr lang="zh-CN" altLang="en-US"/>
          </a:p>
        </p:txBody>
      </p:sp>
      <p:sp>
        <p:nvSpPr>
          <p:cNvPr id="5" name="内容占位符 5"/>
          <p:cNvSpPr/>
          <p:nvPr/>
        </p:nvSpPr>
        <p:spPr>
          <a:xfrm>
            <a:off x="118110" y="1680210"/>
            <a:ext cx="6903085" cy="1259840"/>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b="0">
                <a:solidFill>
                  <a:schemeClr val="tx1"/>
                </a:solidFill>
                <a:sym typeface="+mn-ea"/>
              </a:rPr>
              <a:t>搜索数据预测失业率</a:t>
            </a:r>
            <a:endParaRPr lang="zh-CN" altLang="en-US" b="0" i="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失业率、就业情况</a:t>
            </a:r>
            <a:endParaRPr lang="zh-CN" altLang="en-US"/>
          </a:p>
        </p:txBody>
      </p:sp>
      <p:sp>
        <p:nvSpPr>
          <p:cNvPr id="3" name="内容占位符 2"/>
          <p:cNvSpPr/>
          <p:nvPr>
            <p:ph idx="4294967295"/>
          </p:nvPr>
        </p:nvSpPr>
        <p:spPr>
          <a:xfrm>
            <a:off x="0" y="1825625"/>
            <a:ext cx="10515600" cy="4351655"/>
          </a:xfrm>
        </p:spPr>
        <p:txBody>
          <a:bodyPr/>
          <a:p>
            <a:endParaRPr lang="zh-CN" altLang="en-US"/>
          </a:p>
          <a:p>
            <a:endParaRPr lang="zh-CN" altLang="en-US"/>
          </a:p>
          <a:p>
            <a:endParaRPr lang="zh-CN" altLang="en-US"/>
          </a:p>
        </p:txBody>
      </p:sp>
      <p:graphicFrame>
        <p:nvGraphicFramePr>
          <p:cNvPr id="0" name="表格 -1"/>
          <p:cNvGraphicFramePr/>
          <p:nvPr/>
        </p:nvGraphicFramePr>
        <p:xfrm>
          <a:off x="970280" y="1475105"/>
          <a:ext cx="10249535" cy="5071110"/>
        </p:xfrm>
        <a:graphic>
          <a:graphicData uri="http://schemas.openxmlformats.org/drawingml/2006/table">
            <a:tbl>
              <a:tblPr firstRow="1" bandRow="1">
                <a:tableStyleId>{68D230F3-CF80-4859-8CE7-A43EE81993B5}</a:tableStyleId>
              </a:tblPr>
              <a:tblGrid>
                <a:gridCol w="2560955"/>
                <a:gridCol w="2562225"/>
                <a:gridCol w="2560955"/>
                <a:gridCol w="2565400"/>
              </a:tblGrid>
              <a:tr h="301625">
                <a:tc>
                  <a:txBody>
                    <a:bodyPr/>
                    <a:p>
                      <a:pPr indent="0">
                        <a:buNone/>
                      </a:pPr>
                      <a:r>
                        <a:rPr lang="zh-CN" altLang="en-US" sz="1400">
                          <a:latin typeface="黑体" panose="02010609060101010101" pitchFamily="49" charset="-122"/>
                          <a:ea typeface="黑体" panose="02010609060101010101" pitchFamily="49" charset="-122"/>
                        </a:rPr>
                        <a:t>相关研究</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数据源</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方法</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效果</a:t>
                      </a:r>
                      <a:endParaRPr lang="zh-CN" altLang="en-US" sz="1400">
                        <a:latin typeface="黑体" panose="02010609060101010101" pitchFamily="49" charset="-122"/>
                        <a:ea typeface="黑体" panose="02010609060101010101" pitchFamily="49" charset="-122"/>
                      </a:endParaRPr>
                    </a:p>
                  </a:txBody>
                  <a:tcPr marL="0" marR="0" marT="63500" marB="63500" vert="horz" anchor="t"/>
                </a:tc>
              </a:tr>
              <a:tr h="630555">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Xu W, Li Z, Chen Q</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2012</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2004-2011</a:t>
                      </a:r>
                      <a:r>
                        <a:rPr lang="zh-CN" altLang="en-US" sz="1400">
                          <a:latin typeface="黑体" panose="02010609060101010101" pitchFamily="49" charset="-122"/>
                          <a:ea typeface="黑体" panose="02010609060101010101" pitchFamily="49" charset="-122"/>
                          <a:cs typeface="黑体" panose="02010609060101010101" pitchFamily="49" charset="-122"/>
                        </a:rPr>
                        <a:t>谷歌搜索数据与美国失业率，</a:t>
                      </a:r>
                      <a:r>
                        <a:rPr lang="en-US" altLang="zh-CN" sz="1400">
                          <a:latin typeface="黑体" panose="02010609060101010101" pitchFamily="49" charset="-122"/>
                          <a:ea typeface="黑体" panose="02010609060101010101" pitchFamily="49" charset="-122"/>
                          <a:cs typeface="黑体" panose="02010609060101010101" pitchFamily="49" charset="-122"/>
                        </a:rPr>
                        <a:t>500</a:t>
                      </a:r>
                      <a:r>
                        <a:rPr lang="zh-CN" altLang="en-US" sz="1400">
                          <a:latin typeface="黑体" panose="02010609060101010101" pitchFamily="49" charset="-122"/>
                          <a:ea typeface="黑体" panose="02010609060101010101" pitchFamily="49" charset="-122"/>
                          <a:cs typeface="黑体" panose="02010609060101010101" pitchFamily="49" charset="-122"/>
                        </a:rPr>
                        <a:t>个失业相关词</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神经网络</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对现有模型的预测性能有提升</a:t>
                      </a:r>
                      <a:endParaRPr lang="zh-CN" altLang="en-US" sz="1400">
                        <a:latin typeface="黑体" panose="02010609060101010101" pitchFamily="49" charset="-122"/>
                        <a:ea typeface="黑体" panose="02010609060101010101" pitchFamily="49" charset="-122"/>
                      </a:endParaRPr>
                    </a:p>
                  </a:txBody>
                  <a:tcPr marL="0" marR="0" marT="63500" marB="63500" vert="horz" anchor="t"/>
                </a:tc>
              </a:tr>
              <a:tr h="629920">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Askitas N, Zimmermann K F</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2009</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搜索数据与德国失业率</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传统经济学回归模型加入搜索数据</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建立了某些关键词的搜关注度与失业率的关联</a:t>
                      </a:r>
                      <a:endParaRPr lang="zh-CN" altLang="en-US" sz="1400">
                        <a:latin typeface="黑体" panose="02010609060101010101" pitchFamily="49" charset="-122"/>
                        <a:ea typeface="黑体" panose="02010609060101010101" pitchFamily="49" charset="-122"/>
                      </a:endParaRPr>
                    </a:p>
                  </a:txBody>
                  <a:tcPr marL="0" marR="0" marT="63500" marB="63500" vert="horz" anchor="t"/>
                </a:tc>
              </a:tr>
              <a:tr h="795020">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Suhoy T</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2009</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搜索数据，以色列</a:t>
                      </a:r>
                      <a:r>
                        <a:rPr lang="zh-CN" altLang="en-US" sz="1400">
                          <a:latin typeface="黑体" panose="02010609060101010101" pitchFamily="49" charset="-122"/>
                          <a:ea typeface="黑体" panose="02010609060101010101" pitchFamily="49" charset="-122"/>
                          <a:sym typeface="+mn-ea"/>
                        </a:rPr>
                        <a:t>失业率</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传统经济学回归模型加入搜索数据</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cs typeface="黑体" panose="02010609060101010101" pitchFamily="49" charset="-122"/>
                        </a:rPr>
                        <a:t>预测长期和短期的失业初请人数，绝对误差分别降低 </a:t>
                      </a:r>
                      <a:r>
                        <a:rPr lang="en-US" altLang="zh-CN" sz="1400">
                          <a:latin typeface="黑体" panose="02010609060101010101" pitchFamily="49" charset="-122"/>
                          <a:ea typeface="黑体" panose="02010609060101010101" pitchFamily="49" charset="-122"/>
                          <a:cs typeface="黑体" panose="02010609060101010101" pitchFamily="49" charset="-122"/>
                        </a:rPr>
                        <a:t>15.74% </a:t>
                      </a:r>
                      <a:r>
                        <a:rPr lang="zh-CN" altLang="en-US" sz="1400">
                          <a:latin typeface="黑体" panose="02010609060101010101" pitchFamily="49" charset="-122"/>
                          <a:ea typeface="黑体" panose="02010609060101010101" pitchFamily="49" charset="-122"/>
                          <a:cs typeface="黑体" panose="02010609060101010101" pitchFamily="49" charset="-122"/>
                        </a:rPr>
                        <a:t>和 </a:t>
                      </a:r>
                      <a:r>
                        <a:rPr lang="en-US" altLang="zh-CN" sz="1400">
                          <a:latin typeface="黑体" panose="02010609060101010101" pitchFamily="49" charset="-122"/>
                          <a:ea typeface="黑体" panose="02010609060101010101" pitchFamily="49" charset="-122"/>
                          <a:cs typeface="黑体" panose="02010609060101010101" pitchFamily="49" charset="-122"/>
                        </a:rPr>
                        <a:t>12.90%</a:t>
                      </a:r>
                      <a:endParaRPr lang="en-US" altLang="zh-CN"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r h="795020">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Choi H, Varian H</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2012</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Google </a:t>
                      </a:r>
                      <a:r>
                        <a:rPr lang="zh-CN" altLang="en-US" sz="1400">
                          <a:latin typeface="黑体" panose="02010609060101010101" pitchFamily="49" charset="-122"/>
                          <a:ea typeface="黑体" panose="02010609060101010101" pitchFamily="49" charset="-122"/>
                          <a:cs typeface="黑体" panose="02010609060101010101" pitchFamily="49" charset="-122"/>
                        </a:rPr>
                        <a:t>中有关“工作”和“福 利和失业”类别搜索指数，美国的周失业率</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传统回归模型加入搜索数据</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模型的拟合度有较大的提高</a:t>
                      </a:r>
                      <a:endParaRPr lang="zh-CN" altLang="en-US" sz="1400">
                        <a:latin typeface="黑体" panose="02010609060101010101" pitchFamily="49" charset="-122"/>
                        <a:ea typeface="黑体" panose="02010609060101010101" pitchFamily="49" charset="-122"/>
                      </a:endParaRPr>
                    </a:p>
                  </a:txBody>
                  <a:tcPr marL="0" marR="0" marT="63500" marB="63500" vert="horz" anchor="t"/>
                </a:tc>
              </a:tr>
              <a:tr h="795020">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Francesco D</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2009</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cs typeface="黑体" panose="02010609060101010101" pitchFamily="49" charset="-122"/>
                        </a:rPr>
                        <a:t>失业相关的</a:t>
                      </a:r>
                      <a:r>
                        <a:rPr lang="en-US" altLang="zh-CN" sz="1400">
                          <a:latin typeface="黑体" panose="02010609060101010101" pitchFamily="49" charset="-122"/>
                          <a:ea typeface="黑体" panose="02010609060101010101" pitchFamily="49" charset="-122"/>
                          <a:cs typeface="黑体" panose="02010609060101010101" pitchFamily="49" charset="-122"/>
                        </a:rPr>
                        <a:t>Google </a:t>
                      </a:r>
                      <a:r>
                        <a:rPr lang="zh-CN" altLang="en-US" sz="1400">
                          <a:latin typeface="黑体" panose="02010609060101010101" pitchFamily="49" charset="-122"/>
                          <a:ea typeface="黑体" panose="02010609060101010101" pitchFamily="49" charset="-122"/>
                          <a:cs typeface="黑体" panose="02010609060101010101" pitchFamily="49" charset="-122"/>
                        </a:rPr>
                        <a:t>搜索指数、意大利的季度失业率</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基于较小的样本建立工作搜索指数、将该指数加入传统预测模型</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模型的预测效果显著高于传统模型，采样频低仍有较好效果</a:t>
                      </a:r>
                      <a:endParaRPr lang="zh-CN" altLang="en-US" sz="1400">
                        <a:latin typeface="黑体" panose="02010609060101010101" pitchFamily="49" charset="-122"/>
                        <a:ea typeface="黑体" panose="02010609060101010101" pitchFamily="49" charset="-122"/>
                      </a:endParaRPr>
                    </a:p>
                  </a:txBody>
                  <a:tcPr marL="0" marR="0" marT="63500" marB="63500" vert="horz" anchor="t"/>
                </a:tc>
              </a:tr>
              <a:tr h="1123950">
                <a:tc>
                  <a:txBody>
                    <a:bodyPr/>
                    <a:p>
                      <a:pPr indent="0">
                        <a:buNone/>
                      </a:pPr>
                      <a:r>
                        <a:rPr lang="zh-CN" altLang="en-US" sz="1400">
                          <a:latin typeface="黑体" panose="02010609060101010101" pitchFamily="49" charset="-122"/>
                          <a:ea typeface="黑体" panose="02010609060101010101" pitchFamily="49" charset="-122"/>
                          <a:cs typeface="黑体" panose="02010609060101010101" pitchFamily="49" charset="-122"/>
                        </a:rPr>
                        <a:t>彭赓</a:t>
                      </a:r>
                      <a:r>
                        <a:rPr lang="en-US" altLang="zh-CN" sz="1400">
                          <a:latin typeface="黑体" panose="02010609060101010101" pitchFamily="49" charset="-122"/>
                          <a:ea typeface="黑体" panose="02010609060101010101" pitchFamily="49" charset="-122"/>
                          <a:cs typeface="黑体" panose="02010609060101010101" pitchFamily="49" charset="-122"/>
                        </a:rPr>
                        <a:t>, </a:t>
                      </a:r>
                      <a:r>
                        <a:rPr lang="zh-CN" altLang="en-US" sz="1400">
                          <a:latin typeface="黑体" panose="02010609060101010101" pitchFamily="49" charset="-122"/>
                          <a:ea typeface="黑体" panose="02010609060101010101" pitchFamily="49" charset="-122"/>
                          <a:cs typeface="黑体" panose="02010609060101010101" pitchFamily="49" charset="-122"/>
                        </a:rPr>
                        <a:t>苏亚军</a:t>
                      </a:r>
                      <a:r>
                        <a:rPr lang="en-US" altLang="zh-CN" sz="1400">
                          <a:latin typeface="黑体" panose="02010609060101010101" pitchFamily="49" charset="-122"/>
                          <a:ea typeface="黑体" panose="02010609060101010101" pitchFamily="49" charset="-122"/>
                          <a:cs typeface="黑体" panose="02010609060101010101" pitchFamily="49" charset="-122"/>
                        </a:rPr>
                        <a:t>, </a:t>
                      </a:r>
                      <a:r>
                        <a:rPr lang="zh-CN" altLang="en-US" sz="1400">
                          <a:latin typeface="黑体" panose="02010609060101010101" pitchFamily="49" charset="-122"/>
                          <a:ea typeface="黑体" panose="02010609060101010101" pitchFamily="49" charset="-122"/>
                          <a:cs typeface="黑体" panose="02010609060101010101" pitchFamily="49" charset="-122"/>
                        </a:rPr>
                        <a:t>李娜（</a:t>
                      </a:r>
                      <a:r>
                        <a:rPr lang="en-US" altLang="zh-CN" sz="1400">
                          <a:latin typeface="黑体" panose="02010609060101010101" pitchFamily="49" charset="-122"/>
                          <a:ea typeface="黑体" panose="02010609060101010101" pitchFamily="49" charset="-122"/>
                          <a:cs typeface="黑体" panose="02010609060101010101" pitchFamily="49" charset="-122"/>
                        </a:rPr>
                        <a:t>2012</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en-US" altLang="zh-CN" sz="1400">
                          <a:latin typeface="黑体" panose="02010609060101010101" pitchFamily="49" charset="-122"/>
                          <a:ea typeface="黑体" panose="02010609060101010101" pitchFamily="49" charset="-122"/>
                          <a:cs typeface="黑体" panose="02010609060101010101" pitchFamily="49" charset="-122"/>
                        </a:rPr>
                        <a:t>Google </a:t>
                      </a:r>
                      <a:r>
                        <a:rPr lang="zh-CN" altLang="en-US" sz="1400">
                          <a:latin typeface="黑体" panose="02010609060101010101" pitchFamily="49" charset="-122"/>
                          <a:ea typeface="黑体" panose="02010609060101010101" pitchFamily="49" charset="-122"/>
                          <a:cs typeface="黑体" panose="02010609060101010101" pitchFamily="49" charset="-122"/>
                        </a:rPr>
                        <a:t>推荐的关键词搜索数据</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rPr>
                        <a:t>改进的逐步回归方法，分层建立预测模型，因果关系检验及有效性检验</a:t>
                      </a:r>
                      <a:endParaRPr lang="zh-CN" altLang="en-US" sz="14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400">
                          <a:latin typeface="黑体" panose="02010609060101010101" pitchFamily="49" charset="-122"/>
                          <a:ea typeface="黑体" panose="02010609060101010101" pitchFamily="49" charset="-122"/>
                          <a:cs typeface="黑体" panose="02010609060101010101" pitchFamily="49" charset="-122"/>
                        </a:rPr>
                        <a:t>模型的拟合优度分别达到 </a:t>
                      </a:r>
                      <a:r>
                        <a:rPr lang="en-US" altLang="zh-CN" sz="1400">
                          <a:latin typeface="黑体" panose="02010609060101010101" pitchFamily="49" charset="-122"/>
                          <a:ea typeface="黑体" panose="02010609060101010101" pitchFamily="49" charset="-122"/>
                          <a:cs typeface="黑体" panose="02010609060101010101" pitchFamily="49" charset="-122"/>
                        </a:rPr>
                        <a:t>0.930</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0.935</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0.936</a:t>
                      </a:r>
                      <a:r>
                        <a:rPr lang="zh-CN" altLang="en-US" sz="1400">
                          <a:latin typeface="黑体" panose="02010609060101010101" pitchFamily="49" charset="-122"/>
                          <a:ea typeface="黑体" panose="02010609060101010101" pitchFamily="49" charset="-122"/>
                          <a:cs typeface="黑体" panose="02010609060101010101" pitchFamily="49" charset="-122"/>
                        </a:rPr>
                        <a:t>，三期预测值的 </a:t>
                      </a:r>
                      <a:r>
                        <a:rPr lang="en-US" altLang="zh-CN" sz="1400">
                          <a:latin typeface="黑体" panose="02010609060101010101" pitchFamily="49" charset="-122"/>
                          <a:ea typeface="黑体" panose="02010609060101010101" pitchFamily="49" charset="-122"/>
                          <a:cs typeface="黑体" panose="02010609060101010101" pitchFamily="49" charset="-122"/>
                        </a:rPr>
                        <a:t>MAPE </a:t>
                      </a:r>
                      <a:r>
                        <a:rPr lang="zh-CN" altLang="en-US" sz="1400">
                          <a:latin typeface="黑体" panose="02010609060101010101" pitchFamily="49" charset="-122"/>
                          <a:ea typeface="黑体" panose="02010609060101010101" pitchFamily="49" charset="-122"/>
                          <a:cs typeface="黑体" panose="02010609060101010101" pitchFamily="49" charset="-122"/>
                        </a:rPr>
                        <a:t>分别为 </a:t>
                      </a:r>
                      <a:r>
                        <a:rPr lang="en-US" altLang="zh-CN" sz="1400">
                          <a:latin typeface="黑体" panose="02010609060101010101" pitchFamily="49" charset="-122"/>
                          <a:ea typeface="黑体" panose="02010609060101010101" pitchFamily="49" charset="-122"/>
                          <a:cs typeface="黑体" panose="02010609060101010101" pitchFamily="49" charset="-122"/>
                        </a:rPr>
                        <a:t>1.20%</a:t>
                      </a:r>
                      <a:r>
                        <a:rPr lang="zh-CN" altLang="en-US" sz="1400">
                          <a:latin typeface="黑体" panose="02010609060101010101" pitchFamily="49" charset="-122"/>
                          <a:ea typeface="黑体" panose="02010609060101010101" pitchFamily="49" charset="-122"/>
                          <a:cs typeface="黑体" panose="02010609060101010101" pitchFamily="49" charset="-122"/>
                        </a:rPr>
                        <a:t>、 </a:t>
                      </a:r>
                      <a:r>
                        <a:rPr lang="en-US" altLang="zh-CN" sz="1400">
                          <a:latin typeface="黑体" panose="02010609060101010101" pitchFamily="49" charset="-122"/>
                          <a:ea typeface="黑体" panose="02010609060101010101" pitchFamily="49" charset="-122"/>
                          <a:cs typeface="黑体" panose="02010609060101010101" pitchFamily="49" charset="-122"/>
                        </a:rPr>
                        <a:t>0.89%</a:t>
                      </a:r>
                      <a:r>
                        <a:rPr lang="zh-CN" altLang="en-US" sz="1400">
                          <a:latin typeface="黑体" panose="02010609060101010101" pitchFamily="49" charset="-122"/>
                          <a:ea typeface="黑体" panose="02010609060101010101" pitchFamily="49" charset="-122"/>
                          <a:cs typeface="黑体" panose="02010609060101010101" pitchFamily="49" charset="-122"/>
                        </a:rPr>
                        <a:t>、</a:t>
                      </a:r>
                      <a:r>
                        <a:rPr lang="en-US" altLang="zh-CN" sz="1400">
                          <a:latin typeface="黑体" panose="02010609060101010101" pitchFamily="49" charset="-122"/>
                          <a:ea typeface="黑体" panose="02010609060101010101" pitchFamily="49" charset="-122"/>
                          <a:cs typeface="黑体" panose="02010609060101010101" pitchFamily="49" charset="-122"/>
                        </a:rPr>
                        <a:t>0.57%</a:t>
                      </a:r>
                      <a:r>
                        <a:rPr lang="zh-CN" altLang="en-US" sz="1400">
                          <a:latin typeface="黑体" panose="02010609060101010101" pitchFamily="49" charset="-122"/>
                          <a:ea typeface="黑体" panose="02010609060101010101" pitchFamily="49" charset="-122"/>
                          <a:cs typeface="黑体" panose="02010609060101010101" pitchFamily="49" charset="-122"/>
                        </a:rPr>
                        <a:t>。</a:t>
                      </a:r>
                      <a:endParaRPr lang="zh-CN" altLang="en-US" sz="14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43205" y="671830"/>
            <a:ext cx="7842250" cy="563880"/>
          </a:xfrm>
        </p:spPr>
        <p:txBody>
          <a:bodyPr/>
          <a:p>
            <a:r>
              <a:rPr lang="zh-CN" altLang="en-US"/>
              <a:t>消费指数</a:t>
            </a:r>
            <a:endParaRPr lang="zh-CN" altLang="en-US"/>
          </a:p>
        </p:txBody>
      </p:sp>
      <p:sp>
        <p:nvSpPr>
          <p:cNvPr id="3" name="内容占位符 2"/>
          <p:cNvSpPr/>
          <p:nvPr>
            <p:ph idx="4294967295"/>
          </p:nvPr>
        </p:nvSpPr>
        <p:spPr>
          <a:xfrm>
            <a:off x="986790" y="3178175"/>
            <a:ext cx="4512310" cy="3285490"/>
          </a:xfrm>
        </p:spPr>
        <p:style>
          <a:lnRef idx="2">
            <a:schemeClr val="accent1"/>
          </a:lnRef>
          <a:fillRef idx="1">
            <a:schemeClr val="lt1"/>
          </a:fillRef>
          <a:effectRef idx="0">
            <a:schemeClr val="accent1"/>
          </a:effectRef>
          <a:fontRef idx="minor">
            <a:schemeClr val="dk1"/>
          </a:fontRef>
        </p:style>
        <p:txBody>
          <a:bodyPr>
            <a:noAutofit/>
          </a:bodyPr>
          <a:p>
            <a:endParaRPr lang="zh-CN" altLang="en-US" sz="1800" b="0"/>
          </a:p>
          <a:p>
            <a:r>
              <a:rPr lang="zh-CN" altLang="en-US" sz="1800">
                <a:solidFill>
                  <a:schemeClr val="tx1"/>
                </a:solidFill>
              </a:rPr>
              <a:t>搜索数据预测美国总体个人消费水平变化</a:t>
            </a:r>
            <a:r>
              <a:rPr lang="zh-CN" altLang="en-US" sz="1200" b="0">
                <a:solidFill>
                  <a:schemeClr val="tx1"/>
                </a:solidFill>
                <a:sym typeface="+mn-ea"/>
              </a:rPr>
              <a:t>（Vosen S, Schmidt T，2011）</a:t>
            </a:r>
            <a:r>
              <a:rPr lang="zh-CN" altLang="en-US" sz="1800" b="0">
                <a:solidFill>
                  <a:schemeClr val="tx1"/>
                </a:solidFill>
                <a:sym typeface="+mn-ea"/>
              </a:rPr>
              <a:t>：</a:t>
            </a:r>
            <a:endParaRPr lang="zh-CN" altLang="en-US" sz="1800" b="0">
              <a:solidFill>
                <a:schemeClr val="tx1"/>
              </a:solidFill>
              <a:sym typeface="+mn-ea"/>
            </a:endParaRPr>
          </a:p>
          <a:p>
            <a:r>
              <a:rPr lang="zh-CN" altLang="en-US" sz="1800" b="0">
                <a:solidFill>
                  <a:schemeClr val="tx1"/>
                </a:solidFill>
                <a:sym typeface="+mn-ea"/>
              </a:rPr>
              <a:t>使用Google Insights获得的56种与消费相关的关键词与搜索量，关键词包括耐用消费品、非耐用消费品以及服务类的细分商品。</a:t>
            </a:r>
            <a:endParaRPr lang="zh-CN" altLang="en-US" sz="1800" b="0">
              <a:solidFill>
                <a:schemeClr val="tx1"/>
              </a:solidFill>
            </a:endParaRPr>
          </a:p>
          <a:p>
            <a:r>
              <a:rPr lang="zh-CN" altLang="en-US" sz="1800" b="0">
                <a:solidFill>
                  <a:schemeClr val="tx1"/>
                </a:solidFill>
                <a:sym typeface="+mn-ea"/>
              </a:rPr>
              <a:t>计量经济学中的VAR模型</a:t>
            </a:r>
            <a:endParaRPr lang="zh-CN" altLang="en-US" sz="1800" b="0">
              <a:solidFill>
                <a:schemeClr val="tx1"/>
              </a:solidFill>
            </a:endParaRPr>
          </a:p>
          <a:p>
            <a:r>
              <a:rPr lang="zh-CN" altLang="en-US" sz="1800" b="0">
                <a:solidFill>
                  <a:schemeClr val="tx1"/>
                </a:solidFill>
              </a:rPr>
              <a:t>精度都比基于调查数据构建的两种消费者信心指数预测精度要高。</a:t>
            </a:r>
            <a:endParaRPr lang="zh-CN" altLang="en-US" sz="1800"/>
          </a:p>
          <a:p>
            <a:endParaRPr lang="zh-CN" altLang="en-US" sz="1800"/>
          </a:p>
        </p:txBody>
      </p:sp>
      <p:pic>
        <p:nvPicPr>
          <p:cNvPr id="6" name="图片 1"/>
          <p:cNvPicPr>
            <a:picLocks noChangeAspect="1"/>
          </p:cNvPicPr>
          <p:nvPr/>
        </p:nvPicPr>
        <p:blipFill>
          <a:blip r:embed="rId1"/>
          <a:stretch>
            <a:fillRect/>
          </a:stretch>
        </p:blipFill>
        <p:spPr>
          <a:xfrm>
            <a:off x="6259195" y="246380"/>
            <a:ext cx="5577840" cy="6523355"/>
          </a:xfrm>
          <a:prstGeom prst="rect">
            <a:avLst/>
          </a:prstGeom>
          <a:noFill/>
          <a:ln w="9525">
            <a:noFill/>
          </a:ln>
        </p:spPr>
      </p:pic>
      <p:sp>
        <p:nvSpPr>
          <p:cNvPr id="4" name="文本框 3"/>
          <p:cNvSpPr txBox="1"/>
          <p:nvPr/>
        </p:nvSpPr>
        <p:spPr>
          <a:xfrm>
            <a:off x="1097915" y="1468755"/>
            <a:ext cx="3789680" cy="147637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chor="t">
            <a:spAutoFit/>
          </a:bodyPr>
          <a:p>
            <a:r>
              <a:rPr lang="zh-CN" altLang="en-US">
                <a:sym typeface="+mn-ea"/>
              </a:rPr>
              <a:t>消费者信心指数（Consumer Confidence Index ，CCI）是反映消费者信心强弱的指标</a:t>
            </a:r>
            <a:endParaRPr lang="zh-CN" altLang="en-US"/>
          </a:p>
          <a:p>
            <a:r>
              <a:rPr lang="zh-CN" altLang="en-US">
                <a:sym typeface="+mn-ea"/>
              </a:rPr>
              <a:t>国际上通行的编制做法是问卷调查法</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经济增长</a:t>
            </a:r>
            <a:endParaRPr lang="zh-CN" altLang="en-US"/>
          </a:p>
        </p:txBody>
      </p:sp>
      <p:sp>
        <p:nvSpPr>
          <p:cNvPr id="6" name="内容占位符 5"/>
          <p:cNvSpPr/>
          <p:nvPr>
            <p:ph idx="4294967295"/>
          </p:nvPr>
        </p:nvSpPr>
        <p:spPr>
          <a:xfrm>
            <a:off x="0" y="1602740"/>
            <a:ext cx="10515600" cy="942340"/>
          </a:xfrm>
        </p:spPr>
        <p:txBody>
          <a:bodyPr>
            <a:normAutofit/>
          </a:bodyPr>
          <a:p>
            <a:r>
              <a:rPr lang="zh-CN" altLang="en-US" sz="2400" b="0">
                <a:solidFill>
                  <a:schemeClr val="tx1"/>
                </a:solidFill>
              </a:rPr>
              <a:t>国内利用大数据进行宏观经济分析中预测经济增长的研究可分为三类，与“克强指数”选取的指标相类似。</a:t>
            </a:r>
            <a:r>
              <a:rPr lang="zh-CN" altLang="en-US" sz="1600" b="0">
                <a:solidFill>
                  <a:schemeClr val="tx1"/>
                </a:solidFill>
                <a:sym typeface="+mn-ea"/>
              </a:rPr>
              <a:t>（申红艳, 吴晨生, 扆铁梅等，2014）</a:t>
            </a:r>
            <a:endParaRPr lang="zh-CN" altLang="en-US" sz="1600"/>
          </a:p>
          <a:p>
            <a:endParaRPr lang="zh-CN" altLang="en-US" sz="1600"/>
          </a:p>
          <a:p>
            <a:endParaRPr lang="zh-CN" altLang="en-US"/>
          </a:p>
          <a:p>
            <a:endParaRPr lang="zh-CN" altLang="en-US"/>
          </a:p>
        </p:txBody>
      </p:sp>
      <p:sp>
        <p:nvSpPr>
          <p:cNvPr id="3" name="文本框 2"/>
          <p:cNvSpPr txBox="1"/>
          <p:nvPr/>
        </p:nvSpPr>
        <p:spPr>
          <a:xfrm>
            <a:off x="5533390" y="5876925"/>
            <a:ext cx="5541010" cy="922020"/>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t">
            <a:spAutoFit/>
          </a:bodyPr>
          <a:p>
            <a:r>
              <a:rPr lang="zh-CN" altLang="en-US" i="1">
                <a:sym typeface="+mn-ea"/>
              </a:rPr>
              <a:t>“克强指数”，该指数包含三个经 济指标，分别是“工业用电量新增”、“铁路货运量新增”和“银行中长期贷款新增”。</a:t>
            </a:r>
            <a:endParaRPr lang="zh-CN" altLang="en-US" i="1"/>
          </a:p>
        </p:txBody>
      </p:sp>
      <p:sp>
        <p:nvSpPr>
          <p:cNvPr id="4" name="文本框 3"/>
          <p:cNvSpPr txBox="1"/>
          <p:nvPr/>
        </p:nvSpPr>
        <p:spPr>
          <a:xfrm>
            <a:off x="1219200" y="3152775"/>
            <a:ext cx="2011680" cy="368300"/>
          </a:xfrm>
          <a:prstGeom prst="rect">
            <a:avLst/>
          </a:prstGeom>
        </p:spPr>
        <p:style>
          <a:lnRef idx="2">
            <a:schemeClr val="accent2"/>
          </a:lnRef>
          <a:fillRef idx="1">
            <a:schemeClr val="lt1"/>
          </a:fillRef>
          <a:effectRef idx="0">
            <a:schemeClr val="accent2"/>
          </a:effectRef>
          <a:fontRef idx="minor">
            <a:schemeClr val="dk1"/>
          </a:fontRef>
        </p:style>
        <p:txBody>
          <a:bodyPr wrap="none" rtlCol="0" anchor="t">
            <a:spAutoFit/>
          </a:bodyPr>
          <a:p>
            <a:r>
              <a:rPr lang="zh-CN" altLang="en-US">
                <a:sym typeface="+mn-ea"/>
              </a:rPr>
              <a:t>用电量与经济增长</a:t>
            </a:r>
            <a:endParaRPr lang="zh-CN" altLang="en-US"/>
          </a:p>
        </p:txBody>
      </p:sp>
      <p:sp>
        <p:nvSpPr>
          <p:cNvPr id="5" name="文本框 4"/>
          <p:cNvSpPr txBox="1"/>
          <p:nvPr/>
        </p:nvSpPr>
        <p:spPr>
          <a:xfrm>
            <a:off x="1052830" y="4189730"/>
            <a:ext cx="2344420" cy="1198880"/>
          </a:xfrm>
          <a:prstGeom prst="rect">
            <a:avLst/>
          </a:prstGeom>
          <a:noFill/>
          <a:ln>
            <a:solidFill>
              <a:schemeClr val="tx1"/>
            </a:solidFill>
            <a:prstDash val="sysDash"/>
          </a:ln>
        </p:spPr>
        <p:txBody>
          <a:bodyPr wrap="square" rtlCol="0" anchor="t">
            <a:spAutoFit/>
          </a:bodyPr>
          <a:p>
            <a:r>
              <a:rPr lang="zh-CN" altLang="en-US">
                <a:sym typeface="+mn-ea"/>
              </a:rPr>
              <a:t>用电量，尤其是工业用电量与经济增长之间存在长期稳定的均衡关系和因果关系。</a:t>
            </a:r>
            <a:endParaRPr lang="zh-CN" altLang="en-US"/>
          </a:p>
        </p:txBody>
      </p:sp>
      <p:sp>
        <p:nvSpPr>
          <p:cNvPr id="7" name="文本框 6"/>
          <p:cNvSpPr txBox="1"/>
          <p:nvPr/>
        </p:nvSpPr>
        <p:spPr>
          <a:xfrm>
            <a:off x="4251960" y="3152775"/>
            <a:ext cx="2011680" cy="368300"/>
          </a:xfrm>
          <a:prstGeom prst="rect">
            <a:avLst/>
          </a:prstGeom>
        </p:spPr>
        <p:style>
          <a:lnRef idx="2">
            <a:schemeClr val="accent2"/>
          </a:lnRef>
          <a:fillRef idx="1">
            <a:schemeClr val="lt1"/>
          </a:fillRef>
          <a:effectRef idx="0">
            <a:schemeClr val="accent2"/>
          </a:effectRef>
          <a:fontRef idx="minor">
            <a:schemeClr val="dk1"/>
          </a:fontRef>
        </p:style>
        <p:txBody>
          <a:bodyPr wrap="none" rtlCol="0" anchor="t">
            <a:spAutoFit/>
          </a:bodyPr>
          <a:p>
            <a:pPr algn="l"/>
            <a:r>
              <a:rPr lang="zh-CN" altLang="en-US">
                <a:sym typeface="+mn-ea"/>
              </a:rPr>
              <a:t>货运量与经济增长</a:t>
            </a:r>
            <a:endParaRPr lang="zh-CN" altLang="en-US"/>
          </a:p>
        </p:txBody>
      </p:sp>
      <p:sp>
        <p:nvSpPr>
          <p:cNvPr id="8" name="文本框 7"/>
          <p:cNvSpPr txBox="1"/>
          <p:nvPr/>
        </p:nvSpPr>
        <p:spPr>
          <a:xfrm>
            <a:off x="4053205" y="4189730"/>
            <a:ext cx="2409190" cy="1198880"/>
          </a:xfrm>
          <a:prstGeom prst="rect">
            <a:avLst/>
          </a:prstGeom>
          <a:noFill/>
          <a:ln>
            <a:solidFill>
              <a:schemeClr val="tx1"/>
            </a:solidFill>
            <a:prstDash val="sysDash"/>
          </a:ln>
        </p:spPr>
        <p:txBody>
          <a:bodyPr wrap="square" rtlCol="0" anchor="t">
            <a:spAutoFit/>
          </a:bodyPr>
          <a:p>
            <a:r>
              <a:rPr lang="zh-CN" altLang="en-US">
                <a:sym typeface="+mn-ea"/>
              </a:rPr>
              <a:t>货运量，尤其是铁 5 路货运量与经济增长之间存在交替推拉作用的因果关系。</a:t>
            </a:r>
            <a:endParaRPr lang="zh-CN" altLang="en-US"/>
          </a:p>
        </p:txBody>
      </p:sp>
      <p:sp>
        <p:nvSpPr>
          <p:cNvPr id="9" name="文本框 8"/>
          <p:cNvSpPr txBox="1"/>
          <p:nvPr/>
        </p:nvSpPr>
        <p:spPr>
          <a:xfrm>
            <a:off x="7202170" y="3152775"/>
            <a:ext cx="2240280" cy="368300"/>
          </a:xfrm>
          <a:prstGeom prst="rect">
            <a:avLst/>
          </a:prstGeom>
        </p:spPr>
        <p:style>
          <a:lnRef idx="2">
            <a:schemeClr val="accent2"/>
          </a:lnRef>
          <a:fillRef idx="1">
            <a:schemeClr val="lt1"/>
          </a:fillRef>
          <a:effectRef idx="0">
            <a:schemeClr val="accent2"/>
          </a:effectRef>
          <a:fontRef idx="minor">
            <a:schemeClr val="dk1"/>
          </a:fontRef>
        </p:style>
        <p:txBody>
          <a:bodyPr wrap="none" rtlCol="0" anchor="t">
            <a:spAutoFit/>
          </a:bodyPr>
          <a:p>
            <a:pPr algn="l"/>
            <a:r>
              <a:rPr lang="zh-CN" altLang="en-US">
                <a:sym typeface="+mn-ea"/>
              </a:rPr>
              <a:t>银行贷款与经济增长</a:t>
            </a:r>
            <a:endParaRPr lang="zh-CN" altLang="en-US"/>
          </a:p>
        </p:txBody>
      </p:sp>
      <p:sp>
        <p:nvSpPr>
          <p:cNvPr id="10" name="文本框 9"/>
          <p:cNvSpPr txBox="1"/>
          <p:nvPr/>
        </p:nvSpPr>
        <p:spPr>
          <a:xfrm>
            <a:off x="7110095" y="4189730"/>
            <a:ext cx="2449195" cy="1137285"/>
          </a:xfrm>
          <a:prstGeom prst="rect">
            <a:avLst/>
          </a:prstGeom>
          <a:noFill/>
          <a:ln>
            <a:solidFill>
              <a:schemeClr val="tx1"/>
            </a:solidFill>
            <a:prstDash val="sysDash"/>
          </a:ln>
        </p:spPr>
        <p:txBody>
          <a:bodyPr wrap="square" rtlCol="0" anchor="t">
            <a:spAutoFit/>
          </a:bodyPr>
          <a:p>
            <a:r>
              <a:rPr lang="zh-CN" altLang="en-US">
                <a:sym typeface="+mn-ea"/>
              </a:rPr>
              <a:t>经济增长和贷款之间存在协整关系和双向因果关系</a:t>
            </a:r>
            <a:r>
              <a:rPr lang="zh-CN" altLang="en-US" sz="1400">
                <a:sym typeface="+mn-ea"/>
              </a:rPr>
              <a:t>（刘恩猛, 汪波，2007）</a:t>
            </a:r>
            <a:endParaRPr lang="zh-CN" altLang="en-US" sz="140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经济增长</a:t>
            </a:r>
            <a:endParaRPr lang="zh-CN" altLang="en-US"/>
          </a:p>
        </p:txBody>
      </p:sp>
      <p:sp>
        <p:nvSpPr>
          <p:cNvPr id="3" name="内容占位符 2"/>
          <p:cNvSpPr/>
          <p:nvPr>
            <p:ph idx="4294967295"/>
          </p:nvPr>
        </p:nvSpPr>
        <p:spPr>
          <a:xfrm>
            <a:off x="262890" y="1720850"/>
            <a:ext cx="10515600" cy="5022850"/>
          </a:xfrm>
        </p:spPr>
        <p:txBody>
          <a:bodyPr>
            <a:normAutofit/>
          </a:bodyPr>
          <a:p>
            <a:r>
              <a:rPr lang="zh-CN" altLang="en-US" sz="2400">
                <a:sym typeface="+mn-ea"/>
              </a:rPr>
              <a:t>我国GDP的预测 </a:t>
            </a:r>
            <a:endParaRPr lang="zh-CN" altLang="en-US" sz="2400"/>
          </a:p>
          <a:p>
            <a:endParaRPr lang="zh-CN" altLang="en-US" sz="2400"/>
          </a:p>
          <a:p>
            <a:endParaRPr lang="zh-CN" altLang="en-US" sz="2000"/>
          </a:p>
          <a:p>
            <a:endParaRPr lang="zh-CN" altLang="en-US" sz="2400"/>
          </a:p>
        </p:txBody>
      </p:sp>
      <p:sp>
        <p:nvSpPr>
          <p:cNvPr id="4" name="文本框 3"/>
          <p:cNvSpPr txBox="1"/>
          <p:nvPr/>
        </p:nvSpPr>
        <p:spPr>
          <a:xfrm>
            <a:off x="1342390" y="2306320"/>
            <a:ext cx="4386580" cy="2245360"/>
          </a:xfrm>
          <a:prstGeom prst="rect">
            <a:avLst/>
          </a:prstGeom>
          <a:noFill/>
        </p:spPr>
        <p:txBody>
          <a:bodyPr wrap="square" rtlCol="0" anchor="t">
            <a:spAutoFit/>
          </a:bodyPr>
          <a:p>
            <a:r>
              <a:rPr lang="zh-CN" altLang="en-US" sz="2000">
                <a:sym typeface="+mn-ea"/>
              </a:rPr>
              <a:t>吉林大学的刘汉和刘金全</a:t>
            </a:r>
            <a:r>
              <a:rPr lang="zh-CN" altLang="en-US" sz="1600">
                <a:sym typeface="+mn-ea"/>
              </a:rPr>
              <a:t>（刘汉、刘金全，2011）</a:t>
            </a:r>
            <a:r>
              <a:rPr lang="zh-CN" altLang="en-US" sz="2000">
                <a:sym typeface="+mn-ea"/>
              </a:rPr>
              <a:t>验证了混频数据抽样模型（MIDAS）对中国季度 GDP 的监测和预测能力。提高了宏观经济监测预测的准确性。</a:t>
            </a:r>
            <a:endParaRPr lang="zh-CN" altLang="en-US" sz="2000">
              <a:sym typeface="+mn-ea"/>
            </a:endParaRPr>
          </a:p>
          <a:p>
            <a:r>
              <a:rPr lang="zh-CN" altLang="en-US" sz="2000">
                <a:sym typeface="+mn-ea"/>
              </a:rPr>
              <a:t>混频数据抽样模型的使用具有一定的新颖性</a:t>
            </a:r>
            <a:endParaRPr lang="zh-CN" altLang="en-US" sz="2000">
              <a:sym typeface="+mn-ea"/>
            </a:endParaRPr>
          </a:p>
        </p:txBody>
      </p:sp>
      <p:sp>
        <p:nvSpPr>
          <p:cNvPr id="5" name="文本框 4"/>
          <p:cNvSpPr txBox="1"/>
          <p:nvPr/>
        </p:nvSpPr>
        <p:spPr>
          <a:xfrm>
            <a:off x="6943090" y="2087880"/>
            <a:ext cx="3453765" cy="2245360"/>
          </a:xfrm>
          <a:prstGeom prst="rect">
            <a:avLst/>
          </a:prstGeom>
          <a:noFill/>
        </p:spPr>
        <p:txBody>
          <a:bodyPr wrap="square" rtlCol="0" anchor="t">
            <a:spAutoFit/>
          </a:bodyPr>
          <a:p>
            <a:r>
              <a:rPr lang="zh-CN" altLang="en-US" sz="2000">
                <a:sym typeface="+mn-ea"/>
              </a:rPr>
              <a:t>两步的中国GDP预测模型</a:t>
            </a:r>
            <a:r>
              <a:rPr lang="zh-CN" altLang="en-US">
                <a:sym typeface="+mn-ea"/>
              </a:rPr>
              <a:t>Liu T, Xu X, Fan F.（2016）</a:t>
            </a:r>
            <a:r>
              <a:rPr lang="zh-CN" altLang="en-US" sz="2000">
                <a:sym typeface="+mn-ea"/>
              </a:rPr>
              <a:t>：</a:t>
            </a:r>
            <a:endParaRPr lang="zh-CN" altLang="en-US" sz="2000">
              <a:sym typeface="+mn-ea"/>
            </a:endParaRPr>
          </a:p>
          <a:p>
            <a:r>
              <a:rPr lang="zh-CN" altLang="en-US" sz="2000">
                <a:sym typeface="+mn-ea"/>
              </a:rPr>
              <a:t>首先仅使用来自于政府部门的结构化统计数据构建模型，选取最优的模型</a:t>
            </a:r>
            <a:endParaRPr lang="zh-CN" altLang="en-US" sz="2000">
              <a:sym typeface="+mn-ea"/>
            </a:endParaRPr>
          </a:p>
          <a:p>
            <a:r>
              <a:rPr lang="zh-CN" altLang="en-US" sz="2000">
                <a:sym typeface="+mn-ea"/>
              </a:rPr>
              <a:t>其次将互联网搜索行为数据加入最优模型，再次挑选。</a:t>
            </a:r>
            <a:endParaRPr lang="zh-CN" altLang="en-US" sz="2000">
              <a:sym typeface="+mn-ea"/>
            </a:endParaRPr>
          </a:p>
        </p:txBody>
      </p:sp>
      <p:pic>
        <p:nvPicPr>
          <p:cNvPr id="6" name="图片 5"/>
          <p:cNvPicPr>
            <a:picLocks noChangeAspect="1"/>
          </p:cNvPicPr>
          <p:nvPr/>
        </p:nvPicPr>
        <p:blipFill>
          <a:blip r:embed="rId1"/>
          <a:stretch>
            <a:fillRect/>
          </a:stretch>
        </p:blipFill>
        <p:spPr>
          <a:xfrm>
            <a:off x="8611870" y="4658360"/>
            <a:ext cx="2673350" cy="1933575"/>
          </a:xfrm>
          <a:prstGeom prst="rect">
            <a:avLst/>
          </a:prstGeom>
        </p:spPr>
      </p:pic>
      <p:pic>
        <p:nvPicPr>
          <p:cNvPr id="7" name="图片 6"/>
          <p:cNvPicPr>
            <a:picLocks noChangeAspect="1"/>
          </p:cNvPicPr>
          <p:nvPr/>
        </p:nvPicPr>
        <p:blipFill>
          <a:blip r:embed="rId2"/>
          <a:stretch>
            <a:fillRect/>
          </a:stretch>
        </p:blipFill>
        <p:spPr>
          <a:xfrm>
            <a:off x="2799080" y="4333240"/>
            <a:ext cx="3335655" cy="24104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需求与价格相关因素的监测预测</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4" name="表格 3"/>
          <p:cNvGraphicFramePr/>
          <p:nvPr/>
        </p:nvGraphicFramePr>
        <p:xfrm>
          <a:off x="12700" y="1170940"/>
          <a:ext cx="11755755" cy="5678805"/>
        </p:xfrm>
        <a:graphic>
          <a:graphicData uri="http://schemas.openxmlformats.org/drawingml/2006/table">
            <a:tbl>
              <a:tblPr firstRow="1" bandRow="1">
                <a:tableStyleId>{5C22544A-7EE6-4342-B048-85BDC9FD1C3A}</a:tableStyleId>
              </a:tblPr>
              <a:tblGrid>
                <a:gridCol w="1256030"/>
                <a:gridCol w="1263650"/>
                <a:gridCol w="1927225"/>
                <a:gridCol w="2188845"/>
                <a:gridCol w="1785620"/>
                <a:gridCol w="3334385"/>
              </a:tblGrid>
              <a:tr h="213360">
                <a:tc>
                  <a:txBody>
                    <a:bodyPr/>
                    <a:p>
                      <a:pPr indent="0" algn="ctr">
                        <a:buNone/>
                      </a:pPr>
                      <a:r>
                        <a:rPr lang="zh-CN" altLang="en-US" sz="1400"/>
                        <a:t>因素</a:t>
                      </a:r>
                      <a:endParaRPr lang="zh-CN" altLang="en-US" sz="1400"/>
                    </a:p>
                  </a:txBody>
                  <a:tcPr marL="0" marR="0" marT="0" marB="0" vert="horz" anchor="ctr" anchorCtr="0"/>
                </a:tc>
                <a:tc>
                  <a:txBody>
                    <a:bodyPr/>
                    <a:p>
                      <a:pPr indent="0" algn="ctr">
                        <a:buNone/>
                      </a:pPr>
                      <a:r>
                        <a:rPr lang="zh-CN" altLang="en-US" sz="1400"/>
                        <a:t>二级因素</a:t>
                      </a:r>
                      <a:endParaRPr lang="zh-CN" altLang="en-US" sz="1400"/>
                    </a:p>
                  </a:txBody>
                  <a:tcPr marL="0" marR="0" marT="0" marB="0" vert="horz" anchor="ctr" anchorCtr="0"/>
                </a:tc>
                <a:tc>
                  <a:txBody>
                    <a:bodyPr/>
                    <a:p>
                      <a:pPr indent="0" algn="ctr">
                        <a:buNone/>
                      </a:pPr>
                      <a:r>
                        <a:rPr lang="zh-CN" altLang="en-US" sz="1400">
                          <a:sym typeface="+mn-ea"/>
                        </a:rPr>
                        <a:t>监控指标</a:t>
                      </a:r>
                      <a:endParaRPr lang="zh-CN" altLang="en-US" sz="1400">
                        <a:sym typeface="+mn-ea"/>
                      </a:endParaRPr>
                    </a:p>
                  </a:txBody>
                  <a:tcPr marL="0" marR="0" marT="0" marB="0" vert="horz" anchor="ctr" anchorCtr="0"/>
                </a:tc>
                <a:tc>
                  <a:txBody>
                    <a:bodyPr/>
                    <a:p>
                      <a:pPr indent="0" algn="ctr">
                        <a:buNone/>
                      </a:pPr>
                      <a:r>
                        <a:rPr lang="zh-CN" altLang="en-US" sz="1400"/>
                        <a:t>数据源</a:t>
                      </a:r>
                      <a:endParaRPr lang="zh-CN" altLang="en-US" sz="1400"/>
                    </a:p>
                  </a:txBody>
                  <a:tcPr marL="0" marR="0" marT="0" marB="0" vert="horz" anchor="ctr" anchorCtr="0"/>
                </a:tc>
                <a:tc>
                  <a:txBody>
                    <a:bodyPr/>
                    <a:p>
                      <a:pPr indent="0" algn="ctr">
                        <a:buNone/>
                      </a:pPr>
                      <a:r>
                        <a:rPr lang="zh-CN" altLang="en-US" sz="1400"/>
                        <a:t>方法</a:t>
                      </a:r>
                      <a:endParaRPr lang="zh-CN" altLang="en-US" sz="1400"/>
                    </a:p>
                  </a:txBody>
                  <a:tcPr marL="0" marR="0" marT="0" marB="0" vert="horz" anchor="ctr" anchorCtr="0"/>
                </a:tc>
                <a:tc>
                  <a:txBody>
                    <a:bodyPr/>
                    <a:p>
                      <a:pPr indent="0" algn="ctr">
                        <a:buNone/>
                      </a:pPr>
                      <a:r>
                        <a:rPr lang="zh-CN" altLang="en-US" sz="1400">
                          <a:sym typeface="+mn-ea"/>
                        </a:rPr>
                        <a:t>相关研究</a:t>
                      </a:r>
                      <a:endParaRPr lang="zh-CN" altLang="en-US" sz="1400"/>
                    </a:p>
                  </a:txBody>
                  <a:tcPr marL="0" marR="0" marT="0" marB="0" vert="horz" anchor="ctr" anchorCtr="0"/>
                </a:tc>
              </a:tr>
              <a:tr h="507365">
                <a:tc rowSpan="9">
                  <a:txBody>
                    <a:bodyPr/>
                    <a:p>
                      <a:pPr indent="0" algn="ctr">
                        <a:buNone/>
                      </a:pPr>
                      <a:r>
                        <a:rPr lang="zh-CN" altLang="en-US" sz="1400"/>
                        <a:t>需求</a:t>
                      </a:r>
                      <a:endParaRPr lang="zh-CN" altLang="en-US" sz="1400"/>
                    </a:p>
                    <a:p>
                      <a:pPr indent="0" algn="ctr">
                        <a:buNone/>
                      </a:pPr>
                      <a:endParaRPr lang="zh-CN" altLang="en-US" sz="1400"/>
                    </a:p>
                  </a:txBody>
                  <a:tcPr marL="0" marR="0" marT="0" marB="0" vert="horz" anchor="ctr" anchorCtr="0"/>
                </a:tc>
                <a:tc rowSpan="5">
                  <a:txBody>
                    <a:bodyPr/>
                    <a:p>
                      <a:pPr indent="0" algn="ctr">
                        <a:buNone/>
                      </a:pPr>
                      <a:r>
                        <a:rPr lang="zh-CN" altLang="en-US" sz="1400"/>
                        <a:t>经济增长</a:t>
                      </a:r>
                      <a:endParaRPr lang="zh-CN" altLang="en-US" sz="1400"/>
                    </a:p>
                  </a:txBody>
                  <a:tcPr marL="0" marR="0" marT="0" marB="0" vert="horz" anchor="ctr" anchorCtr="0"/>
                </a:tc>
                <a:tc>
                  <a:txBody>
                    <a:bodyPr/>
                    <a:p>
                      <a:pPr indent="0" algn="ctr">
                        <a:buNone/>
                      </a:pPr>
                      <a:r>
                        <a:rPr lang="zh-CN" altLang="en-US" sz="1400"/>
                        <a:t>价格指数</a:t>
                      </a:r>
                      <a:endParaRPr lang="zh-CN" altLang="en-US" sz="1400"/>
                    </a:p>
                  </a:txBody>
                  <a:tcPr marL="0" marR="0" marT="0" marB="0" vert="horz" anchor="ctr" anchorCtr="0"/>
                </a:tc>
                <a:tc>
                  <a:txBody>
                    <a:bodyPr/>
                    <a:p>
                      <a:pPr indent="0" algn="ctr">
                        <a:buNone/>
                      </a:pPr>
                      <a:r>
                        <a:rPr lang="zh-CN" altLang="en-US" sz="1400"/>
                        <a:t>电商数据、搜索数据</a:t>
                      </a:r>
                      <a:endParaRPr lang="zh-CN" altLang="en-US" sz="1400"/>
                    </a:p>
                  </a:txBody>
                  <a:tcPr marL="0" marR="0" marT="0" marB="0" vert="horz" anchor="ctr" anchorCtr="0"/>
                </a:tc>
                <a:tc>
                  <a:txBody>
                    <a:bodyPr/>
                    <a:p>
                      <a:pPr indent="0" algn="ctr">
                        <a:buNone/>
                      </a:pPr>
                      <a:r>
                        <a:rPr lang="zh-CN" altLang="en-US" sz="1400"/>
                        <a:t>传统的</a:t>
                      </a:r>
                      <a:r>
                        <a:rPr lang="en-US" altLang="zh-CN" sz="1400"/>
                        <a:t>CPI</a:t>
                      </a:r>
                      <a:r>
                        <a:rPr lang="zh-CN" altLang="en-US" sz="1400"/>
                        <a:t>计算方法</a:t>
                      </a:r>
                      <a:endParaRPr lang="zh-CN" altLang="en-US" sz="1400"/>
                    </a:p>
                  </a:txBody>
                  <a:tcPr marL="0" marR="0" marT="0" marB="0" vert="horz" anchor="ctr" anchorCtr="0"/>
                </a:tc>
                <a:tc>
                  <a:txBody>
                    <a:bodyPr/>
                    <a:p>
                      <a:pPr indent="0" algn="ctr">
                        <a:buNone/>
                      </a:pPr>
                      <a:r>
                        <a:rPr lang="en-US" altLang="zh-CN" sz="1400"/>
                        <a:t>The Billion Prices Project</a:t>
                      </a:r>
                      <a:r>
                        <a:rPr lang="zh-CN" altLang="en-US" sz="1400"/>
                        <a:t>、阿里指数、网络搜索与</a:t>
                      </a:r>
                      <a:r>
                        <a:rPr lang="en-US" altLang="zh-CN" sz="1400"/>
                        <a:t>CPI(</a:t>
                      </a:r>
                      <a:r>
                        <a:rPr lang="zh-CN" altLang="en-US" sz="1400"/>
                        <a:t>张崇</a:t>
                      </a:r>
                      <a:r>
                        <a:rPr lang="en-US" altLang="zh-CN" sz="1400"/>
                        <a:t>, </a:t>
                      </a:r>
                      <a:r>
                        <a:rPr lang="zh-CN" altLang="en-US" sz="1400"/>
                        <a:t>吕本富</a:t>
                      </a:r>
                      <a:r>
                        <a:rPr lang="en-US" altLang="zh-CN" sz="1400"/>
                        <a:t>, </a:t>
                      </a:r>
                      <a:r>
                        <a:rPr lang="zh-CN" altLang="en-US" sz="1400"/>
                        <a:t>彭赓</a:t>
                      </a:r>
                      <a:r>
                        <a:rPr lang="en-US" altLang="zh-CN" sz="1400"/>
                        <a:t>,</a:t>
                      </a:r>
                      <a:r>
                        <a:rPr lang="zh-CN" altLang="en-US" sz="1400"/>
                        <a:t>等</a:t>
                      </a:r>
                      <a:r>
                        <a:rPr lang="en-US" altLang="zh-CN" sz="1400"/>
                        <a:t>)</a:t>
                      </a:r>
                      <a:endParaRPr lang="en-US" altLang="zh-CN" sz="1400"/>
                    </a:p>
                  </a:txBody>
                  <a:tcPr marL="0" marR="0" marT="0" marB="0" vert="horz" anchor="ctr" anchorCtr="0"/>
                </a:tc>
              </a:tr>
              <a:tr h="681990">
                <a:tc vMerge="1">
                  <a:tcPr/>
                </a:tc>
                <a:tc vMerge="1">
                  <a:tcPr/>
                </a:tc>
                <a:tc>
                  <a:txBody>
                    <a:bodyPr/>
                    <a:p>
                      <a:pPr indent="0" algn="ctr">
                        <a:buNone/>
                      </a:pPr>
                      <a:r>
                        <a:rPr lang="zh-CN" altLang="en-US" sz="1400"/>
                        <a:t>失业率、就业情况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回归分析</a:t>
                      </a:r>
                      <a:endParaRPr lang="zh-CN" altLang="en-US" sz="1400"/>
                    </a:p>
                  </a:txBody>
                  <a:tcPr marL="0" marR="0" marT="0" marB="0" vert="horz" anchor="ctr" anchorCtr="0"/>
                </a:tc>
                <a:tc>
                  <a:txBody>
                    <a:bodyPr/>
                    <a:p>
                      <a:pPr indent="0" algn="ctr">
                        <a:buNone/>
                      </a:pPr>
                      <a:r>
                        <a:rPr lang="zh-CN" altLang="en-US" sz="1400"/>
                        <a:t>德国、以色列、土耳其、美国等失业率就业情况（</a:t>
                      </a:r>
                      <a:r>
                        <a:rPr lang="en-US" altLang="zh-CN" sz="1400"/>
                        <a:t>Choi H</a:t>
                      </a:r>
                      <a:r>
                        <a:rPr lang="zh-CN" altLang="en-US" sz="1400"/>
                        <a:t>）（</a:t>
                      </a:r>
                      <a:r>
                        <a:rPr lang="en-US" altLang="zh-CN" sz="1400"/>
                        <a:t>Ettredge M, Gerdes J, Karuga G</a:t>
                      </a:r>
                      <a:r>
                        <a:rPr lang="zh-CN" altLang="en-US" sz="1400"/>
                        <a:t>）</a:t>
                      </a:r>
                      <a:endParaRPr lang="zh-CN" altLang="en-US" sz="1400"/>
                    </a:p>
                  </a:txBody>
                  <a:tcPr marL="0" marR="0" marT="0" marB="0" vert="horz" anchor="ctr" anchorCtr="0"/>
                </a:tc>
              </a:tr>
              <a:tr h="363220">
                <a:tc vMerge="1">
                  <a:tcPr/>
                </a:tc>
                <a:tc vMerge="1">
                  <a:tcPr/>
                </a:tc>
                <a:tc>
                  <a:txBody>
                    <a:bodyPr/>
                    <a:p>
                      <a:pPr indent="0" algn="ctr">
                        <a:buNone/>
                      </a:pPr>
                      <a:r>
                        <a:rPr lang="zh-CN" altLang="en-US" sz="1400"/>
                        <a:t>消费指数</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传统的计算方法</a:t>
                      </a:r>
                      <a:endParaRPr lang="zh-CN" altLang="en-US" sz="1400"/>
                    </a:p>
                  </a:txBody>
                  <a:tcPr marL="0" marR="0" marT="0" marB="0" vert="horz" anchor="ctr" anchorCtr="0"/>
                </a:tc>
                <a:tc>
                  <a:txBody>
                    <a:bodyPr/>
                    <a:p>
                      <a:pPr indent="0" algn="ctr">
                        <a:buNone/>
                      </a:pPr>
                      <a:r>
                        <a:rPr lang="zh-CN" altLang="en-US" sz="1400"/>
                        <a:t>消费者信心指数（</a:t>
                      </a:r>
                      <a:r>
                        <a:rPr lang="en-US" altLang="zh-CN" sz="1400"/>
                        <a:t>Vosen S, Schmidt T</a:t>
                      </a:r>
                      <a:r>
                        <a:rPr lang="zh-CN" altLang="en-US" sz="1400"/>
                        <a:t>）</a:t>
                      </a:r>
                      <a:endParaRPr lang="zh-CN" altLang="en-US" sz="1400"/>
                    </a:p>
                  </a:txBody>
                  <a:tcPr marL="0" marR="0" marT="0" marB="0" vert="horz" anchor="ctr" anchorCtr="0"/>
                </a:tc>
              </a:tr>
              <a:tr h="560705">
                <a:tc vMerge="1">
                  <a:tcPr/>
                </a:tc>
                <a:tc vMerge="1">
                  <a:tcPr/>
                </a:tc>
                <a:tc>
                  <a:txBody>
                    <a:bodyPr/>
                    <a:p>
                      <a:pPr indent="0" algn="ctr">
                        <a:buNone/>
                      </a:pPr>
                      <a:r>
                        <a:rPr lang="zh-CN" altLang="en-US" sz="1400"/>
                        <a:t>经济增长趋势</a:t>
                      </a:r>
                      <a:endParaRPr lang="zh-CN" altLang="en-US" sz="1400"/>
                    </a:p>
                  </a:txBody>
                  <a:tcPr marL="0" marR="0" marT="0" marB="0" vert="horz" anchor="ctr" anchorCtr="0"/>
                </a:tc>
                <a:tc>
                  <a:txBody>
                    <a:bodyPr/>
                    <a:p>
                      <a:pPr indent="0" algn="ctr">
                        <a:buNone/>
                      </a:pPr>
                      <a:r>
                        <a:rPr lang="zh-CN" altLang="en-US" sz="1400"/>
                        <a:t>企业管理数据</a:t>
                      </a:r>
                      <a:endParaRPr lang="zh-CN" altLang="en-US" sz="1400"/>
                    </a:p>
                  </a:txBody>
                  <a:tcPr marL="0" marR="0" marT="0" marB="0" vert="horz" anchor="ctr" anchorCtr="0"/>
                </a:tc>
                <a:tc>
                  <a:txBody>
                    <a:bodyPr/>
                    <a:p>
                      <a:pPr indent="0" algn="ctr">
                        <a:buNone/>
                      </a:pPr>
                      <a:r>
                        <a:rPr lang="zh-CN" altLang="en-US" sz="1400"/>
                        <a:t>指标模型</a:t>
                      </a:r>
                      <a:endParaRPr lang="zh-CN" altLang="en-US" sz="1400"/>
                    </a:p>
                  </a:txBody>
                  <a:tcPr marL="0" marR="0" marT="0" marB="0" vert="horz" anchor="ctr" anchorCtr="0"/>
                </a:tc>
                <a:tc>
                  <a:txBody>
                    <a:bodyPr/>
                    <a:p>
                      <a:pPr indent="0" algn="ctr">
                        <a:buNone/>
                      </a:pPr>
                      <a:r>
                        <a:rPr lang="zh-CN" altLang="en-US" sz="1400"/>
                        <a:t>用电量、货运量、银行贷款 “克强指数”（申红艳</a:t>
                      </a:r>
                      <a:r>
                        <a:rPr lang="en-US" altLang="zh-CN" sz="1400"/>
                        <a:t>, </a:t>
                      </a:r>
                      <a:r>
                        <a:rPr lang="zh-CN" altLang="en-US" sz="1400"/>
                        <a:t>吴晨生</a:t>
                      </a:r>
                      <a:r>
                        <a:rPr lang="en-US" altLang="zh-CN" sz="1400"/>
                        <a:t>, </a:t>
                      </a:r>
                      <a:r>
                        <a:rPr lang="zh-CN" altLang="en-US" sz="1400"/>
                        <a:t>扆铁梅</a:t>
                      </a:r>
                      <a:r>
                        <a:rPr lang="en-US" altLang="zh-CN" sz="1400"/>
                        <a:t>,</a:t>
                      </a:r>
                      <a:r>
                        <a:rPr lang="zh-CN" altLang="en-US" sz="1400"/>
                        <a:t>等）</a:t>
                      </a:r>
                      <a:endParaRPr lang="zh-CN" altLang="en-US" sz="1400"/>
                    </a:p>
                  </a:txBody>
                  <a:tcPr marL="0" marR="0" marT="0" marB="0" vert="horz" anchor="ctr" anchorCtr="0"/>
                </a:tc>
              </a:tr>
              <a:tr h="264795">
                <a:tc vMerge="1">
                  <a:tcPr/>
                </a:tc>
                <a:tc vMerge="1">
                  <a:tcPr/>
                </a:tc>
                <a:tc>
                  <a:txBody>
                    <a:bodyPr/>
                    <a:p>
                      <a:pPr indent="0" algn="ctr">
                        <a:buNone/>
                      </a:pPr>
                      <a:r>
                        <a:rPr lang="en-US" altLang="zh-CN" sz="1400"/>
                        <a:t>GDP</a:t>
                      </a:r>
                      <a:endParaRPr lang="en-US" altLang="zh-CN" sz="1400"/>
                    </a:p>
                  </a:txBody>
                  <a:tcPr marL="0" marR="0" marT="0" marB="0" vert="horz" anchor="ctr" anchorCtr="0"/>
                </a:tc>
                <a:tc>
                  <a:txBody>
                    <a:bodyPr/>
                    <a:p>
                      <a:pPr indent="0" algn="ctr">
                        <a:buNone/>
                      </a:pPr>
                      <a:r>
                        <a:rPr lang="zh-CN" altLang="en-US" sz="1400"/>
                        <a:t>搜索数据</a:t>
                      </a:r>
                      <a:endParaRPr lang="zh-CN" altLang="en-US" sz="1400"/>
                    </a:p>
                  </a:txBody>
                  <a:tcPr marL="0" marR="0" marT="0" marB="0" vert="horz" anchor="ctr" anchorCtr="0"/>
                </a:tc>
                <a:tc>
                  <a:txBody>
                    <a:bodyPr/>
                    <a:p>
                      <a:pPr indent="0" algn="ctr">
                        <a:buNone/>
                      </a:pPr>
                      <a:r>
                        <a:rPr lang="zh-CN" altLang="en-US" sz="1400"/>
                        <a:t>统计建模</a:t>
                      </a:r>
                      <a:endParaRPr lang="zh-CN" altLang="en-US" sz="1400"/>
                    </a:p>
                  </a:txBody>
                  <a:tcPr marL="0" marR="0" marT="0" marB="0" vert="horz" anchor="ctr" anchorCtr="0"/>
                </a:tc>
                <a:tc>
                  <a:txBody>
                    <a:bodyPr/>
                    <a:p>
                      <a:pPr indent="0" algn="ctr">
                        <a:buNone/>
                      </a:pPr>
                      <a:r>
                        <a:rPr lang="zh-CN" altLang="en-US" sz="1400"/>
                        <a:t>预测中国</a:t>
                      </a:r>
                      <a:r>
                        <a:rPr lang="en-US" altLang="zh-CN" sz="1400"/>
                        <a:t>GDP</a:t>
                      </a:r>
                      <a:r>
                        <a:rPr lang="zh-CN" altLang="en-US" sz="1400"/>
                        <a:t>（</a:t>
                      </a:r>
                      <a:r>
                        <a:rPr lang="en-US" altLang="zh-CN" sz="1400"/>
                        <a:t>Liu T, Xu X, Fan F</a:t>
                      </a:r>
                      <a:r>
                        <a:rPr lang="zh-CN" altLang="en-US" sz="1400"/>
                        <a:t>）</a:t>
                      </a:r>
                      <a:endParaRPr lang="zh-CN" altLang="en-US" sz="1400"/>
                    </a:p>
                  </a:txBody>
                  <a:tcPr marL="0" marR="0" marT="0" marB="0" vert="horz" anchor="ctr" anchorCtr="0"/>
                </a:tc>
              </a:tr>
              <a:tr h="1026160">
                <a:tc vMerge="1">
                  <a:tcPr/>
                </a:tc>
                <a:tc rowSpan="2">
                  <a:txBody>
                    <a:bodyPr/>
                    <a:p>
                      <a:pPr indent="0" algn="ctr">
                        <a:buNone/>
                      </a:pPr>
                      <a:r>
                        <a:rPr lang="en-US" altLang="zh-CN" sz="1400"/>
                        <a:t>  </a:t>
                      </a:r>
                      <a:r>
                        <a:rPr lang="zh-CN" altLang="en-US" sz="1400"/>
                        <a:t>全球、国内需求</a:t>
                      </a:r>
                      <a:endParaRPr lang="zh-CN" altLang="en-US" sz="1400"/>
                    </a:p>
                  </a:txBody>
                  <a:tcPr marL="0" marR="0" marT="0" marB="0" vert="horz" anchor="ctr" anchorCtr="0"/>
                </a:tc>
                <a:tc>
                  <a:txBody>
                    <a:bodyPr/>
                    <a:p>
                      <a:pPr indent="0" algn="ctr">
                        <a:buNone/>
                      </a:pPr>
                      <a:r>
                        <a:rPr lang="zh-CN" altLang="en-US" sz="1400"/>
                        <a:t>产品销售情况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文本情绪分析</a:t>
                      </a:r>
                      <a:endParaRPr lang="zh-CN" altLang="en-US" sz="1400"/>
                    </a:p>
                  </a:txBody>
                  <a:tcPr marL="0" marR="0" marT="0" marB="0" vert="horz" anchor="ctr" anchorCtr="0"/>
                </a:tc>
                <a:tc>
                  <a:txBody>
                    <a:bodyPr/>
                    <a:p>
                      <a:pPr indent="0" algn="ctr">
                        <a:buNone/>
                      </a:pPr>
                      <a:r>
                        <a:rPr lang="zh-CN" altLang="en-US" sz="1400"/>
                        <a:t>电影票房（王炼</a:t>
                      </a:r>
                      <a:r>
                        <a:rPr lang="en-US" altLang="zh-CN" sz="1400"/>
                        <a:t>, </a:t>
                      </a:r>
                      <a:r>
                        <a:rPr lang="zh-CN" altLang="en-US" sz="1400"/>
                        <a:t>贾建民）、游戏（</a:t>
                      </a:r>
                      <a:r>
                        <a:rPr lang="en-US" altLang="zh-CN" sz="1400"/>
                        <a:t>Asur S, Huberman B A</a:t>
                      </a:r>
                      <a:r>
                        <a:rPr lang="zh-CN" altLang="en-US" sz="1400"/>
                        <a:t>）、汽车（</a:t>
                      </a:r>
                      <a:r>
                        <a:rPr lang="en-US" altLang="zh-CN" sz="1400"/>
                        <a:t>Barreira N, Godinho P, Melo P</a:t>
                      </a:r>
                      <a:r>
                        <a:rPr lang="zh-CN" altLang="en-US" sz="1400"/>
                        <a:t>）、房地产（</a:t>
                      </a:r>
                      <a:r>
                        <a:rPr lang="en-US" altLang="zh-CN" sz="1400"/>
                        <a:t>Suhoy T</a:t>
                      </a:r>
                      <a:r>
                        <a:rPr lang="zh-CN" altLang="en-US" sz="1400"/>
                        <a:t>）、图书、电信业（</a:t>
                      </a:r>
                      <a:r>
                        <a:rPr lang="en-US" altLang="zh-CN" sz="1400"/>
                        <a:t>Bughin J</a:t>
                      </a:r>
                      <a:r>
                        <a:rPr lang="zh-CN" altLang="en-US" sz="1400"/>
                        <a:t>）</a:t>
                      </a:r>
                      <a:endParaRPr lang="zh-CN" altLang="en-US" sz="1400"/>
                    </a:p>
                  </a:txBody>
                  <a:tcPr marL="0" marR="0" marT="0" marB="0" vert="horz" anchor="ctr" anchorCtr="0"/>
                </a:tc>
              </a:tr>
              <a:tr h="781050">
                <a:tc vMerge="1">
                  <a:tcPr/>
                </a:tc>
                <a:tc vMerge="1">
                  <a:tcPr/>
                </a:tc>
                <a:tc>
                  <a:txBody>
                    <a:bodyPr/>
                    <a:p>
                      <a:pPr indent="0" algn="ctr">
                        <a:buNone/>
                      </a:pPr>
                      <a:r>
                        <a:rPr lang="zh-CN" altLang="en-US" sz="1400"/>
                        <a:t>产品需求量</a:t>
                      </a:r>
                      <a:endParaRPr lang="zh-CN" altLang="en-US" sz="1400"/>
                    </a:p>
                  </a:txBody>
                  <a:tcPr marL="0" marR="0" marT="0" marB="0" vert="horz" anchor="ctr" anchorCtr="0"/>
                </a:tc>
                <a:tc>
                  <a:txBody>
                    <a:bodyPr/>
                    <a:p>
                      <a:pPr indent="0" algn="ctr">
                        <a:buNone/>
                      </a:pPr>
                      <a:r>
                        <a:rPr lang="zh-CN" altLang="en-US" sz="1400"/>
                        <a:t>企业管理数据、</a:t>
                      </a:r>
                      <a:r>
                        <a:rPr lang="zh-CN" altLang="en-US" sz="1400">
                          <a:sym typeface="+mn-ea"/>
                        </a:rPr>
                        <a:t>搜索数据</a:t>
                      </a:r>
                      <a:r>
                        <a:rPr lang="zh-CN" altLang="en-US" sz="1400"/>
                        <a:t>、行业相关网站数据</a:t>
                      </a:r>
                      <a:endParaRPr lang="zh-CN" altLang="en-US" sz="1400"/>
                    </a:p>
                  </a:txBody>
                  <a:tcPr marL="0" marR="0" marT="0" marB="0" vert="horz" anchor="ctr" anchorCtr="0"/>
                </a:tc>
                <a:tc>
                  <a:txBody>
                    <a:bodyPr/>
                    <a:p>
                      <a:pPr indent="0" algn="ctr">
                        <a:buNone/>
                      </a:pPr>
                      <a:r>
                        <a:rPr lang="zh-CN" altLang="en-US" sz="1400"/>
                        <a:t>文本情绪分析、数值回归建模</a:t>
                      </a:r>
                      <a:endParaRPr lang="zh-CN" altLang="en-US" sz="1400"/>
                    </a:p>
                  </a:txBody>
                  <a:tcPr marL="0" marR="0" marT="0" marB="0" vert="horz" anchor="ctr" anchorCtr="0"/>
                </a:tc>
                <a:tc>
                  <a:txBody>
                    <a:bodyPr/>
                    <a:p>
                      <a:pPr indent="0" algn="ctr">
                        <a:buNone/>
                      </a:pPr>
                      <a:r>
                        <a:rPr lang="zh-CN" altLang="en-US" sz="1400"/>
                        <a:t>媒体业需求预测（</a:t>
                      </a:r>
                      <a:r>
                        <a:rPr lang="en-US" altLang="zh-CN" sz="1400"/>
                        <a:t>Bertsimas D, Kallus N, Hussain A</a:t>
                      </a:r>
                      <a:r>
                        <a:rPr lang="zh-CN" altLang="en-US" sz="1400"/>
                        <a:t>）、电影票房（</a:t>
                      </a:r>
                      <a:r>
                        <a:rPr lang="en-US" altLang="zh-CN" sz="1400"/>
                        <a:t>Asur S, Huberman B A</a:t>
                      </a:r>
                      <a:r>
                        <a:rPr lang="zh-CN" altLang="en-US" sz="1400"/>
                        <a:t>）</a:t>
                      </a:r>
                      <a:endParaRPr lang="zh-CN" altLang="en-US" sz="1400"/>
                    </a:p>
                  </a:txBody>
                  <a:tcPr marL="0" marR="0" marT="0" marB="0" vert="horz" anchor="ctr" anchorCtr="0"/>
                </a:tc>
              </a:tr>
              <a:tr h="508000">
                <a:tc vMerge="1">
                  <a:tcPr/>
                </a:tc>
                <a:tc>
                  <a:txBody>
                    <a:bodyPr/>
                    <a:p>
                      <a:pPr indent="0" algn="ctr">
                        <a:buNone/>
                      </a:pPr>
                      <a:r>
                        <a:rPr lang="zh-CN" altLang="en-US" sz="1400"/>
                        <a:t>产业发展</a:t>
                      </a:r>
                      <a:endParaRPr lang="zh-CN" altLang="en-US" sz="1400"/>
                    </a:p>
                  </a:txBody>
                  <a:tcPr marL="0" marR="0" marT="0" marB="0" vert="horz" anchor="ctr"/>
                </a:tc>
                <a:tc>
                  <a:txBody>
                    <a:bodyPr/>
                    <a:p>
                      <a:pPr indent="0" algn="ctr">
                        <a:buNone/>
                      </a:pPr>
                      <a:r>
                        <a:rPr lang="zh-CN" altLang="en-US" sz="1400"/>
                        <a:t>市场情绪</a:t>
                      </a:r>
                      <a:endParaRPr lang="zh-CN" altLang="en-US" sz="1400"/>
                    </a:p>
                  </a:txBody>
                  <a:tcPr marL="0" marR="0" marT="0" marB="0" vert="horz" anchor="ctr"/>
                </a:tc>
                <a:tc>
                  <a:txBody>
                    <a:bodyPr/>
                    <a:p>
                      <a:pPr indent="0" algn="ctr">
                        <a:buNone/>
                      </a:pPr>
                      <a:r>
                        <a:rPr lang="zh-CN" altLang="en-US" sz="1400"/>
                        <a:t>搜索数据、社交媒体数据、新闻数据、</a:t>
                      </a:r>
                      <a:r>
                        <a:rPr lang="zh-CN" altLang="en-US" sz="1400">
                          <a:sym typeface="+mn-ea"/>
                        </a:rPr>
                        <a:t>行业相关网站数据</a:t>
                      </a:r>
                      <a:endParaRPr lang="zh-CN" altLang="en-US" sz="1400"/>
                    </a:p>
                  </a:txBody>
                  <a:tcPr marL="0" marR="0" marT="0" marB="0" vert="horz" anchor="ctr"/>
                </a:tc>
                <a:tc>
                  <a:txBody>
                    <a:bodyPr/>
                    <a:p>
                      <a:pPr indent="0" algn="ctr">
                        <a:buNone/>
                      </a:pPr>
                      <a:r>
                        <a:rPr lang="zh-CN" altLang="en-US" sz="1400"/>
                        <a:t>因素分析模型、分类模型与集成</a:t>
                      </a:r>
                      <a:endParaRPr lang="zh-CN" altLang="en-US" sz="1400"/>
                    </a:p>
                  </a:txBody>
                  <a:tcPr marL="0" marR="0" marT="0" marB="0" vert="horz" anchor="ctr"/>
                </a:tc>
                <a:tc>
                  <a:txBody>
                    <a:bodyPr/>
                    <a:p>
                      <a:pPr indent="0" algn="ctr">
                        <a:buNone/>
                      </a:pPr>
                      <a:r>
                        <a:rPr lang="zh-CN" altLang="en-US" sz="1400"/>
                        <a:t>监测市场情绪（林振兴）（</a:t>
                      </a:r>
                      <a:r>
                        <a:rPr lang="en-US" altLang="zh-CN" sz="1400"/>
                        <a:t>Das S R, Chen M Y</a:t>
                      </a:r>
                      <a:r>
                        <a:rPr lang="zh-CN" altLang="en-US" sz="1400"/>
                        <a:t>）</a:t>
                      </a:r>
                      <a:endParaRPr lang="zh-CN" altLang="en-US" sz="1400"/>
                    </a:p>
                  </a:txBody>
                  <a:tcPr marL="0" marR="0" marT="0" marB="0" vert="horz" anchor="ctr"/>
                </a:tc>
              </a:tr>
              <a:tr h="488950">
                <a:tc vMerge="1">
                  <a:tcPr/>
                </a:tc>
                <a:tc>
                  <a:txBody>
                    <a:bodyPr/>
                    <a:p>
                      <a:pPr indent="0" algn="ctr">
                        <a:buNone/>
                      </a:pPr>
                      <a:r>
                        <a:rPr lang="zh-CN" altLang="en-US" sz="1400"/>
                        <a:t>与收入有关的政策</a:t>
                      </a:r>
                      <a:endParaRPr lang="zh-CN" altLang="en-US" sz="1400"/>
                    </a:p>
                  </a:txBody>
                  <a:tcPr marL="0" marR="0" marT="0" marB="0" vert="horz" anchor="ctr"/>
                </a:tc>
                <a:tc>
                  <a:txBody>
                    <a:bodyPr/>
                    <a:p>
                      <a:pPr indent="0" algn="ctr">
                        <a:buNone/>
                      </a:pPr>
                      <a:r>
                        <a:rPr lang="zh-CN" altLang="en-US" sz="1400"/>
                        <a:t>政策舆论</a:t>
                      </a:r>
                      <a:endParaRPr lang="zh-CN" altLang="en-US" sz="1400"/>
                    </a:p>
                  </a:txBody>
                  <a:tcPr marL="0" marR="0" marT="0" marB="0" vert="horz" anchor="ctr"/>
                </a:tc>
                <a:tc>
                  <a:txBody>
                    <a:bodyPr/>
                    <a:p>
                      <a:pPr indent="0" algn="ctr">
                        <a:buNone/>
                      </a:pPr>
                      <a:r>
                        <a:rPr lang="zh-CN" altLang="en-US" sz="1400">
                          <a:sym typeface="+mn-ea"/>
                        </a:rPr>
                        <a:t>搜索数据、社交媒体数据、新闻数据、行业相关网站数据</a:t>
                      </a:r>
                      <a:endParaRPr lang="zh-CN" altLang="en-US" sz="1400"/>
                    </a:p>
                  </a:txBody>
                  <a:tcPr marL="0" marR="0" marT="0" marB="0" vert="horz" anchor="ctr"/>
                </a:tc>
                <a:tc>
                  <a:txBody>
                    <a:bodyPr/>
                    <a:p>
                      <a:pPr indent="0" algn="ctr">
                        <a:buNone/>
                      </a:pPr>
                      <a:r>
                        <a:rPr lang="zh-CN" altLang="en-US" sz="1400"/>
                        <a:t>信息提取、舆情监测技术</a:t>
                      </a:r>
                      <a:endParaRPr lang="zh-CN" altLang="en-US" sz="1400"/>
                    </a:p>
                  </a:txBody>
                  <a:tcPr marL="0" marR="0" marT="0" marB="0" vert="horz" anchor="ctr"/>
                </a:tc>
                <a:tc>
                  <a:txBody>
                    <a:bodyPr/>
                    <a:p>
                      <a:pPr indent="0" algn="ctr">
                        <a:buNone/>
                      </a:pPr>
                      <a:r>
                        <a:rPr lang="zh-CN" altLang="en-US" sz="1400"/>
                        <a:t>评估政策影响（杨莎</a:t>
                      </a:r>
                      <a:r>
                        <a:rPr lang="en-US" altLang="zh-CN" sz="1400"/>
                        <a:t>, </a:t>
                      </a:r>
                      <a:r>
                        <a:rPr lang="zh-CN" altLang="en-US" sz="1400"/>
                        <a:t>余伟</a:t>
                      </a:r>
                      <a:r>
                        <a:rPr lang="en-US" altLang="zh-CN" sz="1400"/>
                        <a:t>, </a:t>
                      </a:r>
                      <a:r>
                        <a:rPr lang="zh-CN" altLang="en-US" sz="1400"/>
                        <a:t>李石君</a:t>
                      </a:r>
                      <a:r>
                        <a:rPr lang="en-US" altLang="zh-CN" sz="1400"/>
                        <a:t>,</a:t>
                      </a:r>
                      <a:r>
                        <a:rPr lang="zh-CN" altLang="en-US" sz="1400"/>
                        <a:t>等）</a:t>
                      </a:r>
                      <a:endParaRPr lang="zh-CN" altLang="en-US" sz="1400"/>
                    </a:p>
                  </a:txBody>
                  <a:tcPr marL="0" marR="0" marT="0" marB="0" vert="horz" anchor="ctr"/>
                </a:tc>
              </a:tr>
            </a:tbl>
          </a:graphicData>
        </a:graphic>
      </p:graphicFrame>
      <p:sp>
        <p:nvSpPr>
          <p:cNvPr id="10" name="矩形 9"/>
          <p:cNvSpPr/>
          <p:nvPr/>
        </p:nvSpPr>
        <p:spPr>
          <a:xfrm>
            <a:off x="1219200" y="3843020"/>
            <a:ext cx="10714990" cy="16383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需求与价格相关因素的监测预测</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0" name="表格 -1"/>
          <p:cNvGraphicFramePr/>
          <p:nvPr/>
        </p:nvGraphicFramePr>
        <p:xfrm>
          <a:off x="189230" y="1249680"/>
          <a:ext cx="11626215" cy="5461000"/>
        </p:xfrm>
        <a:graphic>
          <a:graphicData uri="http://schemas.openxmlformats.org/drawingml/2006/table">
            <a:tbl>
              <a:tblPr firstRow="1" bandRow="1">
                <a:tableStyleId>{5C22544A-7EE6-4342-B048-85BDC9FD1C3A}</a:tableStyleId>
              </a:tblPr>
              <a:tblGrid>
                <a:gridCol w="1194435"/>
                <a:gridCol w="1504315"/>
                <a:gridCol w="1949450"/>
                <a:gridCol w="2193925"/>
                <a:gridCol w="1486535"/>
                <a:gridCol w="3297555"/>
              </a:tblGrid>
              <a:tr h="238125">
                <a:tc>
                  <a:txBody>
                    <a:bodyPr/>
                    <a:p>
                      <a:pPr indent="0" algn="ctr">
                        <a:buNone/>
                      </a:pPr>
                      <a:r>
                        <a:rPr lang="zh-CN" altLang="en-US" sz="1400"/>
                        <a:t>因素</a:t>
                      </a:r>
                      <a:endParaRPr lang="zh-CN" altLang="en-US" sz="1400"/>
                    </a:p>
                  </a:txBody>
                  <a:tcPr marL="0" marR="0" marT="0" marB="0" vert="horz" anchor="ctr"/>
                </a:tc>
                <a:tc>
                  <a:txBody>
                    <a:bodyPr/>
                    <a:p>
                      <a:pPr indent="0" algn="ctr">
                        <a:buNone/>
                      </a:pPr>
                      <a:r>
                        <a:rPr lang="zh-CN" altLang="en-US" sz="1400">
                          <a:sym typeface="+mn-ea"/>
                        </a:rPr>
                        <a:t>二级因素</a:t>
                      </a:r>
                      <a:endParaRPr lang="zh-CN" altLang="en-US" sz="1400">
                        <a:sym typeface="+mn-ea"/>
                      </a:endParaRPr>
                    </a:p>
                  </a:txBody>
                  <a:tcPr marL="0" marR="0" marT="0" marB="0" vert="horz" anchor="ctr"/>
                </a:tc>
                <a:tc>
                  <a:txBody>
                    <a:bodyPr/>
                    <a:p>
                      <a:pPr indent="0" algn="ctr">
                        <a:buNone/>
                      </a:pPr>
                      <a:r>
                        <a:rPr lang="zh-CN" altLang="en-US" sz="1400">
                          <a:sym typeface="+mn-ea"/>
                        </a:rPr>
                        <a:t>监控指标</a:t>
                      </a:r>
                      <a:endParaRPr lang="zh-CN" altLang="en-US" sz="1400">
                        <a:sym typeface="+mn-ea"/>
                      </a:endParaRPr>
                    </a:p>
                  </a:txBody>
                  <a:tcPr marL="0" marR="0" marT="0" marB="0" vert="horz" anchor="ctr"/>
                </a:tc>
                <a:tc>
                  <a:txBody>
                    <a:bodyPr/>
                    <a:p>
                      <a:pPr indent="0" algn="ctr">
                        <a:buNone/>
                      </a:pPr>
                      <a:r>
                        <a:rPr lang="zh-CN" altLang="en-US" sz="1400"/>
                        <a:t>数据源</a:t>
                      </a:r>
                      <a:endParaRPr lang="zh-CN" altLang="en-US" sz="1400"/>
                    </a:p>
                  </a:txBody>
                  <a:tcPr marL="0" marR="0" marT="0" marB="0" vert="horz" anchor="ctr"/>
                </a:tc>
                <a:tc>
                  <a:txBody>
                    <a:bodyPr/>
                    <a:p>
                      <a:pPr indent="0" algn="ctr">
                        <a:buNone/>
                      </a:pPr>
                      <a:r>
                        <a:rPr lang="zh-CN" altLang="en-US" sz="1400"/>
                        <a:t>方法</a:t>
                      </a:r>
                      <a:endParaRPr lang="zh-CN" altLang="en-US" sz="1400"/>
                    </a:p>
                  </a:txBody>
                  <a:tcPr marL="0" marR="0" marT="0" marB="0" vert="horz" anchor="ctr"/>
                </a:tc>
                <a:tc>
                  <a:txBody>
                    <a:bodyPr/>
                    <a:p>
                      <a:pPr indent="0" algn="ctr">
                        <a:buNone/>
                      </a:pPr>
                      <a:r>
                        <a:rPr lang="zh-CN" altLang="en-US" sz="1400"/>
                        <a:t>文献</a:t>
                      </a:r>
                      <a:endParaRPr lang="zh-CN" altLang="en-US" sz="1400"/>
                    </a:p>
                  </a:txBody>
                  <a:tcPr marL="0" marR="0" marT="0" marB="0" vert="horz" anchor="ctr"/>
                </a:tc>
              </a:tr>
              <a:tr h="548640">
                <a:tc>
                  <a:txBody>
                    <a:bodyPr/>
                    <a:p>
                      <a:pPr indent="0" algn="ctr">
                        <a:buNone/>
                      </a:pPr>
                      <a:r>
                        <a:rPr lang="zh-CN" altLang="en-US" sz="1400"/>
                        <a:t>价格</a:t>
                      </a:r>
                      <a:endParaRPr lang="zh-CN" altLang="en-US" sz="1400"/>
                    </a:p>
                  </a:txBody>
                  <a:tcPr marL="0" marR="0" marT="0" marB="0" vert="horz" anchor="ctr"/>
                </a:tc>
                <a:tc>
                  <a:txBody>
                    <a:bodyPr/>
                    <a:p>
                      <a:pPr indent="0" algn="ctr">
                        <a:buNone/>
                      </a:pPr>
                      <a:r>
                        <a:rPr lang="zh-CN" altLang="en-US" sz="1400">
                          <a:sym typeface="+mn-ea"/>
                        </a:rPr>
                        <a:t>上下游产业链相关商品的价格</a:t>
                      </a:r>
                      <a:endParaRPr lang="zh-CN" altLang="en-US" sz="1400">
                        <a:sym typeface="+mn-ea"/>
                      </a:endParaRPr>
                    </a:p>
                    <a:p>
                      <a:pPr indent="0" algn="ctr">
                        <a:buNone/>
                      </a:pPr>
                      <a:endParaRPr lang="zh-CN" altLang="en-US" sz="1400">
                        <a:sym typeface="+mn-ea"/>
                      </a:endParaRPr>
                    </a:p>
                  </a:txBody>
                  <a:tcPr marL="0" marR="0" marT="0" marB="0" vert="horz" anchor="ctr"/>
                </a:tc>
                <a:tc>
                  <a:txBody>
                    <a:bodyPr/>
                    <a:p>
                      <a:pPr indent="0" algn="ctr">
                        <a:buNone/>
                      </a:pPr>
                      <a:r>
                        <a:rPr lang="zh-CN" altLang="en-US" sz="1400"/>
                        <a:t>产品价格</a:t>
                      </a:r>
                      <a:endParaRPr lang="zh-CN" altLang="en-US" sz="1400"/>
                    </a:p>
                  </a:txBody>
                  <a:tcPr marL="0" marR="0" marT="0" marB="0" vert="horz" anchor="ctr"/>
                </a:tc>
                <a:tc>
                  <a:txBody>
                    <a:bodyPr/>
                    <a:p>
                      <a:pPr indent="0" algn="ctr">
                        <a:buNone/>
                      </a:pPr>
                      <a:r>
                        <a:rPr lang="zh-CN" altLang="en-US" sz="1400">
                          <a:sym typeface="+mn-ea"/>
                        </a:rPr>
                        <a:t>搜索数据</a:t>
                      </a:r>
                      <a:endParaRPr lang="zh-CN" altLang="en-US" sz="1400"/>
                    </a:p>
                  </a:txBody>
                  <a:tcPr marL="0" marR="0" marT="0" marB="0" vert="horz" anchor="ctr"/>
                </a:tc>
                <a:tc>
                  <a:txBody>
                    <a:bodyPr/>
                    <a:p>
                      <a:pPr indent="0" algn="ctr">
                        <a:buNone/>
                      </a:pPr>
                      <a:r>
                        <a:rPr lang="zh-CN" altLang="en-US" sz="1400"/>
                        <a:t>计量模型</a:t>
                      </a:r>
                      <a:endParaRPr lang="zh-CN" altLang="en-US" sz="1400"/>
                    </a:p>
                  </a:txBody>
                  <a:tcPr marL="0" marR="0" marT="0" marB="0" vert="horz" anchor="ctr"/>
                </a:tc>
                <a:tc>
                  <a:txBody>
                    <a:bodyPr/>
                    <a:p>
                      <a:pPr indent="0" algn="ctr">
                        <a:buNone/>
                      </a:pPr>
                      <a:r>
                        <a:rPr lang="zh-CN" altLang="en-US" sz="1400"/>
                        <a:t>房屋价格指数（董倩</a:t>
                      </a:r>
                      <a:r>
                        <a:rPr lang="en-US" altLang="zh-CN" sz="1400"/>
                        <a:t>, </a:t>
                      </a:r>
                      <a:r>
                        <a:rPr lang="zh-CN" altLang="en-US" sz="1400"/>
                        <a:t>孙娜娜</a:t>
                      </a:r>
                      <a:r>
                        <a:rPr lang="en-US" altLang="zh-CN" sz="1400"/>
                        <a:t>, </a:t>
                      </a:r>
                      <a:r>
                        <a:rPr lang="zh-CN" altLang="en-US" sz="1400"/>
                        <a:t>李伟）（</a:t>
                      </a:r>
                      <a:r>
                        <a:rPr lang="en-US" altLang="zh-CN" sz="1400"/>
                        <a:t>Wu L, Brynjolfsson E</a:t>
                      </a:r>
                      <a:r>
                        <a:rPr lang="zh-CN" altLang="en-US" sz="1400"/>
                        <a:t>）</a:t>
                      </a:r>
                      <a:endParaRPr lang="zh-CN" altLang="en-US" sz="1400"/>
                    </a:p>
                  </a:txBody>
                  <a:tcPr marL="0" marR="0" marT="0" marB="0" vert="horz" anchor="ctr"/>
                </a:tc>
              </a:tr>
              <a:tr h="610870">
                <a:tc rowSpan="2">
                  <a:txBody>
                    <a:bodyPr/>
                    <a:p>
                      <a:pPr indent="0" algn="ctr">
                        <a:buNone/>
                      </a:pPr>
                      <a:r>
                        <a:rPr lang="zh-CN" altLang="en-US" sz="1400"/>
                        <a:t>金融市场因素</a:t>
                      </a:r>
                      <a:endParaRPr lang="zh-CN" altLang="en-US" sz="1400"/>
                    </a:p>
                  </a:txBody>
                  <a:tcPr marL="0" marR="0" marT="0" marB="0" vert="horz" anchor="ctr"/>
                </a:tc>
                <a:tc rowSpan="2">
                  <a:txBody>
                    <a:bodyPr/>
                    <a:p>
                      <a:pPr indent="0" algn="ctr">
                        <a:buNone/>
                      </a:pPr>
                      <a:r>
                        <a:rPr lang="zh-CN" altLang="en-US" sz="1400"/>
                        <a:t>市场投机因素</a:t>
                      </a:r>
                      <a:endParaRPr lang="zh-CN" altLang="en-US" sz="1400"/>
                    </a:p>
                  </a:txBody>
                  <a:tcPr marL="0" marR="0" marT="0" marB="0" vert="horz" anchor="ctr"/>
                </a:tc>
                <a:tc>
                  <a:txBody>
                    <a:bodyPr/>
                    <a:p>
                      <a:pPr indent="0" algn="ctr">
                        <a:buNone/>
                      </a:pPr>
                      <a:r>
                        <a:rPr lang="zh-CN" altLang="en-US" sz="1400"/>
                        <a:t>股票价格</a:t>
                      </a:r>
                      <a:endParaRPr lang="zh-CN" altLang="en-US" sz="1400"/>
                    </a:p>
                  </a:txBody>
                  <a:tcPr marL="0" marR="0" marT="0" marB="0" vert="horz" anchor="ctr"/>
                </a:tc>
                <a:tc>
                  <a:txBody>
                    <a:bodyPr/>
                    <a:p>
                      <a:pPr indent="0" algn="ctr">
                        <a:buNone/>
                      </a:pPr>
                      <a:r>
                        <a:rPr lang="zh-CN" altLang="en-US" sz="1400">
                          <a:sym typeface="+mn-ea"/>
                        </a:rPr>
                        <a:t>搜索数据</a:t>
                      </a:r>
                      <a:r>
                        <a:rPr lang="zh-CN" altLang="en-US" sz="1400"/>
                        <a:t>、社交媒体数据</a:t>
                      </a:r>
                      <a:endParaRPr lang="zh-CN" altLang="en-US" sz="1400"/>
                    </a:p>
                  </a:txBody>
                  <a:tcPr marL="0" marR="0" marT="0" marB="0" vert="horz" anchor="ctr"/>
                </a:tc>
                <a:tc>
                  <a:txBody>
                    <a:bodyPr/>
                    <a:p>
                      <a:pPr indent="0" algn="ctr">
                        <a:buNone/>
                      </a:pPr>
                      <a:r>
                        <a:rPr lang="zh-CN" altLang="en-US" sz="1400"/>
                        <a:t>数值回归模型</a:t>
                      </a:r>
                      <a:endParaRPr lang="zh-CN" altLang="en-US" sz="1400"/>
                    </a:p>
                  </a:txBody>
                  <a:tcPr marL="0" marR="0" marT="0" marB="0" vert="horz" anchor="ctr"/>
                </a:tc>
                <a:tc>
                  <a:txBody>
                    <a:bodyPr/>
                    <a:p>
                      <a:pPr indent="0" algn="ctr">
                        <a:buNone/>
                      </a:pPr>
                      <a:r>
                        <a:rPr lang="zh-CN" altLang="en-US" sz="1400"/>
                        <a:t>道琼斯指数涨跌（</a:t>
                      </a:r>
                      <a:r>
                        <a:rPr lang="en-US" altLang="zh-CN" sz="1400"/>
                        <a:t>Bollen J, Mao H, Zeng X</a:t>
                      </a:r>
                      <a:r>
                        <a:rPr lang="zh-CN" altLang="en-US" sz="1400"/>
                        <a:t>）、个股市场热销程度及长期表现、股票价格指数（</a:t>
                      </a:r>
                      <a:r>
                        <a:rPr lang="en-US" altLang="zh-CN" sz="1400"/>
                        <a:t>Chong O, Sheng O</a:t>
                      </a:r>
                      <a:r>
                        <a:rPr lang="zh-CN" altLang="en-US" sz="1400"/>
                        <a:t>）（</a:t>
                      </a:r>
                      <a:r>
                        <a:rPr lang="en-US" altLang="zh-CN" sz="1400"/>
                        <a:t>Zhou S, Shi X, Sun Y, et al</a:t>
                      </a:r>
                      <a:r>
                        <a:rPr lang="zh-CN" altLang="en-US" sz="1400"/>
                        <a:t>）</a:t>
                      </a:r>
                      <a:endParaRPr lang="zh-CN" altLang="en-US" sz="1400"/>
                    </a:p>
                  </a:txBody>
                  <a:tcPr marL="0" marR="0" marT="0" marB="0" vert="horz" anchor="ctr"/>
                </a:tc>
              </a:tr>
              <a:tr h="610870">
                <a:tc vMerge="1">
                  <a:tcPr marL="0" marR="0" marT="0" marB="0" vert="horz" anchor="ctr"/>
                </a:tc>
                <a:tc vMerge="1">
                  <a:tcPr marL="0" marR="0" marT="0" marB="0" vert="horz" anchor="ctr"/>
                </a:tc>
                <a:tc>
                  <a:txBody>
                    <a:bodyPr/>
                    <a:p>
                      <a:pPr indent="0" algn="ctr">
                        <a:buNone/>
                      </a:pPr>
                      <a:r>
                        <a:rPr lang="zh-CN" altLang="en-US" sz="1400"/>
                        <a:t>投资景气指数</a:t>
                      </a:r>
                      <a:endParaRPr lang="zh-CN" altLang="en-US" sz="1400"/>
                    </a:p>
                  </a:txBody>
                  <a:tcPr marL="0" marR="0" marT="0" marB="0" vert="horz" anchor="ctr"/>
                </a:tc>
                <a:tc>
                  <a:txBody>
                    <a:bodyPr/>
                    <a:p>
                      <a:pPr indent="0" algn="ctr">
                        <a:buNone/>
                      </a:pPr>
                      <a:r>
                        <a:rPr lang="zh-CN" altLang="en-US" sz="1400"/>
                        <a:t>企业个人投资者数据</a:t>
                      </a:r>
                      <a:endParaRPr lang="zh-CN" altLang="en-US" sz="1400"/>
                    </a:p>
                  </a:txBody>
                  <a:tcPr marL="0" marR="0" marT="0" marB="0" vert="horz" anchor="ctr"/>
                </a:tc>
                <a:tc>
                  <a:txBody>
                    <a:bodyPr/>
                    <a:p>
                      <a:pPr indent="0" algn="ctr">
                        <a:buNone/>
                      </a:pPr>
                      <a:r>
                        <a:rPr lang="zh-CN" altLang="en-US" sz="1400"/>
                        <a:t>景气指数模型</a:t>
                      </a:r>
                      <a:endParaRPr lang="zh-CN" altLang="en-US" sz="1400"/>
                    </a:p>
                  </a:txBody>
                  <a:tcPr marL="0" marR="0" marT="0" marB="0" vert="horz" anchor="ctr"/>
                </a:tc>
                <a:tc>
                  <a:txBody>
                    <a:bodyPr/>
                    <a:p>
                      <a:pPr indent="0" algn="ctr">
                        <a:buNone/>
                      </a:pPr>
                      <a:r>
                        <a:rPr lang="zh-CN" altLang="en-US" sz="1400"/>
                        <a:t>个人投资者景气指数</a:t>
                      </a:r>
                      <a:endParaRPr lang="zh-CN" altLang="en-US" sz="1400"/>
                    </a:p>
                  </a:txBody>
                  <a:tcPr marL="0" marR="0" marT="0" marB="0" vert="horz" anchor="ctr"/>
                </a:tc>
              </a:tr>
              <a:tr h="879475">
                <a:tc rowSpan="2">
                  <a:txBody>
                    <a:bodyPr/>
                    <a:p>
                      <a:pPr indent="0" algn="ctr">
                        <a:buNone/>
                      </a:pPr>
                      <a:r>
                        <a:rPr lang="zh-CN" altLang="en-US" sz="1400"/>
                        <a:t>替代性资源</a:t>
                      </a:r>
                      <a:endParaRPr lang="zh-CN" altLang="en-US" sz="1400"/>
                    </a:p>
                  </a:txBody>
                  <a:tcPr marL="0" marR="0" marT="0" marB="0" vert="horz" anchor="ctr"/>
                </a:tc>
                <a:tc rowSpan="2">
                  <a:txBody>
                    <a:bodyPr/>
                    <a:p>
                      <a:pPr indent="0" algn="ctr">
                        <a:buNone/>
                      </a:pPr>
                      <a:r>
                        <a:rPr lang="zh-CN" altLang="en-US" sz="1400"/>
                        <a:t>资源可替代性</a:t>
                      </a:r>
                      <a:endParaRPr lang="zh-CN" altLang="en-US" sz="1400"/>
                    </a:p>
                  </a:txBody>
                  <a:tcPr marL="0" marR="0" marT="0" marB="0" vert="horz" anchor="ctr"/>
                </a:tc>
                <a:tc>
                  <a:txBody>
                    <a:bodyPr/>
                    <a:p>
                      <a:pPr indent="0" algn="ctr">
                        <a:buNone/>
                      </a:pPr>
                      <a:r>
                        <a:rPr lang="zh-CN" altLang="en-US" sz="1400"/>
                        <a:t>资源需求</a:t>
                      </a:r>
                      <a:endParaRPr lang="zh-CN" altLang="en-US" sz="1400"/>
                    </a:p>
                  </a:txBody>
                  <a:tcPr marL="0" marR="0" marT="0" marB="0" vert="horz" anchor="ctr"/>
                </a:tc>
                <a:tc>
                  <a:txBody>
                    <a:bodyPr/>
                    <a:p>
                      <a:pPr indent="0" algn="ctr">
                        <a:buNone/>
                      </a:pPr>
                      <a:r>
                        <a:rPr lang="zh-CN" altLang="en-US" sz="1400"/>
                        <a:t>物联网数据</a:t>
                      </a:r>
                      <a:endParaRPr lang="zh-CN" altLang="en-US" sz="1400"/>
                    </a:p>
                  </a:txBody>
                  <a:tcPr marL="0" marR="0" marT="0" marB="0" vert="horz" anchor="ctr"/>
                </a:tc>
                <a:tc>
                  <a:txBody>
                    <a:bodyPr/>
                    <a:p>
                      <a:pPr indent="0" algn="ctr">
                        <a:buNone/>
                      </a:pPr>
                      <a:r>
                        <a:rPr lang="zh-CN" altLang="en-US" sz="1400"/>
                        <a:t>支持向量回归、深度学习、</a:t>
                      </a:r>
                      <a:r>
                        <a:rPr lang="en-US" altLang="zh-CN" sz="1400"/>
                        <a:t>MapReduce</a:t>
                      </a:r>
                      <a:r>
                        <a:rPr lang="zh-CN" altLang="en-US" sz="1400"/>
                        <a:t>等</a:t>
                      </a:r>
                      <a:endParaRPr lang="zh-CN" altLang="en-US" sz="1400"/>
                    </a:p>
                  </a:txBody>
                  <a:tcPr marL="0" marR="0" marT="0" marB="0" vert="horz" anchor="ctr"/>
                </a:tc>
                <a:tc>
                  <a:txBody>
                    <a:bodyPr/>
                    <a:p>
                      <a:pPr indent="0" algn="ctr">
                        <a:buNone/>
                      </a:pPr>
                      <a:r>
                        <a:rPr lang="zh-CN" altLang="en-US" sz="1400"/>
                        <a:t>预测电力需求（</a:t>
                      </a:r>
                      <a:r>
                        <a:rPr lang="en-US" altLang="zh-CN" sz="1400"/>
                        <a:t>Grolinger K.et al</a:t>
                      </a:r>
                      <a:r>
                        <a:rPr lang="zh-CN" altLang="en-US" sz="1400"/>
                        <a:t>）（</a:t>
                      </a:r>
                      <a:r>
                        <a:rPr lang="en-US" altLang="zh-CN" sz="1400"/>
                        <a:t>Lee W.et al</a:t>
                      </a:r>
                      <a:r>
                        <a:rPr lang="zh-CN" altLang="en-US" sz="1400"/>
                        <a:t>）（</a:t>
                      </a:r>
                      <a:r>
                        <a:rPr lang="en-US" altLang="zh-CN" sz="1400"/>
                        <a:t>Grolinger K, Capretz M A M, Seewald L</a:t>
                      </a:r>
                      <a:r>
                        <a:rPr lang="zh-CN" altLang="en-US" sz="1400"/>
                        <a:t>）、预测区域内能源需求（</a:t>
                      </a:r>
                      <a:r>
                        <a:rPr lang="en-US" altLang="zh-CN" sz="1400"/>
                        <a:t>Tosi D.et al</a:t>
                      </a:r>
                      <a:r>
                        <a:rPr lang="zh-CN" altLang="en-US" sz="1400"/>
                        <a:t>）</a:t>
                      </a:r>
                      <a:endParaRPr lang="zh-CN" altLang="en-US" sz="1400"/>
                    </a:p>
                  </a:txBody>
                  <a:tcPr marL="0" marR="0" marT="0" marB="0" vert="horz" anchor="ctr"/>
                </a:tc>
              </a:tr>
              <a:tr h="745490">
                <a:tc vMerge="1">
                  <a:tcPr/>
                </a:tc>
                <a:tc vMerge="1">
                  <a:tcPr/>
                </a:tc>
                <a:tc>
                  <a:txBody>
                    <a:bodyPr/>
                    <a:p>
                      <a:pPr indent="0" algn="ctr">
                        <a:buNone/>
                      </a:pPr>
                      <a:r>
                        <a:rPr lang="zh-CN" altLang="en-US" sz="1400"/>
                        <a:t>资源价格</a:t>
                      </a:r>
                      <a:endParaRPr lang="zh-CN" altLang="en-US" sz="1400"/>
                    </a:p>
                  </a:txBody>
                  <a:tcPr marL="0" marR="0" marT="0" marB="0" vert="horz" anchor="ctr"/>
                </a:tc>
                <a:tc>
                  <a:txBody>
                    <a:bodyPr/>
                    <a:p>
                      <a:pPr indent="0" algn="ctr">
                        <a:buNone/>
                      </a:pPr>
                      <a:r>
                        <a:rPr lang="zh-CN" sz="1400">
                          <a:ea typeface="宋体" panose="02010600030101010101" pitchFamily="2" charset="-122"/>
                        </a:rPr>
                        <a:t>新闻数据</a:t>
                      </a:r>
                      <a:r>
                        <a:rPr lang="zh-CN" altLang="en-US" sz="1400"/>
                        <a:t>、搜索数据、</a:t>
                      </a:r>
                      <a:r>
                        <a:rPr lang="zh-CN" altLang="en-US" sz="1400">
                          <a:sym typeface="+mn-ea"/>
                        </a:rPr>
                        <a:t>物联网数据</a:t>
                      </a:r>
                      <a:endParaRPr lang="zh-CN" altLang="en-US" sz="1400"/>
                    </a:p>
                  </a:txBody>
                  <a:tcPr marL="0" marR="0" marT="0" marB="0" vert="horz" anchor="ctr"/>
                </a:tc>
                <a:tc>
                  <a:txBody>
                    <a:bodyPr/>
                    <a:p>
                      <a:pPr indent="0" algn="ctr">
                        <a:buNone/>
                      </a:pPr>
                      <a:r>
                        <a:rPr lang="zh-CN" altLang="en-US" sz="1400"/>
                        <a:t>逻辑回归、支持向量机、神经网络、统计分析等</a:t>
                      </a:r>
                      <a:endParaRPr lang="zh-CN" altLang="en-US" sz="1400"/>
                    </a:p>
                  </a:txBody>
                  <a:tcPr marL="0" marR="0" marT="0" marB="0" vert="horz" anchor="ctr"/>
                </a:tc>
                <a:tc>
                  <a:txBody>
                    <a:bodyPr/>
                    <a:p>
                      <a:pPr indent="0" algn="ctr">
                        <a:buNone/>
                      </a:pPr>
                      <a:r>
                        <a:rPr lang="zh-CN" altLang="en-US" sz="1400"/>
                        <a:t>预测原油价格（</a:t>
                      </a:r>
                      <a:r>
                        <a:rPr lang="en-US" altLang="zh-CN" sz="1400"/>
                        <a:t>Li J et al</a:t>
                      </a:r>
                      <a:r>
                        <a:rPr lang="zh-CN" altLang="en-US" sz="1400"/>
                        <a:t>）（</a:t>
                      </a:r>
                      <a:r>
                        <a:rPr lang="en-US" altLang="zh-CN" sz="1400"/>
                        <a:t>Li X et al</a:t>
                      </a:r>
                      <a:r>
                        <a:rPr lang="zh-CN" altLang="en-US" sz="1400"/>
                        <a:t>）、预测电价（</a:t>
                      </a:r>
                      <a:r>
                        <a:rPr lang="en-US" altLang="zh-CN" sz="1400"/>
                        <a:t>Wang K et al</a:t>
                      </a:r>
                      <a:r>
                        <a:rPr lang="zh-CN" altLang="en-US" sz="1400"/>
                        <a:t>）（</a:t>
                      </a:r>
                      <a:r>
                        <a:rPr lang="en-US" altLang="zh-CN" sz="1400"/>
                        <a:t>Ozozen et al</a:t>
                      </a:r>
                      <a:r>
                        <a:rPr lang="zh-CN" altLang="en-US" sz="1400"/>
                        <a:t>）</a:t>
                      </a:r>
                      <a:endParaRPr lang="zh-CN" altLang="en-US" sz="1400"/>
                    </a:p>
                  </a:txBody>
                  <a:tcPr marL="0" marR="0" marT="0" marB="0" vert="horz" anchor="ctr"/>
                </a:tc>
              </a:tr>
              <a:tr h="640080">
                <a:tc rowSpan="2">
                  <a:txBody>
                    <a:bodyPr/>
                    <a:p>
                      <a:pPr indent="0" algn="ctr">
                        <a:buNone/>
                      </a:pPr>
                      <a:r>
                        <a:rPr lang="zh-CN" altLang="en-US" sz="1400">
                          <a:sym typeface="+mn-ea"/>
                        </a:rPr>
                        <a:t>突发事件</a:t>
                      </a:r>
                      <a:endParaRPr lang="zh-CN" altLang="en-US" sz="1400">
                        <a:sym typeface="+mn-ea"/>
                      </a:endParaRPr>
                    </a:p>
                    <a:p>
                      <a:pPr indent="0" algn="ctr">
                        <a:buNone/>
                      </a:pPr>
                      <a:endParaRPr lang="zh-CN" altLang="en-US" sz="1400">
                        <a:sym typeface="+mn-ea"/>
                      </a:endParaRPr>
                    </a:p>
                  </a:txBody>
                  <a:tcPr marL="0" marR="0" marT="0" marB="0" vert="horz" anchor="ctr"/>
                </a:tc>
                <a:tc rowSpan="2">
                  <a:txBody>
                    <a:bodyPr/>
                    <a:p>
                      <a:pPr indent="0" algn="ctr">
                        <a:buNone/>
                      </a:pPr>
                      <a:r>
                        <a:rPr lang="zh-CN" altLang="en-US" sz="1400">
                          <a:sym typeface="+mn-ea"/>
                        </a:rPr>
                        <a:t>地缘政治和突发事件带来的冲击</a:t>
                      </a:r>
                      <a:endParaRPr lang="zh-CN" altLang="en-US" sz="1400" b="1">
                        <a:sym typeface="+mn-ea"/>
                      </a:endParaRPr>
                    </a:p>
                  </a:txBody>
                  <a:tcPr marL="0" marR="0" marT="0" marB="0" vert="horz" anchor="ctr"/>
                </a:tc>
                <a:tc>
                  <a:txBody>
                    <a:bodyPr/>
                    <a:p>
                      <a:pPr indent="0" algn="ctr">
                        <a:buNone/>
                      </a:pPr>
                      <a:r>
                        <a:rPr lang="zh-CN" altLang="en-US" sz="1400"/>
                        <a:t>选举、公投结果</a:t>
                      </a:r>
                      <a:endParaRPr lang="zh-CN" altLang="en-US" sz="1400"/>
                    </a:p>
                  </a:txBody>
                  <a:tcPr marL="0" marR="0" marT="0" marB="0" vert="horz" anchor="ctr"/>
                </a:tc>
                <a:tc>
                  <a:txBody>
                    <a:bodyPr/>
                    <a:p>
                      <a:pPr indent="0" algn="ctr">
                        <a:buNone/>
                      </a:pPr>
                      <a:r>
                        <a:rPr lang="zh-CN" altLang="en-US" sz="1400">
                          <a:sym typeface="+mn-ea"/>
                        </a:rPr>
                        <a:t>搜索数据、社交媒体数据</a:t>
                      </a:r>
                      <a:endParaRPr lang="zh-CN" altLang="en-US" sz="1400"/>
                    </a:p>
                  </a:txBody>
                  <a:tcPr marL="0" marR="0" marT="0" marB="0" vert="horz" anchor="ctr"/>
                </a:tc>
                <a:tc>
                  <a:txBody>
                    <a:bodyPr/>
                    <a:p>
                      <a:pPr indent="0" algn="ctr">
                        <a:buNone/>
                      </a:pPr>
                      <a:r>
                        <a:rPr lang="zh-CN" altLang="en-US" sz="1400"/>
                        <a:t>趋势数值建模、文本舆情分析</a:t>
                      </a:r>
                      <a:endParaRPr lang="zh-CN" altLang="en-US" sz="1400"/>
                    </a:p>
                  </a:txBody>
                  <a:tcPr marL="0" marR="0" marT="0" marB="0" vert="horz" anchor="ctr"/>
                </a:tc>
                <a:tc>
                  <a:txBody>
                    <a:bodyPr/>
                    <a:p>
                      <a:pPr indent="0" algn="ctr">
                        <a:buNone/>
                      </a:pPr>
                      <a:r>
                        <a:rPr lang="zh-CN" altLang="en-US" sz="1400">
                          <a:sym typeface="+mn-ea"/>
                        </a:rPr>
                        <a:t>各国大选（</a:t>
                      </a:r>
                      <a:r>
                        <a:rPr lang="en-US" altLang="zh-CN" sz="1400">
                          <a:sym typeface="+mn-ea"/>
                        </a:rPr>
                        <a:t>Metaxas et al</a:t>
                      </a:r>
                      <a:r>
                        <a:rPr lang="zh-CN" altLang="en-US" sz="1400">
                          <a:sym typeface="+mn-ea"/>
                        </a:rPr>
                        <a:t>）（</a:t>
                      </a:r>
                      <a:r>
                        <a:rPr lang="en-US" altLang="zh-CN" sz="1400">
                          <a:sym typeface="+mn-ea"/>
                        </a:rPr>
                        <a:t>Lui C et al</a:t>
                      </a:r>
                      <a:r>
                        <a:rPr lang="zh-CN" altLang="en-US" sz="1400">
                          <a:sym typeface="+mn-ea"/>
                        </a:rPr>
                        <a:t>）（</a:t>
                      </a:r>
                      <a:r>
                        <a:rPr lang="en-US" altLang="zh-CN" sz="1400">
                          <a:sym typeface="+mn-ea"/>
                        </a:rPr>
                        <a:t>Bermingham and Smeaton</a:t>
                      </a:r>
                      <a:r>
                        <a:rPr lang="zh-CN" altLang="en-US" sz="1400">
                          <a:sym typeface="+mn-ea"/>
                        </a:rPr>
                        <a:t>）、苏格兰独立公投（</a:t>
                      </a:r>
                      <a:r>
                        <a:rPr lang="en-US" altLang="zh-CN" sz="1400">
                          <a:sym typeface="+mn-ea"/>
                        </a:rPr>
                        <a:t>Macdonald R, Mao X</a:t>
                      </a:r>
                      <a:r>
                        <a:rPr lang="zh-CN" altLang="en-US" sz="1400">
                          <a:sym typeface="+mn-ea"/>
                        </a:rPr>
                        <a:t>）</a:t>
                      </a:r>
                      <a:endParaRPr lang="zh-CN" altLang="en-US" sz="1400">
                        <a:sym typeface="+mn-ea"/>
                      </a:endParaRPr>
                    </a:p>
                    <a:p>
                      <a:pPr indent="0" algn="ctr">
                        <a:buNone/>
                      </a:pPr>
                      <a:endParaRPr lang="zh-CN" altLang="en-US" sz="1400"/>
                    </a:p>
                  </a:txBody>
                  <a:tcPr marL="0" marR="0" marT="0" marB="0" vert="horz" anchor="ctr"/>
                </a:tc>
              </a:tr>
              <a:tr h="640080">
                <a:tc vMerge="1">
                  <a:tcPr/>
                </a:tc>
                <a:tc vMerge="1">
                  <a:tcPr marL="0" marR="0" marT="0" marB="0" vert="horz" anchor="ctr"/>
                </a:tc>
                <a:tc>
                  <a:txBody>
                    <a:bodyPr/>
                    <a:p>
                      <a:pPr indent="0" algn="ctr">
                        <a:buNone/>
                      </a:pPr>
                      <a:r>
                        <a:rPr lang="zh-CN" altLang="en-US" sz="1400">
                          <a:sym typeface="+mn-ea"/>
                        </a:rPr>
                        <a:t>突发事件</a:t>
                      </a:r>
                      <a:endParaRPr lang="zh-CN" altLang="en-US" sz="1400"/>
                    </a:p>
                  </a:txBody>
                  <a:tcPr marL="0" marR="0" marT="0" marB="0" vert="horz" anchor="ctr"/>
                </a:tc>
                <a:tc>
                  <a:txBody>
                    <a:bodyPr/>
                    <a:p>
                      <a:pPr indent="0" algn="ctr">
                        <a:buNone/>
                      </a:pPr>
                      <a:r>
                        <a:rPr lang="zh-CN" altLang="en-US" sz="1400">
                          <a:sym typeface="+mn-ea"/>
                        </a:rPr>
                        <a:t>社交媒体数据</a:t>
                      </a:r>
                      <a:endParaRPr lang="zh-CN" altLang="en-US" sz="1400"/>
                    </a:p>
                  </a:txBody>
                  <a:tcPr marL="0" marR="0" marT="0" marB="0" vert="horz" anchor="ctr"/>
                </a:tc>
                <a:tc>
                  <a:txBody>
                    <a:bodyPr/>
                    <a:p>
                      <a:pPr indent="0" algn="ctr">
                        <a:buNone/>
                      </a:pPr>
                      <a:r>
                        <a:rPr lang="zh-CN" altLang="en-US" sz="1400"/>
                        <a:t>舆情监测</a:t>
                      </a:r>
                      <a:endParaRPr lang="zh-CN" altLang="en-US" sz="1400"/>
                    </a:p>
                  </a:txBody>
                  <a:tcPr marL="0" marR="0" marT="0" marB="0" vert="horz" anchor="ctr"/>
                </a:tc>
                <a:tc>
                  <a:txBody>
                    <a:bodyPr/>
                    <a:p>
                      <a:pPr indent="0" algn="ctr">
                        <a:buNone/>
                      </a:pPr>
                      <a:r>
                        <a:rPr lang="en-US" altLang="zh-CN" sz="1400">
                          <a:ea typeface="宋体" panose="02010600030101010101" pitchFamily="2" charset="-122"/>
                          <a:sym typeface="+mn-ea"/>
                        </a:rPr>
                        <a:t>“</a:t>
                      </a:r>
                      <a:r>
                        <a:rPr lang="zh-CN" sz="1400">
                          <a:ea typeface="宋体" panose="02010600030101010101" pitchFamily="2" charset="-122"/>
                          <a:sym typeface="+mn-ea"/>
                        </a:rPr>
                        <a:t>阿拉伯之春</a:t>
                      </a:r>
                      <a:r>
                        <a:rPr lang="en-US" altLang="zh-CN" sz="1400">
                          <a:ea typeface="宋体" panose="02010600030101010101" pitchFamily="2" charset="-122"/>
                          <a:sym typeface="+mn-ea"/>
                        </a:rPr>
                        <a:t>”</a:t>
                      </a:r>
                      <a:r>
                        <a:rPr lang="zh-CN" sz="1400">
                          <a:ea typeface="宋体" panose="02010600030101010101" pitchFamily="2" charset="-122"/>
                          <a:sym typeface="+mn-ea"/>
                        </a:rPr>
                        <a:t>的传播</a:t>
                      </a:r>
                      <a:endParaRPr lang="zh-CN" sz="1400">
                        <a:ea typeface="宋体" panose="02010600030101010101" pitchFamily="2" charset="-122"/>
                      </a:endParaRPr>
                    </a:p>
                  </a:txBody>
                  <a:tcPr marL="0" marR="0" marT="0" marB="0" vert="horz" anchor="ctr"/>
                </a:tc>
              </a:tr>
            </a:tbl>
          </a:graphicData>
        </a:graphic>
      </p:graphicFrame>
      <p:sp>
        <p:nvSpPr>
          <p:cNvPr id="10" name="矩形 9"/>
          <p:cNvSpPr/>
          <p:nvPr/>
        </p:nvSpPr>
        <p:spPr>
          <a:xfrm>
            <a:off x="1323340" y="1506220"/>
            <a:ext cx="10610850" cy="5207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
        <p:nvSpPr>
          <p:cNvPr id="7" name="矩形 6"/>
          <p:cNvSpPr/>
          <p:nvPr/>
        </p:nvSpPr>
        <p:spPr>
          <a:xfrm>
            <a:off x="1322705" y="3615690"/>
            <a:ext cx="10611485" cy="150622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需求与价格相关因素的监测预测</a:t>
            </a:r>
            <a:endParaRPr lang="zh-CN" altLang="en-US"/>
          </a:p>
        </p:txBody>
      </p:sp>
      <p:graphicFrame>
        <p:nvGraphicFramePr>
          <p:cNvPr id="5" name="图示 4"/>
          <p:cNvGraphicFramePr/>
          <p:nvPr/>
        </p:nvGraphicFramePr>
        <p:xfrm>
          <a:off x="1219200" y="1814195"/>
          <a:ext cx="9938385" cy="45758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相关行业产品需求、销量</a:t>
            </a:r>
            <a:r>
              <a:rPr lang="zh-CN" altLang="en-US" dirty="0" smtClean="0">
                <a:sym typeface="+mn-ea"/>
              </a:rPr>
              <a:t>预测</a:t>
            </a:r>
            <a:endParaRPr lang="zh-CN" altLang="en-US"/>
          </a:p>
        </p:txBody>
      </p:sp>
      <p:graphicFrame>
        <p:nvGraphicFramePr>
          <p:cNvPr id="4" name="表格 3"/>
          <p:cNvGraphicFramePr/>
          <p:nvPr/>
        </p:nvGraphicFramePr>
        <p:xfrm>
          <a:off x="1134745" y="1613535"/>
          <a:ext cx="10023475" cy="5151120"/>
        </p:xfrm>
        <a:graphic>
          <a:graphicData uri="http://schemas.openxmlformats.org/drawingml/2006/table">
            <a:tbl>
              <a:tblPr firstRow="1" bandRow="1">
                <a:tableStyleId>{0E3FDE45-AF77-4B5C-9715-49D594BDF05E}</a:tableStyleId>
              </a:tblPr>
              <a:tblGrid>
                <a:gridCol w="2004695"/>
                <a:gridCol w="2004695"/>
                <a:gridCol w="2004695"/>
                <a:gridCol w="2004695"/>
                <a:gridCol w="2004695"/>
              </a:tblGrid>
              <a:tr h="169545">
                <a:tc>
                  <a:txBody>
                    <a:bodyPr/>
                    <a:p>
                      <a:pPr indent="0">
                        <a:buNone/>
                      </a:pPr>
                      <a:r>
                        <a:rPr lang="zh-CN" altLang="en-US" sz="1200">
                          <a:latin typeface="黑体" panose="02010609060101010101" pitchFamily="49" charset="-122"/>
                          <a:ea typeface="黑体" panose="02010609060101010101" pitchFamily="49" charset="-122"/>
                        </a:rPr>
                        <a:t>相关研究</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研究内容</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数据源</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方法</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效果</a:t>
                      </a:r>
                      <a:endParaRPr lang="zh-CN" altLang="en-US" sz="1200">
                        <a:latin typeface="黑体" panose="02010609060101010101" pitchFamily="49" charset="-122"/>
                        <a:ea typeface="黑体" panose="02010609060101010101" pitchFamily="49" charset="-122"/>
                      </a:endParaRPr>
                    </a:p>
                  </a:txBody>
                  <a:tcPr marL="0" marR="0" marT="63500" marB="63500" vert="horz" anchor="t"/>
                </a:tc>
              </a:tr>
              <a:tr h="1172210">
                <a:tc>
                  <a:txBody>
                    <a:bodyPr/>
                    <a:p>
                      <a:pPr indent="0">
                        <a:buNone/>
                      </a:pPr>
                      <a:r>
                        <a:rPr lang="en-US" altLang="zh-CN" sz="1200">
                          <a:latin typeface="黑体" panose="02010609060101010101" pitchFamily="49" charset="-122"/>
                          <a:ea typeface="黑体" panose="02010609060101010101" pitchFamily="49" charset="-122"/>
                          <a:cs typeface="黑体" panose="02010609060101010101" pitchFamily="49" charset="-122"/>
                        </a:rPr>
                        <a:t>Goel S,Hofman J M,Lahaie S,et al</a:t>
                      </a:r>
                      <a:r>
                        <a:rPr lang="zh-CN" altLang="en-US" sz="1200">
                          <a:latin typeface="黑体" panose="02010609060101010101" pitchFamily="49" charset="-122"/>
                          <a:ea typeface="黑体" panose="02010609060101010101" pitchFamily="49" charset="-122"/>
                          <a:cs typeface="黑体" panose="02010609060101010101" pitchFamily="49" charset="-122"/>
                        </a:rPr>
                        <a:t>（</a:t>
                      </a:r>
                      <a:r>
                        <a:rPr lang="en-US" altLang="zh-CN" sz="1200">
                          <a:latin typeface="黑体" panose="02010609060101010101" pitchFamily="49" charset="-122"/>
                          <a:ea typeface="黑体" panose="02010609060101010101" pitchFamily="49" charset="-122"/>
                          <a:cs typeface="黑体" panose="02010609060101010101" pitchFamily="49" charset="-122"/>
                        </a:rPr>
                        <a:t>2010</a:t>
                      </a:r>
                      <a:r>
                        <a:rPr lang="zh-CN" altLang="en-US" sz="1200">
                          <a:latin typeface="黑体" panose="02010609060101010101" pitchFamily="49" charset="-122"/>
                          <a:ea typeface="黑体" panose="02010609060101010101" pitchFamily="49" charset="-122"/>
                          <a:cs typeface="黑体" panose="02010609060101010101" pitchFamily="49" charset="-122"/>
                        </a:rPr>
                        <a:t>）</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电影票房收入和游戏销售变化</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en-US" altLang="zh-CN" sz="1200">
                          <a:latin typeface="黑体" panose="02010609060101010101" pitchFamily="49" charset="-122"/>
                          <a:ea typeface="黑体" panose="02010609060101010101" pitchFamily="49" charset="-122"/>
                          <a:cs typeface="黑体" panose="02010609060101010101" pitchFamily="49" charset="-122"/>
                        </a:rPr>
                        <a:t>2008-2009Yahoo!</a:t>
                      </a:r>
                      <a:r>
                        <a:rPr lang="zh-CN" altLang="en-US" sz="1200">
                          <a:latin typeface="黑体" panose="02010609060101010101" pitchFamily="49" charset="-122"/>
                          <a:ea typeface="黑体" panose="02010609060101010101" pitchFamily="49" charset="-122"/>
                          <a:cs typeface="黑体" panose="02010609060101010101" pitchFamily="49" charset="-122"/>
                        </a:rPr>
                        <a:t>网页搜索日志与</a:t>
                      </a:r>
                      <a:r>
                        <a:rPr lang="en-US" altLang="zh-CN" sz="1200">
                          <a:latin typeface="黑体" panose="02010609060101010101" pitchFamily="49" charset="-122"/>
                          <a:ea typeface="黑体" panose="02010609060101010101" pitchFamily="49" charset="-122"/>
                          <a:cs typeface="黑体" panose="02010609060101010101" pitchFamily="49" charset="-122"/>
                        </a:rPr>
                        <a:t>119</a:t>
                      </a:r>
                      <a:r>
                        <a:rPr lang="zh-CN" altLang="en-US" sz="1200">
                          <a:latin typeface="黑体" panose="02010609060101010101" pitchFamily="49" charset="-122"/>
                          <a:ea typeface="黑体" panose="02010609060101010101" pitchFamily="49" charset="-122"/>
                          <a:cs typeface="黑体" panose="02010609060101010101" pitchFamily="49" charset="-122"/>
                        </a:rPr>
                        <a:t>部电影的票房数据（互联网电影数据库</a:t>
                      </a:r>
                      <a:r>
                        <a:rPr lang="en-US" altLang="zh-CN" sz="1200">
                          <a:latin typeface="黑体" panose="02010609060101010101" pitchFamily="49" charset="-122"/>
                          <a:ea typeface="黑体" panose="02010609060101010101" pitchFamily="49" charset="-122"/>
                          <a:cs typeface="黑体" panose="02010609060101010101" pitchFamily="49" charset="-122"/>
                        </a:rPr>
                        <a:t>IMDB</a:t>
                      </a:r>
                      <a:r>
                        <a:rPr lang="zh-CN" altLang="en-US" sz="1200">
                          <a:latin typeface="黑体" panose="02010609060101010101" pitchFamily="49" charset="-122"/>
                          <a:ea typeface="黑体" panose="02010609060101010101" pitchFamily="49" charset="-122"/>
                          <a:cs typeface="黑体" panose="02010609060101010101" pitchFamily="49" charset="-122"/>
                        </a:rPr>
                        <a:t>），选择与</a:t>
                      </a:r>
                      <a:r>
                        <a:rPr lang="en-US" altLang="zh-CN" sz="1200">
                          <a:latin typeface="黑体" panose="02010609060101010101" pitchFamily="49" charset="-122"/>
                          <a:ea typeface="黑体" panose="02010609060101010101" pitchFamily="49" charset="-122"/>
                          <a:cs typeface="黑体" panose="02010609060101010101" pitchFamily="49" charset="-122"/>
                        </a:rPr>
                        <a:t>IMDB</a:t>
                      </a:r>
                      <a:r>
                        <a:rPr lang="zh-CN" altLang="en-US" sz="1200">
                          <a:latin typeface="黑体" panose="02010609060101010101" pitchFamily="49" charset="-122"/>
                          <a:ea typeface="黑体" panose="02010609060101010101" pitchFamily="49" charset="-122"/>
                          <a:cs typeface="黑体" panose="02010609060101010101" pitchFamily="49" charset="-122"/>
                        </a:rPr>
                        <a:t>中电影有链接关系的搜索。检测搜索是否指向几个著名的游戏网站</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改进的多元线性回归模型</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搜索数据对销量变化有指示意义，但对现有模型的预测性能提升较小，因此更适用于其它数据来源缺失的情况</a:t>
                      </a:r>
                      <a:endParaRPr lang="zh-CN" altLang="en-US" sz="1200">
                        <a:latin typeface="黑体" panose="02010609060101010101" pitchFamily="49" charset="-122"/>
                        <a:ea typeface="黑体" panose="02010609060101010101" pitchFamily="49" charset="-122"/>
                      </a:endParaRPr>
                    </a:p>
                  </a:txBody>
                  <a:tcPr marL="0" marR="0" marT="63500" marB="63500" vert="horz" anchor="t"/>
                </a:tc>
              </a:tr>
              <a:tr h="770890">
                <a:tc>
                  <a:txBody>
                    <a:bodyPr/>
                    <a:p>
                      <a:pPr indent="0">
                        <a:buNone/>
                      </a:pPr>
                      <a:r>
                        <a:rPr lang="en-US" altLang="zh-CN" sz="1200">
                          <a:latin typeface="黑体" panose="02010609060101010101" pitchFamily="49" charset="-122"/>
                          <a:ea typeface="黑体" panose="02010609060101010101" pitchFamily="49" charset="-122"/>
                        </a:rPr>
                        <a:t>Asur, S., &amp; Huberman, B. (2010)</a:t>
                      </a:r>
                      <a:endParaRPr lang="en-US" altLang="zh-CN"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电影卖座率</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通过</a:t>
                      </a:r>
                      <a:r>
                        <a:rPr lang="en-US" altLang="zh-CN" sz="1200">
                          <a:latin typeface="黑体" panose="02010609060101010101" pitchFamily="49" charset="-122"/>
                          <a:ea typeface="黑体" panose="02010609060101010101" pitchFamily="49" charset="-122"/>
                          <a:cs typeface="黑体" panose="02010609060101010101" pitchFamily="49" charset="-122"/>
                        </a:rPr>
                        <a:t>Twitter Search Api</a:t>
                      </a:r>
                      <a:r>
                        <a:rPr lang="zh-CN" altLang="en-US" sz="1200">
                          <a:latin typeface="黑体" panose="02010609060101010101" pitchFamily="49" charset="-122"/>
                          <a:ea typeface="黑体" panose="02010609060101010101" pitchFamily="49" charset="-122"/>
                          <a:cs typeface="黑体" panose="02010609060101010101" pitchFamily="49" charset="-122"/>
                        </a:rPr>
                        <a:t>获取</a:t>
                      </a:r>
                      <a:r>
                        <a:rPr lang="en-US" altLang="zh-CN" sz="1200">
                          <a:latin typeface="黑体" panose="02010609060101010101" pitchFamily="49" charset="-122"/>
                          <a:ea typeface="黑体" panose="02010609060101010101" pitchFamily="49" charset="-122"/>
                          <a:cs typeface="黑体" panose="02010609060101010101" pitchFamily="49" charset="-122"/>
                        </a:rPr>
                        <a:t>3</a:t>
                      </a:r>
                      <a:r>
                        <a:rPr lang="zh-CN" altLang="en-US" sz="1200">
                          <a:latin typeface="黑体" panose="02010609060101010101" pitchFamily="49" charset="-122"/>
                          <a:ea typeface="黑体" panose="02010609060101010101" pitchFamily="49" charset="-122"/>
                          <a:cs typeface="黑体" panose="02010609060101010101" pitchFamily="49" charset="-122"/>
                        </a:rPr>
                        <a:t>个月的与某些电影相关的全部微博，关键字为电影标题中所有词汇</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改进的多元线性回归模型</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拟合优度</a:t>
                      </a:r>
                      <a:r>
                        <a:rPr lang="en-US" altLang="zh-CN" sz="1200">
                          <a:latin typeface="黑体" panose="02010609060101010101" pitchFamily="49" charset="-122"/>
                          <a:ea typeface="黑体" panose="02010609060101010101" pitchFamily="49" charset="-122"/>
                          <a:cs typeface="黑体" panose="02010609060101010101" pitchFamily="49" charset="-122"/>
                        </a:rPr>
                        <a:t>R</a:t>
                      </a:r>
                      <a:r>
                        <a:rPr lang="en-US" altLang="zh-CN" sz="1200" baseline="30000">
                          <a:latin typeface="黑体" panose="02010609060101010101" pitchFamily="49" charset="-122"/>
                          <a:ea typeface="黑体" panose="02010609060101010101" pitchFamily="49" charset="-122"/>
                          <a:cs typeface="黑体" panose="02010609060101010101" pitchFamily="49" charset="-122"/>
                        </a:rPr>
                        <a:t>2</a:t>
                      </a:r>
                      <a:r>
                        <a:rPr lang="zh-CN" altLang="en-US" sz="1200">
                          <a:latin typeface="黑体" panose="02010609060101010101" pitchFamily="49" charset="-122"/>
                          <a:ea typeface="黑体" panose="02010609060101010101" pitchFamily="49" charset="-122"/>
                          <a:cs typeface="黑体" panose="02010609060101010101" pitchFamily="49" charset="-122"/>
                        </a:rPr>
                        <a:t>达到</a:t>
                      </a:r>
                      <a:r>
                        <a:rPr lang="en-US" altLang="zh-CN" sz="1200">
                          <a:latin typeface="黑体" panose="02010609060101010101" pitchFamily="49" charset="-122"/>
                          <a:ea typeface="黑体" panose="02010609060101010101" pitchFamily="49" charset="-122"/>
                          <a:cs typeface="黑体" panose="02010609060101010101" pitchFamily="49" charset="-122"/>
                        </a:rPr>
                        <a:t>0.9</a:t>
                      </a:r>
                      <a:r>
                        <a:rPr lang="zh-CN" altLang="en-US" sz="1200">
                          <a:latin typeface="黑体" panose="02010609060101010101" pitchFamily="49" charset="-122"/>
                          <a:ea typeface="黑体" panose="02010609060101010101" pitchFamily="49" charset="-122"/>
                          <a:cs typeface="黑体" panose="02010609060101010101" pitchFamily="49" charset="-122"/>
                        </a:rPr>
                        <a:t>以上，社交媒体的讨论情况对于电影销量有很好的指示作用</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r h="671195">
                <a:tc>
                  <a:txBody>
                    <a:bodyPr/>
                    <a:p>
                      <a:pPr indent="0">
                        <a:buNone/>
                      </a:pPr>
                      <a:r>
                        <a:rPr lang="en-US" altLang="zh-CN" sz="1200">
                          <a:latin typeface="黑体" panose="02010609060101010101" pitchFamily="49" charset="-122"/>
                          <a:ea typeface="黑体" panose="02010609060101010101" pitchFamily="49" charset="-122"/>
                        </a:rPr>
                        <a:t>Chevalier, J., &amp; Mayzlin, D. (2006)</a:t>
                      </a:r>
                      <a:endParaRPr lang="en-US" altLang="zh-CN"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亚马逊网站的和</a:t>
                      </a:r>
                      <a:r>
                        <a:rPr lang="en-US" altLang="zh-CN" sz="1200">
                          <a:latin typeface="黑体" panose="02010609060101010101" pitchFamily="49" charset="-122"/>
                          <a:ea typeface="黑体" panose="02010609060101010101" pitchFamily="49" charset="-122"/>
                          <a:cs typeface="黑体" panose="02010609060101010101" pitchFamily="49" charset="-122"/>
                        </a:rPr>
                        <a:t>BN.com</a:t>
                      </a:r>
                      <a:r>
                        <a:rPr lang="zh-CN" altLang="en-US" sz="1200">
                          <a:latin typeface="黑体" panose="02010609060101010101" pitchFamily="49" charset="-122"/>
                          <a:ea typeface="黑体" panose="02010609060101010101" pitchFamily="49" charset="-122"/>
                          <a:cs typeface="黑体" panose="02010609060101010101" pitchFamily="49" charset="-122"/>
                        </a:rPr>
                        <a:t>售书情况</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亚马逊和</a:t>
                      </a:r>
                      <a:r>
                        <a:rPr lang="en-US" altLang="zh-CN" sz="1200">
                          <a:latin typeface="黑体" panose="02010609060101010101" pitchFamily="49" charset="-122"/>
                          <a:ea typeface="黑体" panose="02010609060101010101" pitchFamily="49" charset="-122"/>
                          <a:cs typeface="黑体" panose="02010609060101010101" pitchFamily="49" charset="-122"/>
                        </a:rPr>
                        <a:t>BN.com</a:t>
                      </a:r>
                      <a:r>
                        <a:rPr lang="zh-CN" altLang="en-US" sz="1200">
                          <a:latin typeface="黑体" panose="02010609060101010101" pitchFamily="49" charset="-122"/>
                          <a:ea typeface="黑体" panose="02010609060101010101" pitchFamily="49" charset="-122"/>
                          <a:cs typeface="黑体" panose="02010609060101010101" pitchFamily="49" charset="-122"/>
                        </a:rPr>
                        <a:t>的图书销售排名，图书评价，和上架时间、价格等基本信息</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改进的多元线性回归模型</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购书用户评价与图书销量排名之间的关系具有一定的相关性，在不同平台上关系不同</a:t>
                      </a:r>
                      <a:endParaRPr lang="zh-CN" altLang="en-US" sz="1200">
                        <a:latin typeface="黑体" panose="02010609060101010101" pitchFamily="49" charset="-122"/>
                        <a:ea typeface="黑体" panose="02010609060101010101" pitchFamily="49" charset="-122"/>
                      </a:endParaRPr>
                    </a:p>
                  </a:txBody>
                  <a:tcPr marL="0" marR="0" marT="63500" marB="63500" vert="horz" anchor="t"/>
                </a:tc>
              </a:tr>
              <a:tr h="1071880">
                <a:tc>
                  <a:txBody>
                    <a:bodyPr/>
                    <a:p>
                      <a:pPr indent="0">
                        <a:buNone/>
                      </a:pPr>
                      <a:r>
                        <a:rPr lang="en-US" altLang="zh-CN" sz="1200">
                          <a:latin typeface="黑体" panose="02010609060101010101" pitchFamily="49" charset="-122"/>
                          <a:ea typeface="黑体" panose="02010609060101010101" pitchFamily="49" charset="-122"/>
                        </a:rPr>
                        <a:t>Jacques Bughin</a:t>
                      </a:r>
                      <a:endParaRPr lang="en-US" altLang="zh-CN"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实时监测预测比利时国家电信公司销量（网络和数字电视的）</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en-US" altLang="zh-CN" sz="1200">
                          <a:latin typeface="黑体" panose="02010609060101010101" pitchFamily="49" charset="-122"/>
                          <a:ea typeface="黑体" panose="02010609060101010101" pitchFamily="49" charset="-122"/>
                          <a:cs typeface="黑体" panose="02010609060101010101" pitchFamily="49" charset="-122"/>
                        </a:rPr>
                        <a:t>Google </a:t>
                      </a:r>
                      <a:r>
                        <a:rPr lang="zh-CN" altLang="en-US" sz="1200">
                          <a:latin typeface="黑体" panose="02010609060101010101" pitchFamily="49" charset="-122"/>
                          <a:ea typeface="黑体" panose="02010609060101010101" pitchFamily="49" charset="-122"/>
                          <a:cs typeface="黑体" panose="02010609060101010101" pitchFamily="49" charset="-122"/>
                        </a:rPr>
                        <a:t>搜索数据与社交媒体数据的融合（</a:t>
                      </a:r>
                      <a:r>
                        <a:rPr lang="en-US" altLang="zh-CN" sz="1200">
                          <a:latin typeface="黑体" panose="02010609060101010101" pitchFamily="49" charset="-122"/>
                          <a:ea typeface="黑体" panose="02010609060101010101" pitchFamily="49" charset="-122"/>
                          <a:cs typeface="黑体" panose="02010609060101010101" pitchFamily="49" charset="-122"/>
                        </a:rPr>
                        <a:t>Twitter, Facebook</a:t>
                      </a:r>
                      <a:r>
                        <a:rPr lang="zh-CN" altLang="en-US" sz="1200">
                          <a:latin typeface="黑体" panose="02010609060101010101" pitchFamily="49" charset="-122"/>
                          <a:ea typeface="黑体" panose="02010609060101010101" pitchFamily="49" charset="-122"/>
                          <a:cs typeface="黑体" panose="02010609060101010101" pitchFamily="49" charset="-122"/>
                        </a:rPr>
                        <a:t>和其它博客数据）</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加入了短期预测变量的误差修正机制模型</a:t>
                      </a:r>
                      <a:r>
                        <a:rPr lang="en-US" altLang="zh-CN" sz="1200">
                          <a:latin typeface="黑体" panose="02010609060101010101" pitchFamily="49" charset="-122"/>
                          <a:ea typeface="黑体" panose="02010609060101010101" pitchFamily="49" charset="-122"/>
                          <a:cs typeface="黑体" panose="02010609060101010101" pitchFamily="49" charset="-122"/>
                        </a:rPr>
                        <a:t>(Error Correction Mechanism</a:t>
                      </a:r>
                      <a:r>
                        <a:rPr lang="zh-CN" altLang="en-US" sz="1200">
                          <a:latin typeface="黑体" panose="02010609060101010101" pitchFamily="49" charset="-122"/>
                          <a:ea typeface="黑体" panose="02010609060101010101" pitchFamily="49" charset="-122"/>
                          <a:cs typeface="黑体" panose="02010609060101010101" pitchFamily="49" charset="-122"/>
                        </a:rPr>
                        <a:t>，</a:t>
                      </a:r>
                      <a:r>
                        <a:rPr lang="en-US" altLang="zh-CN" sz="1200">
                          <a:latin typeface="黑体" panose="02010609060101010101" pitchFamily="49" charset="-122"/>
                          <a:ea typeface="黑体" panose="02010609060101010101" pitchFamily="49" charset="-122"/>
                          <a:cs typeface="黑体" panose="02010609060101010101" pitchFamily="49" charset="-122"/>
                        </a:rPr>
                        <a:t>ECM)</a:t>
                      </a:r>
                      <a:endParaRPr lang="en-US" altLang="zh-CN"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销量的 </a:t>
                      </a:r>
                      <a:r>
                        <a:rPr lang="en-US" altLang="zh-CN" sz="1200">
                          <a:latin typeface="黑体" panose="02010609060101010101" pitchFamily="49" charset="-122"/>
                          <a:ea typeface="黑体" panose="02010609060101010101" pitchFamily="49" charset="-122"/>
                          <a:cs typeface="黑体" panose="02010609060101010101" pitchFamily="49" charset="-122"/>
                        </a:rPr>
                        <a:t>15%</a:t>
                      </a:r>
                      <a:r>
                        <a:rPr lang="zh-CN" altLang="en-US" sz="1200">
                          <a:latin typeface="黑体" panose="02010609060101010101" pitchFamily="49" charset="-122"/>
                          <a:ea typeface="黑体" panose="02010609060101010101" pitchFamily="49" charset="-122"/>
                          <a:cs typeface="黑体" panose="02010609060101010101" pitchFamily="49" charset="-122"/>
                        </a:rPr>
                        <a:t>可以通过网络社交媒体数据解释，</a:t>
                      </a:r>
                      <a:r>
                        <a:rPr lang="en-US" altLang="zh-CN" sz="1200">
                          <a:latin typeface="黑体" panose="02010609060101010101" pitchFamily="49" charset="-122"/>
                          <a:ea typeface="黑体" panose="02010609060101010101" pitchFamily="49" charset="-122"/>
                          <a:cs typeface="黑体" panose="02010609060101010101" pitchFamily="49" charset="-122"/>
                        </a:rPr>
                        <a:t>25%</a:t>
                      </a:r>
                      <a:r>
                        <a:rPr lang="zh-CN" altLang="en-US" sz="1200">
                          <a:latin typeface="黑体" panose="02010609060101010101" pitchFamily="49" charset="-122"/>
                          <a:ea typeface="黑体" panose="02010609060101010101" pitchFamily="49" charset="-122"/>
                          <a:cs typeface="黑体" panose="02010609060101010101" pitchFamily="49" charset="-122"/>
                        </a:rPr>
                        <a:t>可以通过网络搜索数据解释；加入网络社交媒体和网络搜索数据以后，模型的整体预测能力提高了 </a:t>
                      </a:r>
                      <a:r>
                        <a:rPr lang="en-US" altLang="zh-CN" sz="1200">
                          <a:latin typeface="黑体" panose="02010609060101010101" pitchFamily="49" charset="-122"/>
                          <a:ea typeface="黑体" panose="02010609060101010101" pitchFamily="49" charset="-122"/>
                          <a:cs typeface="黑体" panose="02010609060101010101" pitchFamily="49" charset="-122"/>
                        </a:rPr>
                        <a:t>25%</a:t>
                      </a:r>
                      <a:r>
                        <a:rPr lang="zh-CN" altLang="en-US" sz="1200">
                          <a:latin typeface="黑体" panose="02010609060101010101" pitchFamily="49" charset="-122"/>
                          <a:ea typeface="黑体" panose="02010609060101010101" pitchFamily="49" charset="-122"/>
                          <a:cs typeface="黑体" panose="02010609060101010101" pitchFamily="49" charset="-122"/>
                        </a:rPr>
                        <a:t>。</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r h="670560">
                <a:tc>
                  <a:txBody>
                    <a:bodyPr/>
                    <a:p>
                      <a:pPr indent="0">
                        <a:buNone/>
                      </a:pPr>
                      <a:r>
                        <a:rPr lang="en-US" altLang="zh-CN" sz="1200">
                          <a:latin typeface="黑体" panose="02010609060101010101" pitchFamily="49" charset="-122"/>
                          <a:ea typeface="黑体" panose="02010609060101010101" pitchFamily="49" charset="-122"/>
                          <a:cs typeface="黑体" panose="02010609060101010101" pitchFamily="49" charset="-122"/>
                        </a:rPr>
                        <a:t>Choi H, Varian H</a:t>
                      </a:r>
                      <a:r>
                        <a:rPr lang="zh-CN" altLang="en-US" sz="1200">
                          <a:latin typeface="黑体" panose="02010609060101010101" pitchFamily="49" charset="-122"/>
                          <a:ea typeface="黑体" panose="02010609060101010101" pitchFamily="49" charset="-122"/>
                          <a:cs typeface="黑体" panose="02010609060101010101" pitchFamily="49" charset="-122"/>
                        </a:rPr>
                        <a:t>（</a:t>
                      </a:r>
                      <a:r>
                        <a:rPr lang="en-US" altLang="zh-CN" sz="1200">
                          <a:latin typeface="黑体" panose="02010609060101010101" pitchFamily="49" charset="-122"/>
                          <a:ea typeface="黑体" panose="02010609060101010101" pitchFamily="49" charset="-122"/>
                          <a:cs typeface="黑体" panose="02010609060101010101" pitchFamily="49" charset="-122"/>
                        </a:rPr>
                        <a:t>2012</a:t>
                      </a:r>
                      <a:r>
                        <a:rPr lang="zh-CN" altLang="en-US" sz="1200">
                          <a:latin typeface="黑体" panose="02010609060101010101" pitchFamily="49" charset="-122"/>
                          <a:ea typeface="黑体" panose="02010609060101010101" pitchFamily="49" charset="-122"/>
                          <a:cs typeface="黑体" panose="02010609060101010101" pitchFamily="49" charset="-122"/>
                        </a:rPr>
                        <a:t>）</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汽车销售</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美国国家统计局公布的机动车及其零部件销售情况，</a:t>
                      </a:r>
                      <a:r>
                        <a:rPr lang="en-US" altLang="zh-CN" sz="1200">
                          <a:latin typeface="黑体" panose="02010609060101010101" pitchFamily="49" charset="-122"/>
                          <a:ea typeface="黑体" panose="02010609060101010101" pitchFamily="49" charset="-122"/>
                          <a:cs typeface="黑体" panose="02010609060101010101" pitchFamily="49" charset="-122"/>
                        </a:rPr>
                        <a:t>Google </a:t>
                      </a:r>
                      <a:r>
                        <a:rPr lang="zh-CN" altLang="en-US" sz="1200">
                          <a:latin typeface="黑体" panose="02010609060101010101" pitchFamily="49" charset="-122"/>
                          <a:ea typeface="黑体" panose="02010609060101010101" pitchFamily="49" charset="-122"/>
                          <a:cs typeface="黑体" panose="02010609060101010101" pitchFamily="49" charset="-122"/>
                        </a:rPr>
                        <a:t>搜索与机动车有关的数据</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自回归模型（</a:t>
                      </a:r>
                      <a:r>
                        <a:rPr lang="en-US" altLang="zh-CN" sz="1200">
                          <a:latin typeface="黑体" panose="02010609060101010101" pitchFamily="49" charset="-122"/>
                          <a:ea typeface="黑体" panose="02010609060101010101" pitchFamily="49" charset="-122"/>
                          <a:cs typeface="黑体" panose="02010609060101010101" pitchFamily="49" charset="-122"/>
                        </a:rPr>
                        <a:t>Autoregressive models</a:t>
                      </a:r>
                      <a:r>
                        <a:rPr lang="zh-CN" altLang="en-US" sz="1200">
                          <a:latin typeface="黑体" panose="02010609060101010101" pitchFamily="49" charset="-122"/>
                          <a:ea typeface="黑体" panose="02010609060101010101" pitchFamily="49" charset="-122"/>
                          <a:cs typeface="黑体" panose="02010609060101010101" pitchFamily="49" charset="-122"/>
                        </a:rPr>
                        <a:t>）</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cs typeface="黑体" panose="02010609060101010101" pitchFamily="49" charset="-122"/>
                        </a:rPr>
                        <a:t>加入搜索数据后模型在实时预报上有性能提升，样本外的相对提升达到</a:t>
                      </a:r>
                      <a:r>
                        <a:rPr lang="en-US" altLang="zh-CN" sz="1200">
                          <a:latin typeface="黑体" panose="02010609060101010101" pitchFamily="49" charset="-122"/>
                          <a:ea typeface="黑体" panose="02010609060101010101" pitchFamily="49" charset="-122"/>
                          <a:cs typeface="黑体" panose="02010609060101010101" pitchFamily="49" charset="-122"/>
                        </a:rPr>
                        <a:t>21.5%</a:t>
                      </a:r>
                      <a:endParaRPr lang="en-US" altLang="zh-CN"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相关行业产品需求、销量</a:t>
            </a:r>
            <a:r>
              <a:rPr lang="zh-CN" altLang="en-US" dirty="0" smtClean="0">
                <a:sym typeface="+mn-ea"/>
              </a:rPr>
              <a:t>预测</a:t>
            </a:r>
            <a:endParaRPr lang="zh-CN" altLang="en-US"/>
          </a:p>
        </p:txBody>
      </p:sp>
      <p:graphicFrame>
        <p:nvGraphicFramePr>
          <p:cNvPr id="0" name="表格 -1"/>
          <p:cNvGraphicFramePr/>
          <p:nvPr/>
        </p:nvGraphicFramePr>
        <p:xfrm>
          <a:off x="636270" y="1448435"/>
          <a:ext cx="11020425" cy="5195570"/>
        </p:xfrm>
        <a:graphic>
          <a:graphicData uri="http://schemas.openxmlformats.org/drawingml/2006/table">
            <a:tbl>
              <a:tblPr firstRow="1" bandRow="1">
                <a:tableStyleId>{0E3FDE45-AF77-4B5C-9715-49D594BDF05E}</a:tableStyleId>
              </a:tblPr>
              <a:tblGrid>
                <a:gridCol w="2204085"/>
                <a:gridCol w="2204085"/>
                <a:gridCol w="2204085"/>
                <a:gridCol w="2204085"/>
                <a:gridCol w="2204085"/>
              </a:tblGrid>
              <a:tr h="311150">
                <a:tc>
                  <a:txBody>
                    <a:bodyPr/>
                    <a:p>
                      <a:pPr indent="0">
                        <a:buNone/>
                      </a:pPr>
                      <a:r>
                        <a:rPr lang="zh-CN" altLang="en-US" sz="1200">
                          <a:latin typeface="黑体" panose="02010609060101010101" pitchFamily="49" charset="-122"/>
                          <a:ea typeface="黑体" panose="02010609060101010101" pitchFamily="49" charset="-122"/>
                        </a:rPr>
                        <a:t>相关研究</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研究内容</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数据源</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方法</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indent="0">
                        <a:buNone/>
                      </a:pPr>
                      <a:r>
                        <a:rPr lang="zh-CN" altLang="en-US" sz="1200">
                          <a:latin typeface="黑体" panose="02010609060101010101" pitchFamily="49" charset="-122"/>
                          <a:ea typeface="黑体" panose="02010609060101010101" pitchFamily="49" charset="-122"/>
                        </a:rPr>
                        <a:t>效果</a:t>
                      </a:r>
                      <a:endParaRPr lang="zh-CN" altLang="en-US" sz="1200">
                        <a:latin typeface="黑体" panose="02010609060101010101" pitchFamily="49" charset="-122"/>
                        <a:ea typeface="黑体" panose="02010609060101010101" pitchFamily="49" charset="-122"/>
                      </a:endParaRPr>
                    </a:p>
                  </a:txBody>
                  <a:tcPr marL="0" marR="0" marT="63500" marB="63500" vert="horz" anchor="t"/>
                </a:tc>
              </a:tr>
              <a:tr h="531495">
                <a:tc>
                  <a:txBody>
                    <a:bodyPr/>
                    <a:p>
                      <a:pPr algn="l">
                        <a:buNone/>
                      </a:pPr>
                      <a:r>
                        <a:rPr lang="zh-CN" altLang="en-US" sz="1200">
                          <a:latin typeface="黑体" panose="02010609060101010101" pitchFamily="49" charset="-122"/>
                          <a:ea typeface="黑体" panose="02010609060101010101" pitchFamily="49" charset="-122"/>
                        </a:rPr>
                        <a:t>Barreira, N., Godinho, P., &amp; Melo, P. (2013)</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实时监测预测汽车销量</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四个国家的与汽车销量相关的Google 搜索数据</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基本的自回归模型（Autoregressive models）</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部分情况下搜索数据可以帮助解释销量的方差，在实时预报上有优势</a:t>
                      </a:r>
                      <a:endParaRPr lang="zh-CN" altLang="en-US" sz="1200">
                        <a:latin typeface="黑体" panose="02010609060101010101" pitchFamily="49" charset="-122"/>
                        <a:ea typeface="黑体" panose="02010609060101010101" pitchFamily="49" charset="-122"/>
                      </a:endParaRPr>
                    </a:p>
                  </a:txBody>
                  <a:tcPr marL="0" marR="0" marT="63500" marB="63500" vert="horz" anchor="t"/>
                </a:tc>
              </a:tr>
              <a:tr h="1092200">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章旭（2017）</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预测汽车销量</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历史同期销量、前期销量，用户在线评论</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基于网络大数据和传统统计学时间序列分析的考虑品牌情感的汽车销量预测BOAR模型。通用的销量预测MISF模型,基于MARS变量选择过程和BP神经网络相结合的方式</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BOAR模型平均预测误差为5.93%,比自回归模型降低8.59个百分点,可以准确预测单一汽车品牌的销量。MISF模型的预测误差平均为4.04%,比BOAR模型进一步降低了1.49个百分点。</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r h="718820">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李敏波, 王海鹏, 陈松奎,等.（2017）</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轮胎销售数据预测</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轮胎企业销售数据，多个不同领域的销售数据源</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LASSO(The Least Absolute Shrinkage and Selectionator Operator)方法的多任务学习方法</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实验数据验证能够提升轮胎销售预测的准确率</a:t>
                      </a:r>
                      <a:endParaRPr lang="zh-CN" altLang="en-US" sz="1200">
                        <a:latin typeface="黑体" panose="02010609060101010101" pitchFamily="49" charset="-122"/>
                        <a:ea typeface="黑体" panose="02010609060101010101" pitchFamily="49" charset="-122"/>
                      </a:endParaRPr>
                    </a:p>
                  </a:txBody>
                  <a:tcPr marL="0" marR="0" marT="63500" marB="63500" vert="horz" anchor="t"/>
                </a:tc>
              </a:tr>
              <a:tr h="1184910">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崔东佳（2014）</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品牌汽车销量预测，实施监控</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百度搜索引擎搜索与奇瑞、大众及宝马三个品牌汽车相关的关键词</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综合赋权和错位逐步合成方法对搜索到的关键词进行合成，得出搜索指数。建立回归预测模型，进行协整分析和Granger因果检验。</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相比传统的汽车销量预测方法，该方法具有很高的预测精度（处于低端市场，拟合度为70.0％，中端市场拟合度为95.2％，高端市场拟合度为97.7％，且比统计部门发布提前一个月左右。</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r h="998855">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刘晶, 和述群, 朱清香,等（2017）</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线上农产品销量预测</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rPr>
                        <a:t>涉农电商销售数据</a:t>
                      </a:r>
                      <a:endParaRPr lang="zh-CN" altLang="en-US" sz="1200">
                        <a:latin typeface="黑体" panose="02010609060101010101" pitchFamily="49" charset="-122"/>
                        <a:ea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结合深度学习算法优势和涉农电商销售数据特点的皇冠模型(ICM)：建立因素评价指标，采用两层自编码网络提取样本特征，训练后用BP微调整个网络</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c>
                  <a:txBody>
                    <a:bodyPr/>
                    <a:p>
                      <a:pPr algn="l">
                        <a:buNone/>
                      </a:pPr>
                      <a:r>
                        <a:rPr lang="zh-CN" altLang="en-US" sz="1200">
                          <a:latin typeface="黑体" panose="02010609060101010101" pitchFamily="49" charset="-122"/>
                          <a:ea typeface="黑体" panose="02010609060101010101" pitchFamily="49" charset="-122"/>
                          <a:cs typeface="黑体" panose="02010609060101010101" pitchFamily="49" charset="-122"/>
                        </a:rPr>
                        <a:t>ICM的分类准确率高达88%,明显高于其他未将数据进行特征学习的浅层分类器,证明了ICM具有较好的增量自学习能力和层次认知能力。 </a:t>
                      </a:r>
                      <a:endParaRPr lang="zh-CN" altLang="en-US" sz="1200">
                        <a:latin typeface="黑体" panose="02010609060101010101" pitchFamily="49" charset="-122"/>
                        <a:ea typeface="黑体" panose="02010609060101010101" pitchFamily="49" charset="-122"/>
                        <a:cs typeface="黑体" panose="02010609060101010101" pitchFamily="49" charset="-122"/>
                      </a:endParaRPr>
                    </a:p>
                  </a:txBody>
                  <a:tcPr marL="0" marR="0" marT="63500" marB="63500" vert="horz" anchor="t"/>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资源能源安全因素概述：互联网数据</a:t>
            </a:r>
            <a:endParaRPr lang="zh-CN" altLang="en-US" strike="noStrike" noProof="1" dirty="0" smtClean="0">
              <a:sym typeface="+mn-ea"/>
            </a:endParaRPr>
          </a:p>
        </p:txBody>
      </p:sp>
      <p:sp>
        <p:nvSpPr>
          <p:cNvPr id="5" name="内容占位符 4"/>
          <p:cNvSpPr/>
          <p:nvPr>
            <p:ph idx="4294967295"/>
          </p:nvPr>
        </p:nvSpPr>
        <p:spPr>
          <a:xfrm>
            <a:off x="0" y="203390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0" name="表格 -1"/>
          <p:cNvGraphicFramePr/>
          <p:nvPr/>
        </p:nvGraphicFramePr>
        <p:xfrm>
          <a:off x="1163320" y="1836420"/>
          <a:ext cx="9865360" cy="4088765"/>
        </p:xfrm>
        <a:graphic>
          <a:graphicData uri="http://schemas.openxmlformats.org/drawingml/2006/table">
            <a:tbl>
              <a:tblPr firstRow="1" bandRow="1">
                <a:tableStyleId>{5C22544A-7EE6-4342-B048-85BDC9FD1C3A}</a:tableStyleId>
              </a:tblPr>
              <a:tblGrid>
                <a:gridCol w="1100450"/>
                <a:gridCol w="1362543"/>
                <a:gridCol w="1681809"/>
                <a:gridCol w="1541422"/>
                <a:gridCol w="1371600"/>
                <a:gridCol w="2807315"/>
              </a:tblGrid>
              <a:tr h="240665">
                <a:tc>
                  <a:txBody>
                    <a:bodyPr/>
                    <a:p>
                      <a:pPr indent="0" algn="ctr">
                        <a:buNone/>
                      </a:pPr>
                      <a:r>
                        <a:rPr lang="zh-CN" altLang="en-US" sz="1400"/>
                        <a:t>因素</a:t>
                      </a:r>
                      <a:endParaRPr lang="zh-CN" altLang="en-US" sz="1400"/>
                    </a:p>
                  </a:txBody>
                  <a:tcPr marL="0" marR="0" marT="0" marB="0" vert="horz" anchor="ctr"/>
                </a:tc>
                <a:tc>
                  <a:txBody>
                    <a:bodyPr/>
                    <a:p>
                      <a:pPr indent="0" algn="ctr">
                        <a:buNone/>
                      </a:pPr>
                      <a:r>
                        <a:rPr lang="zh-CN" altLang="en-US" sz="1400"/>
                        <a:t>二级因素</a:t>
                      </a:r>
                      <a:endParaRPr lang="zh-CN" altLang="en-US" sz="1400"/>
                    </a:p>
                  </a:txBody>
                  <a:tcPr marL="0" marR="0" marT="0" marB="0" vert="horz" anchor="ctr"/>
                </a:tc>
                <a:tc>
                  <a:txBody>
                    <a:bodyPr/>
                    <a:p>
                      <a:pPr indent="0" algn="ctr">
                        <a:buNone/>
                      </a:pPr>
                      <a:r>
                        <a:rPr lang="zh-CN" altLang="en-US" sz="1400"/>
                        <a:t>监控指标</a:t>
                      </a:r>
                      <a:endParaRPr lang="zh-CN" altLang="en-US" sz="1400"/>
                    </a:p>
                  </a:txBody>
                  <a:tcPr marL="0" marR="0" marT="0" marB="0" vert="horz" anchor="ctr"/>
                </a:tc>
                <a:tc>
                  <a:txBody>
                    <a:bodyPr/>
                    <a:p>
                      <a:pPr indent="0" algn="ctr">
                        <a:buNone/>
                      </a:pPr>
                      <a:r>
                        <a:rPr lang="zh-CN" altLang="en-US" sz="1400"/>
                        <a:t>数据源</a:t>
                      </a:r>
                      <a:endParaRPr lang="zh-CN" altLang="en-US" sz="1400"/>
                    </a:p>
                  </a:txBody>
                  <a:tcPr marL="0" marR="0" marT="0" marB="0" vert="horz" anchor="ctr"/>
                </a:tc>
                <a:tc>
                  <a:txBody>
                    <a:bodyPr/>
                    <a:p>
                      <a:pPr indent="0" algn="ctr">
                        <a:buNone/>
                      </a:pPr>
                      <a:r>
                        <a:rPr lang="zh-CN" altLang="en-US" sz="1400"/>
                        <a:t>方法</a:t>
                      </a:r>
                      <a:endParaRPr lang="zh-CN" altLang="en-US" sz="1400"/>
                    </a:p>
                  </a:txBody>
                  <a:tcPr marL="0" marR="0" marT="0" marB="0" vert="horz" anchor="ctr"/>
                </a:tc>
                <a:tc>
                  <a:txBody>
                    <a:bodyPr/>
                    <a:p>
                      <a:pPr indent="0" algn="ctr">
                        <a:buNone/>
                      </a:pPr>
                      <a:r>
                        <a:rPr lang="zh-CN" altLang="en-US" sz="1400"/>
                        <a:t>相关研究</a:t>
                      </a:r>
                      <a:endParaRPr lang="zh-CN" altLang="en-US" sz="1400"/>
                    </a:p>
                  </a:txBody>
                  <a:tcPr marL="0" marR="0" marT="0" marB="0" vert="horz" anchor="ctr"/>
                </a:tc>
              </a:tr>
              <a:tr h="448310">
                <a:tc rowSpan="4">
                  <a:txBody>
                    <a:bodyPr/>
                    <a:p>
                      <a:pPr indent="0" algn="ctr">
                        <a:buNone/>
                      </a:pPr>
                      <a:r>
                        <a:rPr lang="zh-CN" altLang="en-US" sz="1400"/>
                        <a:t>供给</a:t>
                      </a:r>
                      <a:endParaRPr lang="zh-CN" altLang="en-US" sz="1400"/>
                    </a:p>
                    <a:p>
                      <a:pPr indent="0" algn="ctr">
                        <a:buNone/>
                      </a:pPr>
                      <a:endParaRPr lang="zh-CN" altLang="en-US" sz="1400"/>
                    </a:p>
                  </a:txBody>
                  <a:tcPr marL="0" marR="0" marT="0" marB="0" vert="horz" anchor="ctr"/>
                </a:tc>
                <a:tc rowSpan="2">
                  <a:txBody>
                    <a:bodyPr/>
                    <a:p>
                      <a:pPr indent="0" algn="ctr">
                        <a:buNone/>
                      </a:pPr>
                      <a:r>
                        <a:rPr lang="zh-CN" altLang="en-US" sz="1400"/>
                        <a:t>全球、国内供给</a:t>
                      </a:r>
                      <a:endParaRPr lang="zh-CN" altLang="en-US" sz="1400"/>
                    </a:p>
                  </a:txBody>
                  <a:tcPr marL="0" marR="0" marT="0" marB="0" vert="horz" anchor="ctr"/>
                </a:tc>
                <a:tc>
                  <a:txBody>
                    <a:bodyPr/>
                    <a:p>
                      <a:pPr indent="0" algn="ctr">
                        <a:buNone/>
                      </a:pPr>
                      <a:r>
                        <a:rPr lang="zh-CN" altLang="en-US" sz="1400"/>
                        <a:t>全球产量</a:t>
                      </a:r>
                      <a:endParaRPr lang="zh-CN" altLang="en-US" sz="1400"/>
                    </a:p>
                  </a:txBody>
                  <a:tcPr marL="0" marR="0" marT="0" marB="0" vert="horz" anchor="ctr"/>
                </a:tc>
                <a:tc>
                  <a:txBody>
                    <a:bodyPr/>
                    <a:p>
                      <a:pPr indent="0" algn="ctr">
                        <a:buNone/>
                      </a:pPr>
                      <a:r>
                        <a:rPr lang="zh-CN" altLang="en-US" sz="1400"/>
                        <a:t>农业监测数据（气象监测数据）</a:t>
                      </a:r>
                      <a:endParaRPr lang="zh-CN" altLang="en-US" sz="1400"/>
                    </a:p>
                  </a:txBody>
                  <a:tcPr marL="0" marR="0" marT="0" marB="0" vert="horz" anchor="ctr"/>
                </a:tc>
                <a:tc>
                  <a:txBody>
                    <a:bodyPr/>
                    <a:p>
                      <a:pPr indent="0" algn="ctr">
                        <a:buNone/>
                      </a:pPr>
                      <a:r>
                        <a:rPr lang="en-US" altLang="zh-CN" sz="1400"/>
                        <a:t>MapReduce</a:t>
                      </a:r>
                      <a:r>
                        <a:rPr lang="zh-CN" altLang="en-US" sz="1400"/>
                        <a:t>、最近邻算法</a:t>
                      </a:r>
                      <a:endParaRPr lang="zh-CN" altLang="en-US" sz="1400"/>
                    </a:p>
                  </a:txBody>
                  <a:tcPr marL="0" marR="0" marT="0" marB="0" vert="horz" anchor="ctr"/>
                </a:tc>
                <a:tc>
                  <a:txBody>
                    <a:bodyPr/>
                    <a:p>
                      <a:pPr indent="0" algn="ctr">
                        <a:buNone/>
                      </a:pPr>
                      <a:r>
                        <a:rPr lang="zh-CN" altLang="en-US" sz="1400"/>
                        <a:t>预测中国农作物产量（</a:t>
                      </a:r>
                      <a:r>
                        <a:rPr lang="en-US" altLang="zh-CN" sz="1400"/>
                        <a:t>Wu F, Chen C, Guo X, et al.</a:t>
                      </a:r>
                      <a:r>
                        <a:rPr lang="zh-CN" altLang="en-US" sz="1400"/>
                        <a:t>）</a:t>
                      </a:r>
                      <a:endParaRPr lang="zh-CN" altLang="en-US" sz="1400"/>
                    </a:p>
                  </a:txBody>
                  <a:tcPr marL="0" marR="0" marT="0" marB="0" vert="horz" anchor="ctr"/>
                </a:tc>
              </a:tr>
              <a:tr h="1569720">
                <a:tc vMerge="1">
                  <a:tcPr/>
                </a:tc>
                <a:tc vMerge="1">
                  <a:tcPr/>
                </a:tc>
                <a:tc>
                  <a:txBody>
                    <a:bodyPr/>
                    <a:p>
                      <a:pPr indent="0" algn="ctr">
                        <a:buNone/>
                      </a:pPr>
                      <a:r>
                        <a:rPr lang="zh-CN" altLang="en-US" sz="1400"/>
                        <a:t>供应链弹性指数</a:t>
                      </a:r>
                      <a:endParaRPr lang="zh-CN" altLang="en-US" sz="1400"/>
                    </a:p>
                  </a:txBody>
                  <a:tcPr marL="0" marR="0" marT="0" marB="0" vert="horz" anchor="ctr"/>
                </a:tc>
                <a:tc>
                  <a:txBody>
                    <a:bodyPr/>
                    <a:p>
                      <a:pPr indent="0" algn="ctr">
                        <a:buNone/>
                      </a:pPr>
                      <a:r>
                        <a:rPr lang="zh-CN" sz="1400">
                          <a:ea typeface="宋体" panose="02010600030101010101" pitchFamily="2" charset="-122"/>
                        </a:rPr>
                        <a:t>社交媒体数据、</a:t>
                      </a:r>
                      <a:r>
                        <a:rPr sz="1400"/>
                        <a:t>结构化数据</a:t>
                      </a:r>
                      <a:endParaRPr sz="1400"/>
                    </a:p>
                  </a:txBody>
                  <a:tcPr marL="0" marR="0" marT="0" marB="0" vert="horz" anchor="ctr"/>
                </a:tc>
                <a:tc>
                  <a:txBody>
                    <a:bodyPr/>
                    <a:p>
                      <a:pPr indent="0" algn="ctr">
                        <a:buNone/>
                      </a:pPr>
                      <a:r>
                        <a:rPr lang="zh-CN" altLang="en-US" sz="1400"/>
                        <a:t>文本内容分析、</a:t>
                      </a:r>
                      <a:r>
                        <a:rPr lang="en-US" altLang="zh-CN" sz="1400"/>
                        <a:t>CFA</a:t>
                      </a:r>
                      <a:endParaRPr lang="en-US" altLang="zh-CN" sz="1400"/>
                    </a:p>
                  </a:txBody>
                  <a:tcPr marL="0" marR="0" marT="0" marB="0" vert="horz" anchor="ctr"/>
                </a:tc>
                <a:tc>
                  <a:txBody>
                    <a:bodyPr/>
                    <a:p>
                      <a:pPr indent="0" algn="ctr">
                        <a:buNone/>
                      </a:pPr>
                      <a:r>
                        <a:rPr lang="zh-CN" altLang="en-US" sz="1400"/>
                        <a:t>供应链灾难弹性（</a:t>
                      </a:r>
                      <a:r>
                        <a:rPr lang="en-US" altLang="zh-CN" sz="1400"/>
                        <a:t>Hazen B T, Skipper J B, Ezell J D, et al</a:t>
                      </a:r>
                      <a:r>
                        <a:rPr lang="zh-CN" altLang="en-US" sz="1400"/>
                        <a:t>）</a:t>
                      </a:r>
                      <a:endParaRPr lang="zh-CN" altLang="en-US" sz="1400"/>
                    </a:p>
                  </a:txBody>
                  <a:tcPr marL="0" marR="0" marT="0" marB="0" vert="horz" anchor="ctr"/>
                </a:tc>
              </a:tr>
              <a:tr h="448310">
                <a:tc vMerge="1">
                  <a:tcPr/>
                </a:tc>
                <a:tc>
                  <a:txBody>
                    <a:bodyPr/>
                    <a:p>
                      <a:pPr indent="0" algn="ctr">
                        <a:buNone/>
                      </a:pPr>
                      <a:r>
                        <a:rPr lang="zh-CN" altLang="en-US" sz="1400"/>
                        <a:t>国际进口</a:t>
                      </a:r>
                      <a:endParaRPr lang="zh-CN" altLang="en-US" sz="1400"/>
                    </a:p>
                  </a:txBody>
                  <a:tcPr marL="0" marR="0" marT="0" marB="0" vert="horz" anchor="ctr"/>
                </a:tc>
                <a:tc>
                  <a:txBody>
                    <a:bodyPr/>
                    <a:p>
                      <a:pPr indent="0" algn="ctr">
                        <a:buNone/>
                      </a:pPr>
                      <a:r>
                        <a:rPr lang="zh-CN" altLang="en-US" sz="1400"/>
                        <a:t>产品进出口量</a:t>
                      </a:r>
                      <a:endParaRPr lang="zh-CN" altLang="en-US" sz="1400"/>
                    </a:p>
                  </a:txBody>
                  <a:tcPr marL="0" marR="0" marT="0" marB="0" vert="horz" anchor="ctr"/>
                </a:tc>
                <a:tc>
                  <a:txBody>
                    <a:bodyPr/>
                    <a:p>
                      <a:pPr indent="0" algn="ctr">
                        <a:buNone/>
                      </a:pPr>
                      <a:r>
                        <a:rPr lang="zh-CN" altLang="en-US" sz="1400"/>
                        <a:t>跨境电商数据、互联网文档</a:t>
                      </a:r>
                      <a:endParaRPr lang="zh-CN" altLang="en-US" sz="1400"/>
                    </a:p>
                  </a:txBody>
                  <a:tcPr marL="0" marR="0" marT="0" marB="0" vert="horz" anchor="ctr"/>
                </a:tc>
                <a:tc>
                  <a:txBody>
                    <a:bodyPr/>
                    <a:p>
                      <a:pPr indent="0" algn="ctr">
                        <a:buNone/>
                      </a:pPr>
                      <a:r>
                        <a:rPr lang="zh-CN" altLang="en-US" sz="1400"/>
                        <a:t>关联规则函数、聚类等</a:t>
                      </a:r>
                      <a:endParaRPr lang="zh-CN" altLang="en-US" sz="1400"/>
                    </a:p>
                  </a:txBody>
                  <a:tcPr marL="0" marR="0" marT="0" marB="0" vert="horz" anchor="ctr"/>
                </a:tc>
                <a:tc>
                  <a:txBody>
                    <a:bodyPr/>
                    <a:p>
                      <a:pPr indent="0" algn="ctr">
                        <a:buNone/>
                      </a:pPr>
                      <a:r>
                        <a:rPr lang="zh-CN" altLang="en-US" sz="1400"/>
                        <a:t>预测出口产品销量（</a:t>
                      </a:r>
                      <a:r>
                        <a:rPr lang="en-US" altLang="zh-CN" sz="1400"/>
                        <a:t>WANG Xue-rong WAN Nian-hong</a:t>
                      </a:r>
                      <a:r>
                        <a:rPr lang="zh-CN" altLang="en-US" sz="1400"/>
                        <a:t>）</a:t>
                      </a:r>
                      <a:endParaRPr lang="zh-CN" altLang="en-US" sz="1400"/>
                    </a:p>
                  </a:txBody>
                  <a:tcPr marL="0" marR="0" marT="0" marB="0" vert="horz" anchor="ctr"/>
                </a:tc>
              </a:tr>
              <a:tr h="1381760">
                <a:tc vMerge="1">
                  <a:tcPr marL="0" marR="0" marT="0" marB="0" vert="horz" anchor="ctr"/>
                </a:tc>
                <a:tc>
                  <a:txBody>
                    <a:bodyPr/>
                    <a:p>
                      <a:pPr indent="0" algn="ctr">
                        <a:buNone/>
                      </a:pPr>
                      <a:r>
                        <a:rPr lang="zh-CN" altLang="en-US" sz="1400"/>
                        <a:t>库存</a:t>
                      </a:r>
                      <a:endParaRPr lang="zh-CN" altLang="en-US" sz="1400"/>
                    </a:p>
                  </a:txBody>
                  <a:tcPr marL="0" marR="0" marT="0" marB="0" vert="horz" anchor="ctr"/>
                </a:tc>
                <a:tc>
                  <a:txBody>
                    <a:bodyPr/>
                    <a:p>
                      <a:pPr indent="0" algn="ctr">
                        <a:buNone/>
                      </a:pPr>
                      <a:r>
                        <a:rPr lang="zh-CN" altLang="en-US" sz="1400"/>
                        <a:t>库存的预期值</a:t>
                      </a:r>
                      <a:endParaRPr lang="zh-CN" altLang="en-US" sz="1400"/>
                    </a:p>
                  </a:txBody>
                  <a:tcPr marL="0" marR="0" marT="0" marB="0" vert="horz" anchor="ctr"/>
                </a:tc>
                <a:tc>
                  <a:txBody>
                    <a:bodyPr/>
                    <a:p>
                      <a:pPr indent="0" algn="ctr">
                        <a:buNone/>
                      </a:pPr>
                      <a:r>
                        <a:rPr lang="zh-CN" altLang="en-US" sz="1400"/>
                        <a:t>淘宝网电商数据、</a:t>
                      </a:r>
                      <a:endParaRPr lang="zh-CN" altLang="en-US" sz="1400"/>
                    </a:p>
                    <a:p>
                      <a:pPr indent="0" algn="ctr">
                        <a:buNone/>
                      </a:pPr>
                      <a:r>
                        <a:rPr lang="en-US" altLang="zh-CN" sz="1400"/>
                        <a:t> </a:t>
                      </a:r>
                      <a:r>
                        <a:rPr lang="zh-CN" altLang="en-US" sz="1400"/>
                        <a:t>需求相关监测数据，企业内部数据</a:t>
                      </a:r>
                      <a:endParaRPr lang="zh-CN" altLang="en-US" sz="1400"/>
                    </a:p>
                  </a:txBody>
                  <a:tcPr marL="0" marR="0" marT="0" marB="0" vert="horz" anchor="ctr"/>
                </a:tc>
                <a:tc>
                  <a:txBody>
                    <a:bodyPr/>
                    <a:p>
                      <a:pPr indent="0" algn="ctr">
                        <a:buNone/>
                      </a:pPr>
                      <a:r>
                        <a:rPr lang="zh-CN" altLang="en-US" sz="1400"/>
                        <a:t>神经网络、</a:t>
                      </a:r>
                      <a:endParaRPr lang="zh-CN" altLang="en-US" sz="1400"/>
                    </a:p>
                    <a:p>
                      <a:pPr indent="0" algn="ctr">
                        <a:buNone/>
                      </a:pPr>
                      <a:r>
                        <a:rPr lang="zh-CN" altLang="en-US" sz="1400"/>
                        <a:t>计量模型</a:t>
                      </a:r>
                      <a:endParaRPr lang="zh-CN" altLang="en-US" sz="1400"/>
                    </a:p>
                  </a:txBody>
                  <a:tcPr marL="0" marR="0" marT="0" marB="0" vert="horz" anchor="ctr"/>
                </a:tc>
                <a:tc>
                  <a:txBody>
                    <a:bodyPr/>
                    <a:p>
                      <a:pPr indent="0" algn="ctr">
                        <a:buNone/>
                      </a:pPr>
                      <a:r>
                        <a:rPr lang="zh-CN" altLang="en-US" sz="1400"/>
                        <a:t>预测电商商铺库存（</a:t>
                      </a:r>
                      <a:r>
                        <a:rPr lang="en-US" altLang="zh-CN" sz="1400"/>
                        <a:t>Zhang Z</a:t>
                      </a:r>
                      <a:r>
                        <a:rPr lang="zh-CN" altLang="en-US" sz="1400"/>
                        <a:t>）、</a:t>
                      </a:r>
                      <a:endParaRPr lang="zh-CN" altLang="en-US" sz="1400"/>
                    </a:p>
                    <a:p>
                      <a:pPr indent="0" algn="ctr">
                        <a:buNone/>
                      </a:pPr>
                      <a:r>
                        <a:rPr lang="zh-CN" altLang="en-US" sz="1400">
                          <a:sym typeface="Arial" panose="020B0604020202020204" pitchFamily="34" charset="0"/>
                        </a:rPr>
                        <a:t>预测</a:t>
                      </a:r>
                      <a:r>
                        <a:rPr lang="zh-CN" altLang="en-US" sz="1400"/>
                        <a:t>媒体业库存（</a:t>
                      </a:r>
                      <a:r>
                        <a:rPr lang="en-US" altLang="zh-CN" sz="1400"/>
                        <a:t>Bertsimas D, Kallus N, Hussain A</a:t>
                      </a:r>
                      <a:r>
                        <a:rPr lang="zh-CN" altLang="en-US" sz="1400"/>
                        <a:t>）</a:t>
                      </a:r>
                      <a:endParaRPr lang="zh-CN" altLang="en-US" sz="1400"/>
                    </a:p>
                  </a:txBody>
                  <a:tcPr marL="0" marR="0" marT="0" marB="0" vert="horz" anchor="ct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相关行业产品需求、销量</a:t>
            </a:r>
            <a:r>
              <a:rPr lang="zh-CN" altLang="en-US" dirty="0" smtClean="0">
                <a:sym typeface="+mn-ea"/>
              </a:rPr>
              <a:t>预测</a:t>
            </a:r>
            <a:endParaRPr lang="zh-CN" altLang="en-US"/>
          </a:p>
        </p:txBody>
      </p:sp>
      <p:sp>
        <p:nvSpPr>
          <p:cNvPr id="4" name="文本框 3"/>
          <p:cNvSpPr txBox="1"/>
          <p:nvPr/>
        </p:nvSpPr>
        <p:spPr>
          <a:xfrm>
            <a:off x="4295775" y="1816735"/>
            <a:ext cx="3599815" cy="1198880"/>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p>
            <a:pPr algn="ctr"/>
            <a:r>
              <a:rPr lang="zh-CN" altLang="en-US">
                <a:latin typeface="黑体" panose="02010609060101010101" pitchFamily="49" charset="-122"/>
                <a:ea typeface="黑体" panose="02010609060101010101" pitchFamily="49" charset="-122"/>
                <a:sym typeface="+mn-ea"/>
              </a:rPr>
              <a:t>文化产业（电影、图书）</a:t>
            </a:r>
            <a:endParaRPr lang="zh-CN" altLang="en-US">
              <a:latin typeface="黑体" panose="02010609060101010101" pitchFamily="49" charset="-122"/>
              <a:ea typeface="黑体" panose="02010609060101010101" pitchFamily="49" charset="-122"/>
              <a:sym typeface="+mn-ea"/>
            </a:endParaRPr>
          </a:p>
          <a:p>
            <a:pPr algn="ctr"/>
            <a:r>
              <a:rPr lang="zh-CN" altLang="en-US">
                <a:latin typeface="黑体" panose="02010609060101010101" pitchFamily="49" charset="-122"/>
                <a:ea typeface="黑体" panose="02010609060101010101" pitchFamily="49" charset="-122"/>
                <a:sym typeface="+mn-ea"/>
              </a:rPr>
              <a:t>电信业</a:t>
            </a:r>
            <a:endParaRPr lang="zh-CN" altLang="en-US">
              <a:latin typeface="黑体" panose="02010609060101010101" pitchFamily="49" charset="-122"/>
              <a:ea typeface="黑体" panose="02010609060101010101" pitchFamily="49" charset="-122"/>
              <a:sym typeface="+mn-ea"/>
            </a:endParaRPr>
          </a:p>
          <a:p>
            <a:pPr algn="ctr"/>
            <a:r>
              <a:rPr lang="zh-CN" altLang="en-US">
                <a:latin typeface="黑体" panose="02010609060101010101" pitchFamily="49" charset="-122"/>
                <a:ea typeface="黑体" panose="02010609060101010101" pitchFamily="49" charset="-122"/>
                <a:sym typeface="+mn-ea"/>
              </a:rPr>
              <a:t>汽车工业</a:t>
            </a:r>
            <a:endParaRPr lang="zh-CN" altLang="en-US">
              <a:latin typeface="黑体" panose="02010609060101010101" pitchFamily="49" charset="-122"/>
              <a:ea typeface="黑体" panose="02010609060101010101" pitchFamily="49" charset="-122"/>
              <a:sym typeface="+mn-ea"/>
            </a:endParaRPr>
          </a:p>
          <a:p>
            <a:pPr algn="ctr"/>
            <a:r>
              <a:rPr lang="zh-CN" altLang="en-US">
                <a:latin typeface="黑体" panose="02010609060101010101" pitchFamily="49" charset="-122"/>
                <a:ea typeface="黑体" panose="02010609060101010101" pitchFamily="49" charset="-122"/>
                <a:sym typeface="+mn-ea"/>
              </a:rPr>
              <a:t>农业</a:t>
            </a:r>
            <a:endParaRPr lang="zh-CN" altLang="en-US">
              <a:latin typeface="黑体" panose="02010609060101010101" pitchFamily="49" charset="-122"/>
              <a:ea typeface="黑体" panose="02010609060101010101" pitchFamily="49" charset="-122"/>
            </a:endParaRPr>
          </a:p>
        </p:txBody>
      </p:sp>
      <p:sp>
        <p:nvSpPr>
          <p:cNvPr id="5" name="文本框 4"/>
          <p:cNvSpPr txBox="1"/>
          <p:nvPr/>
        </p:nvSpPr>
        <p:spPr>
          <a:xfrm>
            <a:off x="4295775" y="3434080"/>
            <a:ext cx="6654800" cy="2553335"/>
          </a:xfrm>
          <a:prstGeom prst="rect">
            <a:avLst/>
          </a:prstGeom>
        </p:spPr>
        <p:style>
          <a:lnRef idx="2">
            <a:schemeClr val="accent5"/>
          </a:lnRef>
          <a:fillRef idx="1">
            <a:schemeClr val="lt1"/>
          </a:fillRef>
          <a:effectRef idx="0">
            <a:schemeClr val="accent5"/>
          </a:effectRef>
          <a:fontRef idx="minor">
            <a:schemeClr val="dk1"/>
          </a:fontRef>
        </p:style>
        <p:txBody>
          <a:bodyPr wrap="square" rtlCol="0" anchor="t">
            <a:spAutoFit/>
          </a:bodyPr>
          <a:p>
            <a:pPr marL="342900" indent="-342900">
              <a:buFont typeface="Wingdings" panose="05000000000000000000" charset="0"/>
              <a:buChar char="ü"/>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搜索大数据</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   行业、产品相关关键词，得出搜索指数，加入模型</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342900" indent="-342900">
              <a:buFont typeface="Wingdings" panose="05000000000000000000" charset="0"/>
              <a:buChar char="ü"/>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社交媒体大数据</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   行业、产品相关评价</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buFont typeface="Wingdings" panose="05000000000000000000" charset="0"/>
              <a:buChar char="ü"/>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电商大数据、工业大数据</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   直接利用前期销量</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6" name="矩形 5"/>
          <p:cNvSpPr/>
          <p:nvPr/>
        </p:nvSpPr>
        <p:spPr>
          <a:xfrm>
            <a:off x="1877060" y="2409825"/>
            <a:ext cx="1336040" cy="605790"/>
          </a:xfrm>
          <a:prstGeom prst="rect">
            <a:avLst/>
          </a:prstGeom>
          <a:extLst>
            <a:ext uri="{909E8E84-426E-40DD-AFC4-6F175D3DCCD1}">
              <a14:hiddenFill xmlns:a14="http://schemas.microsoft.com/office/drawing/2010/main">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14:hiddenFill>
            </a:ext>
          </a:extLst>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a:solidFill>
                  <a:schemeClr val="tx1"/>
                </a:solidFill>
                <a:latin typeface="黑体" panose="02010609060101010101" pitchFamily="49" charset="-122"/>
                <a:ea typeface="黑体" panose="02010609060101010101" pitchFamily="49" charset="-122"/>
                <a:sym typeface="+mn-ea"/>
              </a:rPr>
              <a:t>涉及行业</a:t>
            </a:r>
            <a:endParaRPr lang="zh-CN" altLang="en-US">
              <a:solidFill>
                <a:schemeClr val="tx1"/>
              </a:solidFill>
              <a:latin typeface="黑体" panose="02010609060101010101" pitchFamily="49" charset="-122"/>
              <a:ea typeface="黑体" panose="02010609060101010101" pitchFamily="49" charset="-122"/>
              <a:sym typeface="+mn-ea"/>
            </a:endParaRPr>
          </a:p>
        </p:txBody>
      </p:sp>
      <p:sp>
        <p:nvSpPr>
          <p:cNvPr id="7" name="矩形 6"/>
          <p:cNvSpPr/>
          <p:nvPr/>
        </p:nvSpPr>
        <p:spPr>
          <a:xfrm>
            <a:off x="1877060" y="4530725"/>
            <a:ext cx="1336040" cy="605790"/>
          </a:xfrm>
          <a:prstGeom prst="rect">
            <a:avLst/>
          </a:prstGeom>
          <a:extLst>
            <a:ext uri="{909E8E84-426E-40DD-AFC4-6F175D3DCCD1}">
              <a14:hiddenFill xmlns:a14="http://schemas.microsoft.com/office/drawing/2010/main">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14:hiddenFill>
            </a:ext>
          </a:extLst>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a:solidFill>
                  <a:schemeClr val="tx1"/>
                </a:solidFill>
                <a:latin typeface="黑体" panose="02010609060101010101" pitchFamily="49" charset="-122"/>
                <a:ea typeface="黑体" panose="02010609060101010101" pitchFamily="49" charset="-122"/>
                <a:sym typeface="+mn-ea"/>
              </a:rPr>
              <a:t>研究路线</a:t>
            </a:r>
            <a:endParaRPr lang="zh-CN" altLang="en-US">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相关行业产品价格</a:t>
            </a:r>
            <a:r>
              <a:rPr lang="zh-CN" altLang="en-US" dirty="0" smtClean="0">
                <a:sym typeface="+mn-ea"/>
              </a:rPr>
              <a:t>预测</a:t>
            </a:r>
            <a:endParaRPr lang="zh-CN" altLang="en-US"/>
          </a:p>
        </p:txBody>
      </p:sp>
      <p:sp>
        <p:nvSpPr>
          <p:cNvPr id="6" name="内容占位符 5"/>
          <p:cNvSpPr/>
          <p:nvPr>
            <p:ph idx="4294967295"/>
          </p:nvPr>
        </p:nvSpPr>
        <p:spPr>
          <a:xfrm>
            <a:off x="96520" y="1797685"/>
            <a:ext cx="5516245" cy="3270250"/>
          </a:xfrm>
        </p:spPr>
        <p:txBody>
          <a:bodyPr>
            <a:normAutofit/>
          </a:bodyPr>
          <a:p>
            <a:r>
              <a:rPr lang="zh-CN" altLang="en-US" sz="2000" b="0">
                <a:sym typeface="+mn-ea"/>
              </a:rPr>
              <a:t>使用搜索大数据预测中国各大城市的二手房价格和新房价格</a:t>
            </a:r>
            <a:endParaRPr lang="zh-CN" altLang="en-US" sz="2000" b="0">
              <a:sym typeface="+mn-ea"/>
            </a:endParaRPr>
          </a:p>
          <a:p>
            <a:r>
              <a:rPr lang="zh-CN" altLang="en-US" sz="2000" b="0">
                <a:sym typeface="+mn-ea"/>
              </a:rPr>
              <a:t>较好的预测效果，具有时效性。</a:t>
            </a:r>
            <a:endParaRPr lang="zh-CN" altLang="en-US" sz="2000" b="0">
              <a:sym typeface="+mn-ea"/>
            </a:endParaRPr>
          </a:p>
          <a:p>
            <a:endParaRPr lang="zh-CN" altLang="en-US" sz="2000" b="0">
              <a:sym typeface="+mn-ea"/>
            </a:endParaRPr>
          </a:p>
          <a:p>
            <a:endParaRPr lang="zh-CN" altLang="en-US" sz="2000" b="0">
              <a:sym typeface="+mn-ea"/>
            </a:endParaRPr>
          </a:p>
          <a:p>
            <a:r>
              <a:rPr lang="zh-CN" altLang="en-US" sz="2000" b="0">
                <a:sym typeface="+mn-ea"/>
              </a:rPr>
              <a:t>例如董倩（2014）：</a:t>
            </a:r>
            <a:endParaRPr lang="zh-CN" altLang="en-US" sz="2000" b="0">
              <a:sym typeface="+mn-ea"/>
            </a:endParaRPr>
          </a:p>
          <a:p>
            <a:r>
              <a:rPr lang="zh-CN" altLang="en-US" sz="2000" b="0">
                <a:sym typeface="+mn-ea"/>
              </a:rPr>
              <a:t>预测北京、上海、广州、南京、沈阳和西安 等</a:t>
            </a:r>
            <a:r>
              <a:rPr lang="en-US" altLang="zh-CN" sz="2000" b="0">
                <a:sym typeface="+mn-ea"/>
              </a:rPr>
              <a:t>1</a:t>
            </a:r>
            <a:r>
              <a:rPr lang="zh-CN" altLang="en-US" sz="2000" b="0">
                <a:sym typeface="+mn-ea"/>
              </a:rPr>
              <a:t>6个大中城市的二手房价格和新房价格</a:t>
            </a:r>
            <a:endParaRPr lang="zh-CN" altLang="en-US" sz="2000" b="0">
              <a:sym typeface="+mn-ea"/>
            </a:endParaRPr>
          </a:p>
          <a:p>
            <a:endParaRPr lang="zh-CN" altLang="en-US" sz="2000" b="0">
              <a:sym typeface="+mn-ea"/>
            </a:endParaRPr>
          </a:p>
        </p:txBody>
      </p:sp>
      <p:pic>
        <p:nvPicPr>
          <p:cNvPr id="4" name="内容占位符 3"/>
          <p:cNvPicPr>
            <a:picLocks noChangeAspect="1"/>
          </p:cNvPicPr>
          <p:nvPr/>
        </p:nvPicPr>
        <p:blipFill>
          <a:blip r:embed="rId1"/>
          <a:stretch>
            <a:fillRect/>
          </a:stretch>
        </p:blipFill>
        <p:spPr>
          <a:xfrm>
            <a:off x="5990590" y="1373505"/>
            <a:ext cx="6021070" cy="5110480"/>
          </a:xfrm>
          <a:prstGeom prst="rect">
            <a:avLst/>
          </a:prstGeom>
          <a:noFill/>
          <a:ln w="9525">
            <a:noFill/>
          </a:ln>
        </p:spPr>
      </p:pic>
      <p:sp>
        <p:nvSpPr>
          <p:cNvPr id="3" name="文本框 2"/>
          <p:cNvSpPr txBox="1"/>
          <p:nvPr/>
        </p:nvSpPr>
        <p:spPr>
          <a:xfrm>
            <a:off x="1100455" y="5971540"/>
            <a:ext cx="3154680" cy="368300"/>
          </a:xfrm>
          <a:prstGeom prst="rect">
            <a:avLst/>
          </a:prstGeom>
          <a:noFill/>
        </p:spPr>
        <p:txBody>
          <a:bodyPr wrap="none" rtlCol="0" anchor="t">
            <a:spAutoFit/>
          </a:bodyPr>
          <a:p>
            <a:r>
              <a:rPr lang="zh-CN" altLang="en-US">
                <a:sym typeface="+mn-ea"/>
              </a:rPr>
              <a:t>对价格变动影响最大的关键词</a:t>
            </a:r>
            <a:endParaRPr lang="zh-CN" altLang="en-US"/>
          </a:p>
        </p:txBody>
      </p:sp>
      <p:sp>
        <p:nvSpPr>
          <p:cNvPr id="5" name="文本框 4"/>
          <p:cNvSpPr txBox="1"/>
          <p:nvPr/>
        </p:nvSpPr>
        <p:spPr>
          <a:xfrm>
            <a:off x="1100455" y="5478780"/>
            <a:ext cx="1554480" cy="368300"/>
          </a:xfrm>
          <a:prstGeom prst="rect">
            <a:avLst/>
          </a:prstGeom>
          <a:noFill/>
        </p:spPr>
        <p:txBody>
          <a:bodyPr wrap="none" rtlCol="0" anchor="t">
            <a:spAutoFit/>
          </a:bodyPr>
          <a:p>
            <a:r>
              <a:rPr lang="zh-CN" altLang="en-US">
                <a:sym typeface="+mn-ea"/>
              </a:rPr>
              <a:t>百度搜索指数</a:t>
            </a:r>
            <a:endParaRPr lang="zh-CN" altLang="en-US"/>
          </a:p>
        </p:txBody>
      </p:sp>
      <p:sp>
        <p:nvSpPr>
          <p:cNvPr id="7" name="右箭头 6"/>
          <p:cNvSpPr/>
          <p:nvPr/>
        </p:nvSpPr>
        <p:spPr>
          <a:xfrm>
            <a:off x="4861560" y="6024880"/>
            <a:ext cx="523240" cy="26162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相关行业产品价格</a:t>
            </a:r>
            <a:r>
              <a:rPr lang="zh-CN" altLang="en-US" dirty="0" smtClean="0">
                <a:sym typeface="+mn-ea"/>
              </a:rPr>
              <a:t>预测</a:t>
            </a:r>
            <a:endParaRPr lang="zh-CN" altLang="en-US"/>
          </a:p>
        </p:txBody>
      </p:sp>
      <p:pic>
        <p:nvPicPr>
          <p:cNvPr id="5" name="图片 4"/>
          <p:cNvPicPr>
            <a:picLocks noChangeAspect="1"/>
          </p:cNvPicPr>
          <p:nvPr/>
        </p:nvPicPr>
        <p:blipFill>
          <a:blip r:embed="rId1"/>
          <a:stretch>
            <a:fillRect/>
          </a:stretch>
        </p:blipFill>
        <p:spPr>
          <a:xfrm>
            <a:off x="6490970" y="1392555"/>
            <a:ext cx="4904740" cy="5228590"/>
          </a:xfrm>
          <a:prstGeom prst="rect">
            <a:avLst/>
          </a:prstGeom>
        </p:spPr>
      </p:pic>
      <p:sp>
        <p:nvSpPr>
          <p:cNvPr id="3" name="文本框 2"/>
          <p:cNvSpPr txBox="1"/>
          <p:nvPr/>
        </p:nvSpPr>
        <p:spPr>
          <a:xfrm>
            <a:off x="777875" y="1783080"/>
            <a:ext cx="4824095" cy="3907790"/>
          </a:xfrm>
          <a:prstGeom prst="rect">
            <a:avLst/>
          </a:prstGeom>
          <a:noFill/>
        </p:spPr>
        <p:txBody>
          <a:bodyPr wrap="square" rtlCol="0" anchor="t">
            <a:spAutoFit/>
          </a:bodyPr>
          <a:p>
            <a:pPr marL="342900" indent="-342900">
              <a:buFont typeface="Arial" panose="020B0604020202020204" pitchFamily="34"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随机森林等 8 种模型进行预测，</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SVM</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与随机森林表现最佳</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buFont typeface="Arial" panose="020B0604020202020204" pitchFamily="34" charset="0"/>
              <a:buChar char="•"/>
            </a:pP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buFont typeface="Arial" panose="020B0604020202020204" pitchFamily="34"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成功地预测</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6 个城市的价格指数数，预测均方误差最低达到0</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0152</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buFont typeface="Arial" panose="020B0604020202020204" pitchFamily="34" charset="0"/>
              <a:buChar char="•"/>
            </a:pP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buFont typeface="Arial" panose="020B0604020202020204" pitchFamily="34"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基于每日更新百度搜索指数，可在每月1日即可得到上月的房价指数，月度结果比官方数据发布提前约两周。</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a:latin typeface="黑体" panose="02010609060101010101" pitchFamily="49" charset="-122"/>
                <a:ea typeface="黑体" panose="02010609060101010101" pitchFamily="49" charset="-122"/>
                <a:cs typeface="黑体" panose="02010609060101010101" pitchFamily="49" charset="-122"/>
                <a:sym typeface="+mn-ea"/>
              </a:rPr>
              <a:t>其它类似研究也取得了较好效果</a:t>
            </a:r>
            <a:r>
              <a:rPr lang="zh-CN" altLang="en-US" sz="1400">
                <a:latin typeface="黑体" panose="02010609060101010101" pitchFamily="49" charset="-122"/>
                <a:ea typeface="黑体" panose="02010609060101010101" pitchFamily="49" charset="-122"/>
                <a:cs typeface="黑体" panose="02010609060101010101" pitchFamily="49" charset="-122"/>
                <a:sym typeface="+mn-ea"/>
              </a:rPr>
              <a:t>王希晶（2016）、杨树新, 董纪昌, 李秀婷（2013）、Lynn wu和Erik Br</a:t>
            </a:r>
            <a:r>
              <a:rPr lang="en-US" altLang="zh-CN" sz="1400">
                <a:latin typeface="黑体" panose="02010609060101010101" pitchFamily="49" charset="-122"/>
                <a:ea typeface="黑体" panose="02010609060101010101" pitchFamily="49" charset="-122"/>
                <a:cs typeface="黑体" panose="02010609060101010101" pitchFamily="49" charset="-122"/>
                <a:sym typeface="+mn-ea"/>
              </a:rPr>
              <a:t>y</a:t>
            </a:r>
            <a:r>
              <a:rPr lang="zh-CN" altLang="en-US" sz="1400">
                <a:latin typeface="黑体" panose="02010609060101010101" pitchFamily="49" charset="-122"/>
                <a:ea typeface="黑体" panose="02010609060101010101" pitchFamily="49" charset="-122"/>
                <a:cs typeface="黑体" panose="02010609060101010101" pitchFamily="49" charset="-122"/>
                <a:sym typeface="+mn-ea"/>
              </a:rPr>
              <a:t>njolf</a:t>
            </a:r>
            <a:r>
              <a:rPr lang="en-US" altLang="zh-CN" sz="1400">
                <a:latin typeface="黑体" panose="02010609060101010101" pitchFamily="49" charset="-122"/>
                <a:ea typeface="黑体" panose="02010609060101010101" pitchFamily="49" charset="-122"/>
                <a:cs typeface="黑体" panose="02010609060101010101" pitchFamily="49" charset="-122"/>
                <a:sym typeface="+mn-ea"/>
              </a:rPr>
              <a:t>s</a:t>
            </a:r>
            <a:r>
              <a:rPr lang="zh-CN" altLang="en-US" sz="1400">
                <a:latin typeface="黑体" panose="02010609060101010101" pitchFamily="49" charset="-122"/>
                <a:ea typeface="黑体" panose="02010609060101010101" pitchFamily="49" charset="-122"/>
                <a:cs typeface="黑体" panose="02010609060101010101" pitchFamily="49" charset="-122"/>
                <a:sym typeface="+mn-ea"/>
              </a:rPr>
              <a:t>son(2014)</a:t>
            </a:r>
            <a:endParaRPr lang="zh-CN" altLang="en-US" sz="140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资源能源需求</a:t>
            </a:r>
            <a:r>
              <a:rPr lang="zh-CN" altLang="en-US" dirty="0" smtClean="0">
                <a:sym typeface="+mn-ea"/>
              </a:rPr>
              <a:t>预测</a:t>
            </a:r>
            <a:endParaRPr lang="zh-CN" altLang="en-US"/>
          </a:p>
        </p:txBody>
      </p:sp>
      <p:sp>
        <p:nvSpPr>
          <p:cNvPr id="3" name="内容占位符 2"/>
          <p:cNvSpPr/>
          <p:nvPr>
            <p:ph idx="4294967295"/>
          </p:nvPr>
        </p:nvSpPr>
        <p:spPr>
          <a:xfrm>
            <a:off x="73660" y="1336040"/>
            <a:ext cx="12044045" cy="4351655"/>
          </a:xfrm>
        </p:spPr>
        <p:txBody>
          <a:bodyPr/>
          <a:p>
            <a:r>
              <a:rPr lang="zh-CN" altLang="en-US" sz="2000" b="0">
                <a:solidFill>
                  <a:schemeClr val="tx1"/>
                </a:solidFill>
                <a:sym typeface="+mn-ea"/>
              </a:rPr>
              <a:t>电力大数据 物联网</a:t>
            </a:r>
            <a:endParaRPr lang="zh-CN" altLang="en-US" sz="2000" b="0">
              <a:solidFill>
                <a:schemeClr val="tx1"/>
              </a:solidFill>
              <a:sym typeface="+mn-ea"/>
            </a:endParaRPr>
          </a:p>
          <a:p>
            <a:r>
              <a:rPr lang="zh-CN" altLang="en-US" sz="2000" b="0">
                <a:solidFill>
                  <a:schemeClr val="tx1"/>
                </a:solidFill>
                <a:sym typeface="+mn-ea"/>
              </a:rPr>
              <a:t>国内研究：构建大数据在电力需求侧的应用模型</a:t>
            </a:r>
            <a:r>
              <a:rPr lang="zh-CN" altLang="en-US" sz="1600" b="0">
                <a:solidFill>
                  <a:schemeClr val="tx1"/>
                </a:solidFill>
                <a:sym typeface="+mn-ea"/>
              </a:rPr>
              <a:t>（李士琦. 能源互联网大数据分析技术的研究，</a:t>
            </a:r>
            <a:r>
              <a:rPr lang="en-US" altLang="zh-CN" sz="1600" b="0">
                <a:solidFill>
                  <a:schemeClr val="tx1"/>
                </a:solidFill>
                <a:sym typeface="+mn-ea"/>
              </a:rPr>
              <a:t>2017</a:t>
            </a:r>
            <a:r>
              <a:rPr lang="zh-CN" altLang="en-US" sz="1600" b="0">
                <a:solidFill>
                  <a:schemeClr val="tx1"/>
                </a:solidFill>
                <a:sym typeface="+mn-ea"/>
              </a:rPr>
              <a:t>）</a:t>
            </a:r>
            <a:endParaRPr lang="zh-CN" altLang="en-US" sz="1600" b="0">
              <a:solidFill>
                <a:schemeClr val="tx1"/>
              </a:solidFill>
              <a:sym typeface="+mn-ea"/>
            </a:endParaRPr>
          </a:p>
          <a:p>
            <a:r>
              <a:rPr lang="zh-CN" altLang="en-US" sz="2000" b="0">
                <a:solidFill>
                  <a:schemeClr val="tx1"/>
                </a:solidFill>
                <a:sym typeface="+mn-ea"/>
              </a:rPr>
              <a:t>解决电力大数据在数据采集、传输、存储以及分析上的总体框架设计</a:t>
            </a:r>
            <a:r>
              <a:rPr lang="zh-CN" altLang="en-US" sz="1600" b="0">
                <a:solidFill>
                  <a:schemeClr val="tx1"/>
                </a:solidFill>
                <a:sym typeface="+mn-ea"/>
              </a:rPr>
              <a:t>（王健, 宋述停, 兰俊美,等. 电力需求侧大数据应用模型的建立，</a:t>
            </a:r>
            <a:r>
              <a:rPr lang="en-US" altLang="zh-CN" sz="1600" b="0">
                <a:solidFill>
                  <a:schemeClr val="tx1"/>
                </a:solidFill>
                <a:sym typeface="+mn-ea"/>
              </a:rPr>
              <a:t>2014</a:t>
            </a:r>
            <a:r>
              <a:rPr lang="zh-CN" altLang="en-US" sz="1600" b="0">
                <a:solidFill>
                  <a:schemeClr val="tx1"/>
                </a:solidFill>
                <a:sym typeface="+mn-ea"/>
              </a:rPr>
              <a:t>）</a:t>
            </a:r>
            <a:endParaRPr lang="zh-CN" altLang="en-US" sz="1600" b="0">
              <a:solidFill>
                <a:schemeClr val="tx1"/>
              </a:solidFill>
              <a:sym typeface="+mn-ea"/>
            </a:endParaRPr>
          </a:p>
        </p:txBody>
      </p:sp>
      <p:pic>
        <p:nvPicPr>
          <p:cNvPr id="4" name="图片 1"/>
          <p:cNvPicPr>
            <a:picLocks noChangeAspect="1"/>
          </p:cNvPicPr>
          <p:nvPr/>
        </p:nvPicPr>
        <p:blipFill>
          <a:blip r:embed="rId1"/>
          <a:stretch>
            <a:fillRect/>
          </a:stretch>
        </p:blipFill>
        <p:spPr>
          <a:xfrm>
            <a:off x="1356995" y="2773680"/>
            <a:ext cx="9579610" cy="405828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资源能源需求</a:t>
            </a:r>
            <a:r>
              <a:rPr lang="zh-CN" altLang="en-US" dirty="0" smtClean="0">
                <a:sym typeface="+mn-ea"/>
              </a:rPr>
              <a:t>预测</a:t>
            </a:r>
            <a:endParaRPr lang="zh-CN" altLang="en-US"/>
          </a:p>
        </p:txBody>
      </p:sp>
      <p:sp>
        <p:nvSpPr>
          <p:cNvPr id="3" name="内容占位符 2"/>
          <p:cNvSpPr/>
          <p:nvPr/>
        </p:nvSpPr>
        <p:spPr>
          <a:xfrm>
            <a:off x="178435" y="1249680"/>
            <a:ext cx="10515600" cy="4351655"/>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zh-CN" altLang="en-US" sz="2400" b="0">
              <a:solidFill>
                <a:schemeClr val="tx1"/>
              </a:solidFill>
              <a:sym typeface="+mn-ea"/>
            </a:endParaRPr>
          </a:p>
          <a:p>
            <a:r>
              <a:rPr lang="zh-CN" altLang="en-US" sz="2400" b="0">
                <a:solidFill>
                  <a:schemeClr val="tx1"/>
                </a:solidFill>
                <a:sym typeface="+mn-ea"/>
              </a:rPr>
              <a:t>国外研究：提供了类似的设计，并加入电力消费的预测</a:t>
            </a:r>
            <a:r>
              <a:rPr lang="zh-CN" altLang="en-US" sz="1600" b="0">
                <a:solidFill>
                  <a:schemeClr val="tx1"/>
                </a:solidFill>
                <a:sym typeface="+mn-ea"/>
              </a:rPr>
              <a:t>Lee W, On B W, Lee I, et al（2014）</a:t>
            </a:r>
            <a:endParaRPr lang="zh-CN" altLang="en-US" sz="1600" b="0">
              <a:solidFill>
                <a:schemeClr val="tx1"/>
              </a:solidFill>
              <a:sym typeface="+mn-ea"/>
            </a:endParaRPr>
          </a:p>
          <a:p>
            <a:pPr marL="0" indent="0">
              <a:buNone/>
            </a:pPr>
            <a:endParaRPr lang="zh-CN" altLang="en-US" sz="2400" b="0">
              <a:solidFill>
                <a:schemeClr val="tx1"/>
              </a:solidFill>
              <a:sym typeface="+mn-ea"/>
            </a:endParaRPr>
          </a:p>
          <a:p>
            <a:r>
              <a:rPr lang="zh-CN" altLang="en-US" sz="2400" b="0">
                <a:solidFill>
                  <a:schemeClr val="tx1"/>
                </a:solidFill>
                <a:sym typeface="+mn-ea"/>
              </a:rPr>
              <a:t>设计了能够高效存储、索引、查询海量能源使用大数据的数据管理分析系统</a:t>
            </a:r>
            <a:endParaRPr lang="zh-CN" altLang="en-US" sz="2400" b="0">
              <a:solidFill>
                <a:schemeClr val="tx1"/>
              </a:solidFill>
              <a:sym typeface="+mn-ea"/>
            </a:endParaRPr>
          </a:p>
          <a:p>
            <a:endParaRPr lang="zh-CN" altLang="en-US" sz="2400" b="0">
              <a:solidFill>
                <a:schemeClr val="tx1"/>
              </a:solidFill>
              <a:sym typeface="+mn-ea"/>
            </a:endParaRPr>
          </a:p>
          <a:p>
            <a:r>
              <a:rPr lang="zh-CN" altLang="en-US" sz="2400" b="0">
                <a:solidFill>
                  <a:schemeClr val="tx1"/>
                </a:solidFill>
                <a:sym typeface="+mn-ea"/>
              </a:rPr>
              <a:t>基于map/reduce的线性回归等模型，以前期电力消费数据预测能源的消费与需求</a:t>
            </a:r>
            <a:endParaRPr lang="zh-CN" altLang="en-US" sz="2400" b="0">
              <a:solidFill>
                <a:schemeClr val="tx1"/>
              </a:solidFill>
              <a:sym typeface="+mn-ea"/>
            </a:endParaRPr>
          </a:p>
          <a:p>
            <a:r>
              <a:rPr lang="zh-CN" altLang="en-US" sz="2400" b="0">
                <a:solidFill>
                  <a:schemeClr val="tx1"/>
                </a:solidFill>
                <a:sym typeface="+mn-ea"/>
              </a:rPr>
              <a:t>7百万条数据测试，预测与真实值十分接近，分布式框架使得训练速度提高到1.72倍</a:t>
            </a:r>
            <a:endParaRPr lang="zh-CN" altLang="en-US" sz="2400" b="0">
              <a:solidFill>
                <a:schemeClr val="tx1"/>
              </a:solidFill>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资源能源需求</a:t>
            </a:r>
            <a:r>
              <a:rPr lang="zh-CN" altLang="en-US" dirty="0" smtClean="0">
                <a:sym typeface="+mn-ea"/>
              </a:rPr>
              <a:t>预测</a:t>
            </a:r>
            <a:endParaRPr lang="zh-CN" altLang="en-US"/>
          </a:p>
        </p:txBody>
      </p:sp>
      <p:sp>
        <p:nvSpPr>
          <p:cNvPr id="3" name="内容占位符 2"/>
          <p:cNvSpPr/>
          <p:nvPr/>
        </p:nvSpPr>
        <p:spPr>
          <a:xfrm>
            <a:off x="178435" y="1249680"/>
            <a:ext cx="10515600" cy="4351655"/>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zh-CN" altLang="en-US" sz="2400" b="0">
              <a:solidFill>
                <a:schemeClr val="tx1"/>
              </a:solidFill>
              <a:sym typeface="+mn-ea"/>
            </a:endParaRPr>
          </a:p>
          <a:p>
            <a:r>
              <a:rPr lang="zh-CN" altLang="en-US" sz="2400" b="0">
                <a:solidFill>
                  <a:schemeClr val="tx1"/>
                </a:solidFill>
                <a:sym typeface="+mn-ea"/>
              </a:rPr>
              <a:t>国外研究：提供了类似的设计，并加入电力消费的预测</a:t>
            </a:r>
            <a:r>
              <a:rPr lang="zh-CN" altLang="en-US" sz="1600" b="0">
                <a:solidFill>
                  <a:schemeClr val="tx1"/>
                </a:solidFill>
                <a:sym typeface="+mn-ea"/>
              </a:rPr>
              <a:t>Lee W, On B W, Lee I, et al（2014）</a:t>
            </a:r>
            <a:endParaRPr lang="zh-CN" altLang="en-US" sz="1600" b="0">
              <a:solidFill>
                <a:schemeClr val="tx1"/>
              </a:solidFill>
              <a:sym typeface="+mn-ea"/>
            </a:endParaRPr>
          </a:p>
          <a:p>
            <a:pPr marL="0" indent="0">
              <a:buNone/>
            </a:pPr>
            <a:endParaRPr lang="zh-CN" altLang="en-US" sz="2400" b="0">
              <a:solidFill>
                <a:schemeClr val="tx1"/>
              </a:solidFill>
              <a:sym typeface="+mn-ea"/>
            </a:endParaRPr>
          </a:p>
          <a:p>
            <a:r>
              <a:rPr lang="zh-CN" altLang="en-US" sz="2400" b="0">
                <a:solidFill>
                  <a:schemeClr val="tx1"/>
                </a:solidFill>
                <a:sym typeface="+mn-ea"/>
              </a:rPr>
              <a:t>设计了能够高效存储、索引、查询海量能源使用大数据的数据管理分析系统</a:t>
            </a:r>
            <a:endParaRPr lang="zh-CN" altLang="en-US" sz="2400" b="0">
              <a:solidFill>
                <a:schemeClr val="tx1"/>
              </a:solidFill>
              <a:sym typeface="+mn-ea"/>
            </a:endParaRPr>
          </a:p>
          <a:p>
            <a:r>
              <a:rPr lang="zh-CN" altLang="en-US" sz="2400" b="0">
                <a:solidFill>
                  <a:schemeClr val="tx1"/>
                </a:solidFill>
                <a:sym typeface="+mn-ea"/>
              </a:rPr>
              <a:t>能够整合结构化的和非结构化的数据，API快速获取</a:t>
            </a:r>
            <a:endParaRPr lang="zh-CN" altLang="en-US" sz="2400" b="0">
              <a:solidFill>
                <a:schemeClr val="tx1"/>
              </a:solidFill>
              <a:sym typeface="+mn-ea"/>
            </a:endParaRPr>
          </a:p>
          <a:p>
            <a:endParaRPr lang="zh-CN" altLang="en-US" sz="2400" b="0">
              <a:solidFill>
                <a:schemeClr val="tx1"/>
              </a:solidFill>
              <a:sym typeface="+mn-ea"/>
            </a:endParaRPr>
          </a:p>
          <a:p>
            <a:r>
              <a:rPr lang="zh-CN" altLang="en-US" sz="2400" b="0">
                <a:solidFill>
                  <a:schemeClr val="tx1"/>
                </a:solidFill>
                <a:sym typeface="+mn-ea"/>
              </a:rPr>
              <a:t>基于map/reduce的线性回归等模型，以前期电力消费数据预测能源的消费与需求</a:t>
            </a:r>
            <a:endParaRPr lang="zh-CN" altLang="en-US" sz="2400" b="0">
              <a:solidFill>
                <a:schemeClr val="tx1"/>
              </a:solidFill>
              <a:sym typeface="+mn-ea"/>
            </a:endParaRPr>
          </a:p>
          <a:p>
            <a:r>
              <a:rPr lang="zh-CN" altLang="en-US" sz="2400" b="0">
                <a:solidFill>
                  <a:schemeClr val="tx1"/>
                </a:solidFill>
                <a:sym typeface="+mn-ea"/>
              </a:rPr>
              <a:t>7百万条数据测试，预测与真实值十分接近，分布式框架使得训练速度提高到1.72倍</a:t>
            </a:r>
            <a:endParaRPr lang="zh-CN" altLang="en-US" sz="2400" b="0">
              <a:solidFill>
                <a:schemeClr val="tx1"/>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资源能源需求</a:t>
            </a:r>
            <a:r>
              <a:rPr lang="zh-CN" altLang="en-US" dirty="0" smtClean="0">
                <a:sym typeface="+mn-ea"/>
              </a:rPr>
              <a:t>预测</a:t>
            </a:r>
            <a:endParaRPr lang="zh-CN" altLang="en-US"/>
          </a:p>
        </p:txBody>
      </p:sp>
      <p:sp>
        <p:nvSpPr>
          <p:cNvPr id="3" name="内容占位符 2"/>
          <p:cNvSpPr/>
          <p:nvPr/>
        </p:nvSpPr>
        <p:spPr>
          <a:xfrm>
            <a:off x="451485" y="1420495"/>
            <a:ext cx="5180330" cy="5151755"/>
          </a:xfrm>
          <a:prstGeom prst="rect">
            <a:avLst/>
          </a:prstGeom>
          <a:noFill/>
          <a:ln w="9525">
            <a:noFill/>
          </a:ln>
        </p:spPr>
        <p:txBody>
          <a:bodyPr wrap="square" lIns="91440" tIns="45720" rIns="91440" bIns="45720" anchor="t"/>
          <a:lst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2800" b="1">
                <a:solidFill>
                  <a:schemeClr val="tx2"/>
                </a:solidFill>
                <a:latin typeface="黑体" panose="02010609060101010101" pitchFamily="49" charset="-122"/>
                <a:ea typeface="黑体" panose="02010609060101010101" pitchFamily="49" charset="-122"/>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400" b="0">
                <a:solidFill>
                  <a:schemeClr val="tx1"/>
                </a:solidFill>
                <a:latin typeface="宋体" panose="02010600030101010101" pitchFamily="2" charset="-122"/>
                <a:ea typeface="宋体" panose="02010600030101010101" pitchFamily="2" charset="-122"/>
              </a:defRPr>
            </a:lvl2pPr>
            <a:lvl3pPr marL="1143000" indent="-228600" algn="l" rtl="0" eaLnBrk="1" fontAlgn="base" hangingPunct="1">
              <a:spcBef>
                <a:spcPct val="20000"/>
              </a:spcBef>
              <a:spcAft>
                <a:spcPct val="0"/>
              </a:spcAft>
              <a:buClr>
                <a:schemeClr val="tx1"/>
              </a:buClr>
              <a:buChar char="•"/>
              <a:defRPr sz="2000" b="0">
                <a:solidFill>
                  <a:schemeClr val="tx1"/>
                </a:solidFill>
                <a:latin typeface="宋体" panose="02010600030101010101" pitchFamily="2" charset="-122"/>
                <a:ea typeface="宋体" panose="02010600030101010101" pitchFamily="2" charset="-122"/>
              </a:defRPr>
            </a:lvl3pPr>
            <a:lvl4pPr marL="16002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4pPr>
            <a:lvl5pPr marL="2057400" indent="-228600" algn="l" rtl="0" eaLnBrk="1" fontAlgn="base" hangingPunct="1">
              <a:spcBef>
                <a:spcPct val="20000"/>
              </a:spcBef>
              <a:spcAft>
                <a:spcPct val="0"/>
              </a:spcAft>
              <a:buChar char="»"/>
              <a:defRPr sz="2400" b="0">
                <a:solidFill>
                  <a:schemeClr val="tx1"/>
                </a:solidFill>
                <a:latin typeface="黑体" panose="02010609060101010101" pitchFamily="49" charset="-122"/>
                <a:ea typeface="黑体" panose="02010609060101010101" pitchFamily="49" charset="-122"/>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zh-CN" altLang="en-US" sz="2000" b="0">
                <a:solidFill>
                  <a:schemeClr val="tx1"/>
                </a:solidFill>
                <a:sym typeface="+mn-ea"/>
              </a:rPr>
              <a:t>蜂窝网络信号事件预测地区内能源需求（</a:t>
            </a:r>
            <a:r>
              <a:rPr lang="zh-CN" altLang="en-US" sz="1600" b="0">
                <a:solidFill>
                  <a:schemeClr val="tx1"/>
                </a:solidFill>
                <a:sym typeface="+mn-ea"/>
              </a:rPr>
              <a:t>Tosi D, Marzorati S, Rosa M L, et al. Big data from cellular networks: How to estimate energy demand at real-time</a:t>
            </a:r>
            <a:r>
              <a:rPr lang="en-US" altLang="zh-CN" sz="1600" b="0">
                <a:solidFill>
                  <a:schemeClr val="tx1"/>
                </a:solidFill>
                <a:sym typeface="+mn-ea"/>
              </a:rPr>
              <a:t>.2015</a:t>
            </a:r>
            <a:r>
              <a:rPr lang="zh-CN" altLang="en-US" sz="1600" b="0">
                <a:solidFill>
                  <a:schemeClr val="tx1"/>
                </a:solidFill>
                <a:sym typeface="+mn-ea"/>
              </a:rPr>
              <a:t>）</a:t>
            </a:r>
            <a:endParaRPr lang="zh-CN" altLang="en-US" sz="2000" b="0">
              <a:solidFill>
                <a:schemeClr val="tx1"/>
              </a:solidFill>
              <a:sym typeface="+mn-ea"/>
            </a:endParaRPr>
          </a:p>
          <a:p>
            <a:endParaRPr lang="zh-CN" altLang="en-US" sz="2000" b="0">
              <a:solidFill>
                <a:schemeClr val="tx1"/>
              </a:solidFill>
              <a:sym typeface="+mn-ea"/>
            </a:endParaRPr>
          </a:p>
          <a:p>
            <a:r>
              <a:rPr lang="zh-CN" altLang="en-US" sz="2000" b="0">
                <a:solidFill>
                  <a:schemeClr val="tx1"/>
                </a:solidFill>
                <a:sym typeface="+mn-ea"/>
              </a:rPr>
              <a:t>移动运营商提供的蜂窝网络数据，信号事件如CM Service Request、Common ID 、Paging Response等</a:t>
            </a:r>
            <a:endParaRPr lang="zh-CN" altLang="en-US" sz="2000" b="0">
              <a:solidFill>
                <a:schemeClr val="tx1"/>
              </a:solidFill>
              <a:sym typeface="+mn-ea"/>
            </a:endParaRPr>
          </a:p>
          <a:p>
            <a:r>
              <a:rPr lang="zh-CN" altLang="en-US" sz="2000" b="0">
                <a:solidFill>
                  <a:schemeClr val="tx1"/>
                </a:solidFill>
                <a:sym typeface="+mn-ea"/>
              </a:rPr>
              <a:t>额外的气候数据：湿度、紫外线指数、能见度、云量</a:t>
            </a:r>
            <a:endParaRPr lang="zh-CN" altLang="en-US" sz="2000" b="0">
              <a:solidFill>
                <a:schemeClr val="tx1"/>
              </a:solidFill>
              <a:sym typeface="+mn-ea"/>
            </a:endParaRPr>
          </a:p>
          <a:p>
            <a:r>
              <a:rPr lang="zh-CN" altLang="en-US" sz="2000" b="0">
                <a:solidFill>
                  <a:schemeClr val="tx1"/>
                </a:solidFill>
                <a:sym typeface="+mn-ea"/>
              </a:rPr>
              <a:t>能源分销商提供的米兰市中心真实能源消耗数据以验证 </a:t>
            </a:r>
            <a:endParaRPr lang="zh-CN" altLang="en-US" sz="2000" b="0">
              <a:solidFill>
                <a:schemeClr val="tx1"/>
              </a:solidFill>
              <a:sym typeface="+mn-ea"/>
            </a:endParaRPr>
          </a:p>
          <a:p>
            <a:endParaRPr lang="zh-CN" altLang="en-US" sz="2000" b="0">
              <a:solidFill>
                <a:schemeClr val="tx1"/>
              </a:solidFill>
              <a:sym typeface="+mn-ea"/>
            </a:endParaRPr>
          </a:p>
          <a:p>
            <a:r>
              <a:rPr lang="zh-CN" altLang="en-US" sz="2000" b="0">
                <a:solidFill>
                  <a:schemeClr val="tx1"/>
                </a:solidFill>
                <a:sym typeface="+mn-ea"/>
              </a:rPr>
              <a:t>统计学中单变量、多变量回归模型</a:t>
            </a:r>
            <a:endParaRPr lang="zh-CN" altLang="en-US" sz="2400" b="0">
              <a:solidFill>
                <a:schemeClr val="tx1"/>
              </a:solidFill>
              <a:sym typeface="+mn-ea"/>
            </a:endParaRPr>
          </a:p>
          <a:p>
            <a:r>
              <a:rPr lang="zh-CN" altLang="en-US" sz="2000" b="0">
                <a:solidFill>
                  <a:schemeClr val="tx1"/>
                </a:solidFill>
                <a:sym typeface="+mn-ea"/>
              </a:rPr>
              <a:t>预测月度能源消耗，平均误差为</a:t>
            </a:r>
            <a:r>
              <a:rPr lang="en-US" altLang="zh-CN" sz="2000" b="0">
                <a:solidFill>
                  <a:schemeClr val="tx1"/>
                </a:solidFill>
                <a:sym typeface="+mn-ea"/>
              </a:rPr>
              <a:t>15.3%</a:t>
            </a:r>
            <a:endParaRPr lang="en-US" altLang="zh-CN" sz="2000" b="0">
              <a:solidFill>
                <a:schemeClr val="tx1"/>
              </a:solidFill>
              <a:sym typeface="+mn-ea"/>
            </a:endParaRPr>
          </a:p>
        </p:txBody>
      </p:sp>
      <p:pic>
        <p:nvPicPr>
          <p:cNvPr id="4" name="图片 3"/>
          <p:cNvPicPr>
            <a:picLocks noChangeAspect="1"/>
          </p:cNvPicPr>
          <p:nvPr/>
        </p:nvPicPr>
        <p:blipFill>
          <a:blip r:embed="rId1"/>
          <a:stretch>
            <a:fillRect/>
          </a:stretch>
        </p:blipFill>
        <p:spPr>
          <a:xfrm>
            <a:off x="7879080" y="4408805"/>
            <a:ext cx="3779520" cy="2332990"/>
          </a:xfrm>
          <a:prstGeom prst="rect">
            <a:avLst/>
          </a:prstGeom>
        </p:spPr>
      </p:pic>
      <p:pic>
        <p:nvPicPr>
          <p:cNvPr id="5" name="图片 4"/>
          <p:cNvPicPr>
            <a:picLocks noChangeAspect="1"/>
          </p:cNvPicPr>
          <p:nvPr/>
        </p:nvPicPr>
        <p:blipFill>
          <a:blip r:embed="rId2"/>
          <a:stretch>
            <a:fillRect/>
          </a:stretch>
        </p:blipFill>
        <p:spPr>
          <a:xfrm>
            <a:off x="5855970" y="1420495"/>
            <a:ext cx="3742055" cy="28321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资源能源价格</a:t>
            </a:r>
            <a:r>
              <a:rPr lang="zh-CN" altLang="en-US" dirty="0" smtClean="0">
                <a:sym typeface="+mn-ea"/>
              </a:rPr>
              <a:t>预测</a:t>
            </a:r>
            <a:endParaRPr lang="zh-CN" altLang="en-US"/>
          </a:p>
        </p:txBody>
      </p:sp>
      <p:sp>
        <p:nvSpPr>
          <p:cNvPr id="3" name="内容占位符 2"/>
          <p:cNvSpPr/>
          <p:nvPr>
            <p:ph idx="4294967295"/>
          </p:nvPr>
        </p:nvSpPr>
        <p:spPr>
          <a:xfrm>
            <a:off x="-13970" y="1715770"/>
            <a:ext cx="10515600" cy="978535"/>
          </a:xfrm>
        </p:spPr>
        <p:txBody>
          <a:bodyPr/>
          <a:p>
            <a:r>
              <a:rPr lang="zh-CN" altLang="en-US" sz="2400" b="0">
                <a:solidFill>
                  <a:schemeClr val="tx1"/>
                </a:solidFill>
                <a:sym typeface="+mn-ea"/>
              </a:rPr>
              <a:t>在原油价格的预测方面使用传统数据已经有非常多经验，而实验也表明加入了大数据后确实带来了预测效果的提升。</a:t>
            </a:r>
            <a:endParaRPr lang="zh-CN" altLang="en-US" b="0">
              <a:solidFill>
                <a:schemeClr val="tx1"/>
              </a:solidFill>
              <a:sym typeface="+mn-ea"/>
            </a:endParaRPr>
          </a:p>
          <a:p>
            <a:pPr marL="0" indent="0">
              <a:buNone/>
            </a:pPr>
            <a:endParaRPr lang="zh-CN" altLang="en-US"/>
          </a:p>
          <a:p>
            <a:endParaRPr lang="zh-CN" altLang="en-US"/>
          </a:p>
        </p:txBody>
      </p:sp>
      <p:grpSp>
        <p:nvGrpSpPr>
          <p:cNvPr id="4" name="组合 3"/>
          <p:cNvGrpSpPr/>
          <p:nvPr/>
        </p:nvGrpSpPr>
        <p:grpSpPr>
          <a:xfrm>
            <a:off x="6248400" y="2819400"/>
            <a:ext cx="5074285" cy="3229610"/>
            <a:chOff x="810" y="3639"/>
            <a:chExt cx="7904" cy="4589"/>
          </a:xfrm>
        </p:grpSpPr>
        <p:pic>
          <p:nvPicPr>
            <p:cNvPr id="7" name="图片 6"/>
            <p:cNvPicPr>
              <a:picLocks noChangeAspect="1"/>
            </p:cNvPicPr>
            <p:nvPr/>
          </p:nvPicPr>
          <p:blipFill>
            <a:blip r:embed="rId1"/>
            <a:stretch>
              <a:fillRect/>
            </a:stretch>
          </p:blipFill>
          <p:spPr>
            <a:xfrm>
              <a:off x="810" y="3639"/>
              <a:ext cx="7904" cy="2235"/>
            </a:xfrm>
            <a:prstGeom prst="rect">
              <a:avLst/>
            </a:prstGeom>
          </p:spPr>
        </p:pic>
        <p:pic>
          <p:nvPicPr>
            <p:cNvPr id="8" name="图片 7"/>
            <p:cNvPicPr>
              <a:picLocks noChangeAspect="1"/>
            </p:cNvPicPr>
            <p:nvPr/>
          </p:nvPicPr>
          <p:blipFill>
            <a:blip r:embed="rId2"/>
            <a:stretch>
              <a:fillRect/>
            </a:stretch>
          </p:blipFill>
          <p:spPr>
            <a:xfrm>
              <a:off x="847" y="5874"/>
              <a:ext cx="7829" cy="2355"/>
            </a:xfrm>
            <a:prstGeom prst="rect">
              <a:avLst/>
            </a:prstGeom>
          </p:spPr>
        </p:pic>
      </p:grpSp>
      <p:sp>
        <p:nvSpPr>
          <p:cNvPr id="5" name="文本框 4"/>
          <p:cNvSpPr txBox="1"/>
          <p:nvPr/>
        </p:nvSpPr>
        <p:spPr>
          <a:xfrm>
            <a:off x="930275" y="2819400"/>
            <a:ext cx="4632325" cy="366141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主要方法：搜索数据</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分析投资者关注度</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预测油价。</a:t>
            </a:r>
            <a:endParaRPr lang="zh-CN" altLang="en-US" sz="2000" b="0">
              <a:solidFill>
                <a:schemeClr val="tx1"/>
              </a:solidFill>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a:latin typeface="黑体" panose="02010609060101010101" pitchFamily="49" charset="-122"/>
                <a:ea typeface="黑体" panose="02010609060101010101" pitchFamily="49" charset="-122"/>
                <a:cs typeface="黑体" panose="02010609060101010101" pitchFamily="49" charset="-122"/>
                <a:sym typeface="+mn-ea"/>
              </a:rPr>
              <a:t>模型：采用机器学习、计量经济学的经典方法。</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1600">
                <a:latin typeface="黑体" panose="02010609060101010101" pitchFamily="49" charset="-122"/>
                <a:ea typeface="黑体" panose="02010609060101010101" pitchFamily="49" charset="-122"/>
                <a:cs typeface="黑体" panose="02010609060101010101" pitchFamily="49" charset="-122"/>
                <a:sym typeface="+mn-ea"/>
              </a:rPr>
              <a:t>李新. 基于海量数据的投资者关注与国际原油价格研究</a:t>
            </a:r>
            <a:r>
              <a:rPr lang="en-US" altLang="zh-CN" sz="1600">
                <a:latin typeface="黑体" panose="02010609060101010101" pitchFamily="49" charset="-122"/>
                <a:ea typeface="黑体" panose="02010609060101010101" pitchFamily="49" charset="-122"/>
                <a:cs typeface="黑体" panose="02010609060101010101" pitchFamily="49" charset="-122"/>
                <a:sym typeface="+mn-ea"/>
              </a:rPr>
              <a:t>.2015</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提取搜索关键词</a:t>
            </a:r>
            <a:r>
              <a:rPr lang="en-US" altLang="zh-CN" sz="2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构建反映互联网关注的“一致指数”</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a:latin typeface="黑体" panose="02010609060101010101" pitchFamily="49" charset="-122"/>
                <a:ea typeface="黑体" panose="02010609060101010101" pitchFamily="49" charset="-122"/>
                <a:cs typeface="黑体" panose="02010609060101010101" pitchFamily="49" charset="-122"/>
                <a:sym typeface="+mn-ea"/>
              </a:rPr>
              <a:t>建立投资者关注与国际原油价格收益及波动关系的EGARCH模型，投资者关注与原油价格收益的VAR模型</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07490" y="740410"/>
            <a:ext cx="9855200" cy="563563"/>
          </a:xfrm>
        </p:spPr>
        <p:txBody>
          <a:bodyPr/>
          <a:p>
            <a:r>
              <a:rPr lang="zh-CN" altLang="en-US"/>
              <a:t>资源能源价格</a:t>
            </a:r>
            <a:r>
              <a:rPr lang="zh-CN" altLang="en-US" dirty="0" smtClean="0">
                <a:sym typeface="+mn-ea"/>
              </a:rPr>
              <a:t>预测</a:t>
            </a:r>
            <a:endParaRPr lang="zh-CN" altLang="en-US"/>
          </a:p>
        </p:txBody>
      </p:sp>
      <p:pic>
        <p:nvPicPr>
          <p:cNvPr id="5" name="内容占位符 4"/>
          <p:cNvPicPr>
            <a:picLocks noChangeAspect="1"/>
          </p:cNvPicPr>
          <p:nvPr>
            <p:ph idx="4294967295"/>
          </p:nvPr>
        </p:nvPicPr>
        <p:blipFill>
          <a:blip r:embed="rId1"/>
          <a:stretch>
            <a:fillRect/>
          </a:stretch>
        </p:blipFill>
        <p:spPr>
          <a:xfrm>
            <a:off x="5768975" y="541020"/>
            <a:ext cx="6160135" cy="5775960"/>
          </a:xfrm>
          <a:prstGeom prst="rect">
            <a:avLst/>
          </a:prstGeom>
        </p:spPr>
      </p:pic>
      <p:sp>
        <p:nvSpPr>
          <p:cNvPr id="9" name="文本框 8"/>
          <p:cNvSpPr txBox="1"/>
          <p:nvPr/>
        </p:nvSpPr>
        <p:spPr>
          <a:xfrm>
            <a:off x="777875" y="1799590"/>
            <a:ext cx="4632325" cy="452310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pPr marL="0" indent="0">
              <a:buNone/>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主要方法：</a:t>
            </a:r>
            <a:r>
              <a:rPr lang="zh-CN" altLang="en-US" sz="2000">
                <a:sym typeface="+mn-ea"/>
              </a:rPr>
              <a:t>新闻情感变化</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预测油价。</a:t>
            </a:r>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a:p>
            <a:r>
              <a:rPr sz="1600">
                <a:latin typeface="黑体" panose="02010609060101010101" pitchFamily="49" charset="-122"/>
                <a:ea typeface="黑体" panose="02010609060101010101" pitchFamily="49" charset="-122"/>
                <a:cs typeface="黑体" panose="02010609060101010101" pitchFamily="49" charset="-122"/>
                <a:sym typeface="+mn-ea"/>
              </a:rPr>
              <a:t>Li J, Xu Z, Xu H, et al. Forecasting Oil Price Trends with Sentiment of Online News Articles</a:t>
            </a:r>
            <a:r>
              <a:rPr lang="en-US" sz="1600">
                <a:latin typeface="黑体" panose="02010609060101010101" pitchFamily="49" charset="-122"/>
                <a:ea typeface="黑体" panose="02010609060101010101" pitchFamily="49" charset="-122"/>
                <a:cs typeface="黑体" panose="02010609060101010101" pitchFamily="49" charset="-122"/>
                <a:sym typeface="+mn-ea"/>
              </a:rPr>
              <a:t>.2016</a:t>
            </a:r>
            <a:endParaRPr sz="1600">
              <a:latin typeface="黑体" panose="02010609060101010101" pitchFamily="49" charset="-122"/>
              <a:ea typeface="黑体" panose="02010609060101010101" pitchFamily="49" charset="-122"/>
              <a:cs typeface="黑体" panose="02010609060101010101" pitchFamily="49" charset="-122"/>
              <a:sym typeface="+mn-ea"/>
            </a:endParaRPr>
          </a:p>
          <a:p>
            <a:r>
              <a:rPr sz="2000">
                <a:latin typeface="黑体" panose="02010609060101010101" pitchFamily="49" charset="-122"/>
                <a:ea typeface="黑体" panose="02010609060101010101" pitchFamily="49" charset="-122"/>
                <a:cs typeface="黑体" panose="02010609060101010101" pitchFamily="49" charset="-122"/>
                <a:sym typeface="+mn-ea"/>
              </a:rPr>
              <a:t>(WTI)和路透社原油新闻</a:t>
            </a:r>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lang="zh-CN" sz="2000">
                <a:latin typeface="黑体" panose="02010609060101010101" pitchFamily="49" charset="-122"/>
                <a:ea typeface="黑体" panose="02010609060101010101" pitchFamily="49" charset="-122"/>
                <a:cs typeface="黑体" panose="02010609060101010101" pitchFamily="49" charset="-122"/>
                <a:sym typeface="+mn-ea"/>
              </a:rPr>
              <a:t>情绪</a:t>
            </a:r>
            <a:r>
              <a:rPr sz="2000">
                <a:latin typeface="黑体" panose="02010609060101010101" pitchFamily="49" charset="-122"/>
                <a:ea typeface="黑体" panose="02010609060101010101" pitchFamily="49" charset="-122"/>
                <a:cs typeface="黑体" panose="02010609060101010101" pitchFamily="49" charset="-122"/>
                <a:sym typeface="+mn-ea"/>
              </a:rPr>
              <a:t>词典</a:t>
            </a:r>
            <a:r>
              <a:rPr lang="zh-CN" sz="2000">
                <a:latin typeface="黑体" panose="02010609060101010101" pitchFamily="49" charset="-122"/>
                <a:ea typeface="黑体" panose="02010609060101010101" pitchFamily="49" charset="-122"/>
                <a:cs typeface="黑体" panose="02010609060101010101" pitchFamily="49" charset="-122"/>
                <a:sym typeface="+mn-ea"/>
              </a:rPr>
              <a:t>法</a:t>
            </a:r>
            <a:r>
              <a:rPr sz="2000">
                <a:latin typeface="黑体" panose="02010609060101010101" pitchFamily="49" charset="-122"/>
                <a:ea typeface="黑体" panose="02010609060101010101" pitchFamily="49" charset="-122"/>
                <a:cs typeface="黑体" panose="02010609060101010101" pitchFamily="49" charset="-122"/>
                <a:sym typeface="+mn-ea"/>
              </a:rPr>
              <a:t>,新闻的情感序列</a:t>
            </a:r>
            <a:endParaRPr sz="2000">
              <a:latin typeface="黑体" panose="02010609060101010101" pitchFamily="49" charset="-122"/>
              <a:ea typeface="黑体" panose="02010609060101010101" pitchFamily="49" charset="-122"/>
              <a:cs typeface="黑体" panose="02010609060101010101" pitchFamily="49" charset="-122"/>
              <a:sym typeface="+mn-ea"/>
            </a:endParaRPr>
          </a:p>
          <a:p>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sz="2000">
                <a:latin typeface="黑体" panose="02010609060101010101" pitchFamily="49" charset="-122"/>
                <a:ea typeface="黑体" panose="02010609060101010101" pitchFamily="49" charset="-122"/>
                <a:cs typeface="黑体" panose="02010609060101010101" pitchFamily="49" charset="-122"/>
                <a:sym typeface="+mn-ea"/>
              </a:rPr>
              <a:t>格兰杰因果检验得到相关性和滞后期</a:t>
            </a:r>
            <a:endParaRPr sz="2000">
              <a:latin typeface="黑体" panose="02010609060101010101" pitchFamily="49" charset="-122"/>
              <a:ea typeface="黑体" panose="02010609060101010101" pitchFamily="49" charset="-122"/>
              <a:cs typeface="黑体" panose="02010609060101010101" pitchFamily="49" charset="-122"/>
              <a:sym typeface="+mn-ea"/>
            </a:endParaRPr>
          </a:p>
          <a:p>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sz="2000">
                <a:latin typeface="黑体" panose="02010609060101010101" pitchFamily="49" charset="-122"/>
                <a:ea typeface="黑体" panose="02010609060101010101" pitchFamily="49" charset="-122"/>
                <a:cs typeface="黑体" panose="02010609060101010101" pitchFamily="49" charset="-122"/>
                <a:sym typeface="+mn-ea"/>
              </a:rPr>
              <a:t>机器学习方法(支持向量机、决策树、逻辑回归和神经网络)预测</a:t>
            </a:r>
            <a:endParaRPr sz="2000">
              <a:latin typeface="黑体" panose="02010609060101010101" pitchFamily="49" charset="-122"/>
              <a:ea typeface="黑体" panose="02010609060101010101" pitchFamily="49" charset="-122"/>
              <a:cs typeface="黑体" panose="02010609060101010101" pitchFamily="49" charset="-122"/>
              <a:sym typeface="+mn-ea"/>
            </a:endParaRPr>
          </a:p>
          <a:p>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lang="zh-CN" altLang="en-US" sz="2000">
                <a:latin typeface="黑体" panose="02010609060101010101" pitchFamily="49" charset="-122"/>
                <a:ea typeface="黑体" panose="02010609060101010101" pitchFamily="49" charset="-122"/>
                <a:cs typeface="黑体" panose="02010609060101010101" pitchFamily="49" charset="-122"/>
                <a:sym typeface="+mn-ea"/>
              </a:rPr>
              <a:t>对于大部分预测模型,</a:t>
            </a:r>
            <a:r>
              <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新闻情感的引入一般能极大地提高油价预测准确率</a:t>
            </a:r>
            <a:endParaRPr lang="zh-CN" altLang="en-US" sz="2000">
              <a:solidFill>
                <a:srgbClr val="FF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资源能源价格</a:t>
            </a:r>
            <a:r>
              <a:rPr lang="zh-CN" altLang="en-US" dirty="0" smtClean="0">
                <a:sym typeface="+mn-ea"/>
              </a:rPr>
              <a:t>预测</a:t>
            </a:r>
            <a:endParaRPr lang="zh-CN" altLang="en-US"/>
          </a:p>
        </p:txBody>
      </p:sp>
      <p:sp>
        <p:nvSpPr>
          <p:cNvPr id="3" name="内容占位符 2"/>
          <p:cNvSpPr/>
          <p:nvPr>
            <p:ph idx="4294967295"/>
          </p:nvPr>
        </p:nvSpPr>
        <p:spPr>
          <a:xfrm>
            <a:off x="454660" y="1619250"/>
            <a:ext cx="10515600" cy="771525"/>
          </a:xfrm>
        </p:spPr>
        <p:txBody>
          <a:bodyPr/>
          <a:p>
            <a:r>
              <a:rPr lang="zh-CN" altLang="en-US" sz="2400" b="0">
                <a:solidFill>
                  <a:schemeClr val="tx1"/>
                </a:solidFill>
                <a:sym typeface="+mn-ea"/>
              </a:rPr>
              <a:t>在电力价格预测上，也有研究对以往的算法进行改进以更好利用电力大数据提高精确度。</a:t>
            </a:r>
            <a:endParaRPr lang="zh-CN" altLang="en-US"/>
          </a:p>
          <a:p>
            <a:endParaRPr lang="zh-CN" altLang="en-US"/>
          </a:p>
        </p:txBody>
      </p:sp>
      <p:pic>
        <p:nvPicPr>
          <p:cNvPr id="8" name="图片 2"/>
          <p:cNvPicPr>
            <a:picLocks noChangeAspect="1"/>
          </p:cNvPicPr>
          <p:nvPr/>
        </p:nvPicPr>
        <p:blipFill>
          <a:blip r:embed="rId1"/>
          <a:stretch>
            <a:fillRect/>
          </a:stretch>
        </p:blipFill>
        <p:spPr>
          <a:xfrm>
            <a:off x="1216660" y="2749550"/>
            <a:ext cx="6857365" cy="3169285"/>
          </a:xfrm>
          <a:prstGeom prst="rect">
            <a:avLst/>
          </a:prstGeom>
          <a:noFill/>
          <a:ln w="9525">
            <a:noFill/>
          </a:ln>
        </p:spPr>
      </p:pic>
      <p:sp>
        <p:nvSpPr>
          <p:cNvPr id="9" name="文本框 8"/>
          <p:cNvSpPr txBox="1"/>
          <p:nvPr/>
        </p:nvSpPr>
        <p:spPr>
          <a:xfrm>
            <a:off x="8074025" y="2749550"/>
            <a:ext cx="3654425" cy="2799715"/>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p>
            <a:r>
              <a:rPr sz="1600">
                <a:latin typeface="黑体" panose="02010609060101010101" pitchFamily="49" charset="-122"/>
                <a:ea typeface="黑体" panose="02010609060101010101" pitchFamily="49" charset="-122"/>
                <a:cs typeface="黑体" panose="02010609060101010101" pitchFamily="49" charset="-122"/>
                <a:sym typeface="+mn-ea"/>
              </a:rPr>
              <a:t>Wang K, Xu C, Zhang Y, et al（2017）</a:t>
            </a:r>
            <a:endParaRPr sz="1600">
              <a:latin typeface="黑体" panose="02010609060101010101" pitchFamily="49" charset="-122"/>
              <a:ea typeface="黑体" panose="02010609060101010101" pitchFamily="49" charset="-122"/>
              <a:cs typeface="黑体" panose="02010609060101010101" pitchFamily="49" charset="-122"/>
              <a:sym typeface="+mn-ea"/>
            </a:endParaRPr>
          </a:p>
          <a:p>
            <a:r>
              <a:rPr sz="2000">
                <a:latin typeface="黑体" panose="02010609060101010101" pitchFamily="49" charset="-122"/>
                <a:ea typeface="黑体" panose="02010609060101010101" pitchFamily="49" charset="-122"/>
                <a:cs typeface="黑体" panose="02010609060101010101" pitchFamily="49" charset="-122"/>
                <a:sym typeface="+mn-ea"/>
              </a:rPr>
              <a:t>电网中的海量电价数据</a:t>
            </a:r>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sz="2000">
                <a:latin typeface="黑体" panose="02010609060101010101" pitchFamily="49" charset="-122"/>
                <a:ea typeface="黑体" panose="02010609060101010101" pitchFamily="49" charset="-122"/>
                <a:cs typeface="黑体" panose="02010609060101010101" pitchFamily="49" charset="-122"/>
                <a:sym typeface="+mn-ea"/>
              </a:rPr>
              <a:t>解决数据中存在的冗余的特征问题，三种模型相结合的方式</a:t>
            </a:r>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sz="2000">
                <a:latin typeface="黑体" panose="02010609060101010101" pitchFamily="49" charset="-122"/>
                <a:ea typeface="黑体" panose="02010609060101010101" pitchFamily="49" charset="-122"/>
                <a:cs typeface="黑体" panose="02010609060101010101" pitchFamily="49" charset="-122"/>
                <a:sym typeface="+mn-ea"/>
              </a:rPr>
              <a:t>随机森林模型与Relief-F算法</a:t>
            </a:r>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lang="zh-CN" sz="2000">
                <a:latin typeface="黑体" panose="02010609060101010101" pitchFamily="49" charset="-122"/>
                <a:ea typeface="黑体" panose="02010609060101010101" pitchFamily="49" charset="-122"/>
                <a:cs typeface="黑体" panose="02010609060101010101" pitchFamily="49" charset="-122"/>
                <a:sym typeface="+mn-ea"/>
              </a:rPr>
              <a:t>、</a:t>
            </a:r>
            <a:r>
              <a:rPr sz="2000">
                <a:latin typeface="黑体" panose="02010609060101010101" pitchFamily="49" charset="-122"/>
                <a:ea typeface="黑体" panose="02010609060101010101" pitchFamily="49" charset="-122"/>
                <a:cs typeface="黑体" panose="02010609060101010101" pitchFamily="49" charset="-122"/>
                <a:sym typeface="+mn-ea"/>
              </a:rPr>
              <a:t>KPCA</a:t>
            </a:r>
            <a:r>
              <a:rPr lang="zh-CN" sz="2000">
                <a:latin typeface="黑体" panose="02010609060101010101" pitchFamily="49" charset="-122"/>
                <a:ea typeface="黑体" panose="02010609060101010101" pitchFamily="49" charset="-122"/>
                <a:cs typeface="黑体" panose="02010609060101010101" pitchFamily="49" charset="-122"/>
                <a:sym typeface="+mn-ea"/>
              </a:rPr>
              <a:t>、</a:t>
            </a:r>
            <a:r>
              <a:rPr sz="2000">
                <a:latin typeface="黑体" panose="02010609060101010101" pitchFamily="49" charset="-122"/>
                <a:ea typeface="黑体" panose="02010609060101010101" pitchFamily="49" charset="-122"/>
                <a:cs typeface="黑体" panose="02010609060101010101" pitchFamily="49" charset="-122"/>
                <a:sym typeface="+mn-ea"/>
              </a:rPr>
              <a:t>基于DE的支持向量机(SVM)</a:t>
            </a:r>
            <a:endParaRPr sz="2000">
              <a:latin typeface="黑体" panose="02010609060101010101" pitchFamily="49" charset="-122"/>
              <a:ea typeface="黑体" panose="02010609060101010101" pitchFamily="49" charset="-122"/>
              <a:cs typeface="黑体" panose="02010609060101010101" pitchFamily="49" charset="-122"/>
              <a:sym typeface="+mn-ea"/>
            </a:endParaRPr>
          </a:p>
          <a:p>
            <a:r>
              <a:rPr lang="zh-CN" sz="2000">
                <a:latin typeface="黑体" panose="02010609060101010101" pitchFamily="49" charset="-122"/>
                <a:ea typeface="黑体" panose="02010609060101010101" pitchFamily="49" charset="-122"/>
                <a:cs typeface="黑体" panose="02010609060101010101" pitchFamily="49" charset="-122"/>
                <a:sym typeface="+mn-ea"/>
              </a:rPr>
              <a:t>准确率达到</a:t>
            </a:r>
            <a:r>
              <a:rPr lang="en-US" altLang="zh-CN" sz="2000">
                <a:latin typeface="黑体" panose="02010609060101010101" pitchFamily="49" charset="-122"/>
                <a:ea typeface="黑体" panose="02010609060101010101" pitchFamily="49" charset="-122"/>
                <a:cs typeface="黑体" panose="02010609060101010101" pitchFamily="49" charset="-122"/>
                <a:sym typeface="+mn-ea"/>
              </a:rPr>
              <a:t>90%</a:t>
            </a:r>
            <a:r>
              <a:rPr lang="zh-CN" altLang="en-US" sz="2000">
                <a:latin typeface="黑体" panose="02010609060101010101" pitchFamily="49" charset="-122"/>
                <a:ea typeface="黑体" panose="02010609060101010101" pitchFamily="49" charset="-122"/>
                <a:cs typeface="黑体" panose="02010609060101010101" pitchFamily="49" charset="-122"/>
                <a:sym typeface="+mn-ea"/>
              </a:rPr>
              <a:t>以上</a:t>
            </a:r>
            <a:endParaRPr sz="2000">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sz="200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资源能源安全因素概述：互联网数据</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4" name="表格 3"/>
          <p:cNvGraphicFramePr/>
          <p:nvPr/>
        </p:nvGraphicFramePr>
        <p:xfrm>
          <a:off x="12700" y="1170940"/>
          <a:ext cx="11755755" cy="5678805"/>
        </p:xfrm>
        <a:graphic>
          <a:graphicData uri="http://schemas.openxmlformats.org/drawingml/2006/table">
            <a:tbl>
              <a:tblPr firstRow="1" bandRow="1">
                <a:tableStyleId>{5C22544A-7EE6-4342-B048-85BDC9FD1C3A}</a:tableStyleId>
              </a:tblPr>
              <a:tblGrid>
                <a:gridCol w="1256030"/>
                <a:gridCol w="1263650"/>
                <a:gridCol w="1927225"/>
                <a:gridCol w="2188845"/>
                <a:gridCol w="1785620"/>
                <a:gridCol w="3334385"/>
              </a:tblGrid>
              <a:tr h="213360">
                <a:tc>
                  <a:txBody>
                    <a:bodyPr/>
                    <a:p>
                      <a:pPr indent="0" algn="ctr">
                        <a:buNone/>
                      </a:pPr>
                      <a:r>
                        <a:rPr lang="zh-CN" altLang="en-US" sz="1400"/>
                        <a:t>因素</a:t>
                      </a:r>
                      <a:endParaRPr lang="zh-CN" altLang="en-US" sz="1400"/>
                    </a:p>
                  </a:txBody>
                  <a:tcPr marL="0" marR="0" marT="0" marB="0" vert="horz" anchor="ctr" anchorCtr="0"/>
                </a:tc>
                <a:tc>
                  <a:txBody>
                    <a:bodyPr/>
                    <a:p>
                      <a:pPr indent="0" algn="ctr">
                        <a:buNone/>
                      </a:pPr>
                      <a:r>
                        <a:rPr lang="zh-CN" altLang="en-US" sz="1400"/>
                        <a:t>二级因素</a:t>
                      </a:r>
                      <a:endParaRPr lang="zh-CN" altLang="en-US" sz="1400"/>
                    </a:p>
                  </a:txBody>
                  <a:tcPr marL="0" marR="0" marT="0" marB="0" vert="horz" anchor="ctr" anchorCtr="0"/>
                </a:tc>
                <a:tc>
                  <a:txBody>
                    <a:bodyPr/>
                    <a:p>
                      <a:pPr indent="0" algn="ctr">
                        <a:buNone/>
                      </a:pPr>
                      <a:r>
                        <a:rPr lang="zh-CN" altLang="en-US" sz="1400">
                          <a:sym typeface="+mn-ea"/>
                        </a:rPr>
                        <a:t>监控指标</a:t>
                      </a:r>
                      <a:endParaRPr lang="zh-CN" altLang="en-US" sz="1400">
                        <a:sym typeface="+mn-ea"/>
                      </a:endParaRPr>
                    </a:p>
                  </a:txBody>
                  <a:tcPr marL="0" marR="0" marT="0" marB="0" vert="horz" anchor="ctr" anchorCtr="0"/>
                </a:tc>
                <a:tc>
                  <a:txBody>
                    <a:bodyPr/>
                    <a:p>
                      <a:pPr indent="0" algn="ctr">
                        <a:buNone/>
                      </a:pPr>
                      <a:r>
                        <a:rPr lang="zh-CN" altLang="en-US" sz="1400"/>
                        <a:t>数据源</a:t>
                      </a:r>
                      <a:endParaRPr lang="zh-CN" altLang="en-US" sz="1400"/>
                    </a:p>
                  </a:txBody>
                  <a:tcPr marL="0" marR="0" marT="0" marB="0" vert="horz" anchor="ctr" anchorCtr="0"/>
                </a:tc>
                <a:tc>
                  <a:txBody>
                    <a:bodyPr/>
                    <a:p>
                      <a:pPr indent="0" algn="ctr">
                        <a:buNone/>
                      </a:pPr>
                      <a:r>
                        <a:rPr lang="zh-CN" altLang="en-US" sz="1400"/>
                        <a:t>方法</a:t>
                      </a:r>
                      <a:endParaRPr lang="zh-CN" altLang="en-US" sz="1400"/>
                    </a:p>
                  </a:txBody>
                  <a:tcPr marL="0" marR="0" marT="0" marB="0" vert="horz" anchor="ctr" anchorCtr="0"/>
                </a:tc>
                <a:tc>
                  <a:txBody>
                    <a:bodyPr/>
                    <a:p>
                      <a:pPr indent="0" algn="ctr">
                        <a:buNone/>
                      </a:pPr>
                      <a:r>
                        <a:rPr lang="zh-CN" altLang="en-US" sz="1400">
                          <a:sym typeface="+mn-ea"/>
                        </a:rPr>
                        <a:t>相关研究</a:t>
                      </a:r>
                      <a:endParaRPr lang="zh-CN" altLang="en-US" sz="1400"/>
                    </a:p>
                  </a:txBody>
                  <a:tcPr marL="0" marR="0" marT="0" marB="0" vert="horz" anchor="ctr" anchorCtr="0"/>
                </a:tc>
              </a:tr>
              <a:tr h="507365">
                <a:tc rowSpan="9">
                  <a:txBody>
                    <a:bodyPr/>
                    <a:p>
                      <a:pPr indent="0" algn="ctr">
                        <a:buNone/>
                      </a:pPr>
                      <a:r>
                        <a:rPr lang="zh-CN" altLang="en-US" sz="1400"/>
                        <a:t>需求</a:t>
                      </a:r>
                      <a:endParaRPr lang="zh-CN" altLang="en-US" sz="1400"/>
                    </a:p>
                    <a:p>
                      <a:pPr indent="0" algn="ctr">
                        <a:buNone/>
                      </a:pPr>
                      <a:endParaRPr lang="zh-CN" altLang="en-US" sz="1400"/>
                    </a:p>
                  </a:txBody>
                  <a:tcPr marL="0" marR="0" marT="0" marB="0" vert="horz" anchor="ctr" anchorCtr="0"/>
                </a:tc>
                <a:tc rowSpan="5">
                  <a:txBody>
                    <a:bodyPr/>
                    <a:p>
                      <a:pPr indent="0" algn="ctr">
                        <a:buNone/>
                      </a:pPr>
                      <a:r>
                        <a:rPr lang="zh-CN" altLang="en-US" sz="1400"/>
                        <a:t>经济增长</a:t>
                      </a:r>
                      <a:endParaRPr lang="zh-CN" altLang="en-US" sz="1400"/>
                    </a:p>
                  </a:txBody>
                  <a:tcPr marL="0" marR="0" marT="0" marB="0" vert="horz" anchor="ctr" anchorCtr="0"/>
                </a:tc>
                <a:tc>
                  <a:txBody>
                    <a:bodyPr/>
                    <a:p>
                      <a:pPr indent="0" algn="ctr">
                        <a:buNone/>
                      </a:pPr>
                      <a:r>
                        <a:rPr lang="zh-CN" altLang="en-US" sz="1400"/>
                        <a:t>价格指数</a:t>
                      </a:r>
                      <a:endParaRPr lang="zh-CN" altLang="en-US" sz="1400"/>
                    </a:p>
                  </a:txBody>
                  <a:tcPr marL="0" marR="0" marT="0" marB="0" vert="horz" anchor="ctr" anchorCtr="0"/>
                </a:tc>
                <a:tc>
                  <a:txBody>
                    <a:bodyPr/>
                    <a:p>
                      <a:pPr indent="0" algn="ctr">
                        <a:buNone/>
                      </a:pPr>
                      <a:r>
                        <a:rPr lang="zh-CN" altLang="en-US" sz="1400"/>
                        <a:t>电商数据、搜索数据</a:t>
                      </a:r>
                      <a:endParaRPr lang="zh-CN" altLang="en-US" sz="1400"/>
                    </a:p>
                  </a:txBody>
                  <a:tcPr marL="0" marR="0" marT="0" marB="0" vert="horz" anchor="ctr" anchorCtr="0"/>
                </a:tc>
                <a:tc>
                  <a:txBody>
                    <a:bodyPr/>
                    <a:p>
                      <a:pPr indent="0" algn="ctr">
                        <a:buNone/>
                      </a:pPr>
                      <a:r>
                        <a:rPr lang="zh-CN" altLang="en-US" sz="1400"/>
                        <a:t>传统的</a:t>
                      </a:r>
                      <a:r>
                        <a:rPr lang="en-US" altLang="zh-CN" sz="1400"/>
                        <a:t>CPI</a:t>
                      </a:r>
                      <a:r>
                        <a:rPr lang="zh-CN" altLang="en-US" sz="1400"/>
                        <a:t>计算方法</a:t>
                      </a:r>
                      <a:endParaRPr lang="zh-CN" altLang="en-US" sz="1400"/>
                    </a:p>
                  </a:txBody>
                  <a:tcPr marL="0" marR="0" marT="0" marB="0" vert="horz" anchor="ctr" anchorCtr="0"/>
                </a:tc>
                <a:tc>
                  <a:txBody>
                    <a:bodyPr/>
                    <a:p>
                      <a:pPr indent="0" algn="ctr">
                        <a:buNone/>
                      </a:pPr>
                      <a:r>
                        <a:rPr lang="en-US" altLang="zh-CN" sz="1400"/>
                        <a:t>The Billion Prices Project</a:t>
                      </a:r>
                      <a:r>
                        <a:rPr lang="zh-CN" altLang="en-US" sz="1400"/>
                        <a:t>、阿里指数、网络搜索与</a:t>
                      </a:r>
                      <a:r>
                        <a:rPr lang="en-US" altLang="zh-CN" sz="1400"/>
                        <a:t>CPI(</a:t>
                      </a:r>
                      <a:r>
                        <a:rPr lang="zh-CN" altLang="en-US" sz="1400"/>
                        <a:t>张崇</a:t>
                      </a:r>
                      <a:r>
                        <a:rPr lang="en-US" altLang="zh-CN" sz="1400"/>
                        <a:t>, </a:t>
                      </a:r>
                      <a:r>
                        <a:rPr lang="zh-CN" altLang="en-US" sz="1400"/>
                        <a:t>吕本富</a:t>
                      </a:r>
                      <a:r>
                        <a:rPr lang="en-US" altLang="zh-CN" sz="1400"/>
                        <a:t>, </a:t>
                      </a:r>
                      <a:r>
                        <a:rPr lang="zh-CN" altLang="en-US" sz="1400"/>
                        <a:t>彭赓</a:t>
                      </a:r>
                      <a:r>
                        <a:rPr lang="en-US" altLang="zh-CN" sz="1400"/>
                        <a:t>,</a:t>
                      </a:r>
                      <a:r>
                        <a:rPr lang="zh-CN" altLang="en-US" sz="1400"/>
                        <a:t>等</a:t>
                      </a:r>
                      <a:r>
                        <a:rPr lang="en-US" altLang="zh-CN" sz="1400"/>
                        <a:t>)</a:t>
                      </a:r>
                      <a:endParaRPr lang="en-US" altLang="zh-CN" sz="1400"/>
                    </a:p>
                  </a:txBody>
                  <a:tcPr marL="0" marR="0" marT="0" marB="0" vert="horz" anchor="ctr" anchorCtr="0"/>
                </a:tc>
              </a:tr>
              <a:tr h="681990">
                <a:tc vMerge="1">
                  <a:tcPr/>
                </a:tc>
                <a:tc vMerge="1">
                  <a:tcPr/>
                </a:tc>
                <a:tc>
                  <a:txBody>
                    <a:bodyPr/>
                    <a:p>
                      <a:pPr indent="0" algn="ctr">
                        <a:buNone/>
                      </a:pPr>
                      <a:r>
                        <a:rPr lang="zh-CN" altLang="en-US" sz="1400"/>
                        <a:t>失业率、就业情况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回归分析</a:t>
                      </a:r>
                      <a:endParaRPr lang="zh-CN" altLang="en-US" sz="1400"/>
                    </a:p>
                  </a:txBody>
                  <a:tcPr marL="0" marR="0" marT="0" marB="0" vert="horz" anchor="ctr" anchorCtr="0"/>
                </a:tc>
                <a:tc>
                  <a:txBody>
                    <a:bodyPr/>
                    <a:p>
                      <a:pPr indent="0" algn="ctr">
                        <a:buNone/>
                      </a:pPr>
                      <a:r>
                        <a:rPr lang="zh-CN" altLang="en-US" sz="1400"/>
                        <a:t>德国、以色列、土耳其、美国等失业率就业情况（</a:t>
                      </a:r>
                      <a:r>
                        <a:rPr lang="en-US" altLang="zh-CN" sz="1400"/>
                        <a:t>Choi H</a:t>
                      </a:r>
                      <a:r>
                        <a:rPr lang="zh-CN" altLang="en-US" sz="1400"/>
                        <a:t>）（</a:t>
                      </a:r>
                      <a:r>
                        <a:rPr lang="en-US" altLang="zh-CN" sz="1400"/>
                        <a:t>Ettredge M, Gerdes J, Karuga G</a:t>
                      </a:r>
                      <a:r>
                        <a:rPr lang="zh-CN" altLang="en-US" sz="1400"/>
                        <a:t>）</a:t>
                      </a:r>
                      <a:endParaRPr lang="zh-CN" altLang="en-US" sz="1400"/>
                    </a:p>
                  </a:txBody>
                  <a:tcPr marL="0" marR="0" marT="0" marB="0" vert="horz" anchor="ctr" anchorCtr="0"/>
                </a:tc>
              </a:tr>
              <a:tr h="363220">
                <a:tc vMerge="1">
                  <a:tcPr/>
                </a:tc>
                <a:tc vMerge="1">
                  <a:tcPr/>
                </a:tc>
                <a:tc>
                  <a:txBody>
                    <a:bodyPr/>
                    <a:p>
                      <a:pPr indent="0" algn="ctr">
                        <a:buNone/>
                      </a:pPr>
                      <a:r>
                        <a:rPr lang="zh-CN" altLang="en-US" sz="1400"/>
                        <a:t>消费指数</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传统的计算方法</a:t>
                      </a:r>
                      <a:endParaRPr lang="zh-CN" altLang="en-US" sz="1400"/>
                    </a:p>
                  </a:txBody>
                  <a:tcPr marL="0" marR="0" marT="0" marB="0" vert="horz" anchor="ctr" anchorCtr="0"/>
                </a:tc>
                <a:tc>
                  <a:txBody>
                    <a:bodyPr/>
                    <a:p>
                      <a:pPr indent="0" algn="ctr">
                        <a:buNone/>
                      </a:pPr>
                      <a:r>
                        <a:rPr lang="zh-CN" altLang="en-US" sz="1400"/>
                        <a:t>消费者信心指数（</a:t>
                      </a:r>
                      <a:r>
                        <a:rPr lang="en-US" altLang="zh-CN" sz="1400"/>
                        <a:t>Vosen S, Schmidt T</a:t>
                      </a:r>
                      <a:r>
                        <a:rPr lang="zh-CN" altLang="en-US" sz="1400"/>
                        <a:t>）</a:t>
                      </a:r>
                      <a:endParaRPr lang="zh-CN" altLang="en-US" sz="1400"/>
                    </a:p>
                  </a:txBody>
                  <a:tcPr marL="0" marR="0" marT="0" marB="0" vert="horz" anchor="ctr" anchorCtr="0"/>
                </a:tc>
              </a:tr>
              <a:tr h="560705">
                <a:tc vMerge="1">
                  <a:tcPr/>
                </a:tc>
                <a:tc vMerge="1">
                  <a:tcPr/>
                </a:tc>
                <a:tc>
                  <a:txBody>
                    <a:bodyPr/>
                    <a:p>
                      <a:pPr indent="0" algn="ctr">
                        <a:buNone/>
                      </a:pPr>
                      <a:r>
                        <a:rPr lang="zh-CN" altLang="en-US" sz="1400"/>
                        <a:t>经济增长趋势</a:t>
                      </a:r>
                      <a:endParaRPr lang="zh-CN" altLang="en-US" sz="1400"/>
                    </a:p>
                  </a:txBody>
                  <a:tcPr marL="0" marR="0" marT="0" marB="0" vert="horz" anchor="ctr" anchorCtr="0"/>
                </a:tc>
                <a:tc>
                  <a:txBody>
                    <a:bodyPr/>
                    <a:p>
                      <a:pPr indent="0" algn="ctr">
                        <a:buNone/>
                      </a:pPr>
                      <a:r>
                        <a:rPr lang="zh-CN" altLang="en-US" sz="1400"/>
                        <a:t>企业管理数据</a:t>
                      </a:r>
                      <a:endParaRPr lang="zh-CN" altLang="en-US" sz="1400"/>
                    </a:p>
                  </a:txBody>
                  <a:tcPr marL="0" marR="0" marT="0" marB="0" vert="horz" anchor="ctr" anchorCtr="0"/>
                </a:tc>
                <a:tc>
                  <a:txBody>
                    <a:bodyPr/>
                    <a:p>
                      <a:pPr indent="0" algn="ctr">
                        <a:buNone/>
                      </a:pPr>
                      <a:r>
                        <a:rPr lang="zh-CN" altLang="en-US" sz="1400"/>
                        <a:t>指标模型</a:t>
                      </a:r>
                      <a:endParaRPr lang="zh-CN" altLang="en-US" sz="1400"/>
                    </a:p>
                  </a:txBody>
                  <a:tcPr marL="0" marR="0" marT="0" marB="0" vert="horz" anchor="ctr" anchorCtr="0"/>
                </a:tc>
                <a:tc>
                  <a:txBody>
                    <a:bodyPr/>
                    <a:p>
                      <a:pPr indent="0" algn="ctr">
                        <a:buNone/>
                      </a:pPr>
                      <a:r>
                        <a:rPr lang="zh-CN" altLang="en-US" sz="1400"/>
                        <a:t>用电量、货运量、银行贷款 “克强指数”（申红艳</a:t>
                      </a:r>
                      <a:r>
                        <a:rPr lang="en-US" altLang="zh-CN" sz="1400"/>
                        <a:t>, </a:t>
                      </a:r>
                      <a:r>
                        <a:rPr lang="zh-CN" altLang="en-US" sz="1400"/>
                        <a:t>吴晨生</a:t>
                      </a:r>
                      <a:r>
                        <a:rPr lang="en-US" altLang="zh-CN" sz="1400"/>
                        <a:t>, </a:t>
                      </a:r>
                      <a:r>
                        <a:rPr lang="zh-CN" altLang="en-US" sz="1400"/>
                        <a:t>扆铁梅</a:t>
                      </a:r>
                      <a:r>
                        <a:rPr lang="en-US" altLang="zh-CN" sz="1400"/>
                        <a:t>,</a:t>
                      </a:r>
                      <a:r>
                        <a:rPr lang="zh-CN" altLang="en-US" sz="1400"/>
                        <a:t>等）</a:t>
                      </a:r>
                      <a:endParaRPr lang="zh-CN" altLang="en-US" sz="1400"/>
                    </a:p>
                  </a:txBody>
                  <a:tcPr marL="0" marR="0" marT="0" marB="0" vert="horz" anchor="ctr" anchorCtr="0"/>
                </a:tc>
              </a:tr>
              <a:tr h="264795">
                <a:tc vMerge="1">
                  <a:tcPr/>
                </a:tc>
                <a:tc vMerge="1">
                  <a:tcPr/>
                </a:tc>
                <a:tc>
                  <a:txBody>
                    <a:bodyPr/>
                    <a:p>
                      <a:pPr indent="0" algn="ctr">
                        <a:buNone/>
                      </a:pPr>
                      <a:r>
                        <a:rPr lang="en-US" altLang="zh-CN" sz="1400"/>
                        <a:t>GDP</a:t>
                      </a:r>
                      <a:endParaRPr lang="en-US" altLang="zh-CN" sz="1400"/>
                    </a:p>
                  </a:txBody>
                  <a:tcPr marL="0" marR="0" marT="0" marB="0" vert="horz" anchor="ctr" anchorCtr="0"/>
                </a:tc>
                <a:tc>
                  <a:txBody>
                    <a:bodyPr/>
                    <a:p>
                      <a:pPr indent="0" algn="ctr">
                        <a:buNone/>
                      </a:pPr>
                      <a:r>
                        <a:rPr lang="zh-CN" altLang="en-US" sz="1400"/>
                        <a:t>搜索数据</a:t>
                      </a:r>
                      <a:endParaRPr lang="zh-CN" altLang="en-US" sz="1400"/>
                    </a:p>
                  </a:txBody>
                  <a:tcPr marL="0" marR="0" marT="0" marB="0" vert="horz" anchor="ctr" anchorCtr="0"/>
                </a:tc>
                <a:tc>
                  <a:txBody>
                    <a:bodyPr/>
                    <a:p>
                      <a:pPr indent="0" algn="ctr">
                        <a:buNone/>
                      </a:pPr>
                      <a:r>
                        <a:rPr lang="zh-CN" altLang="en-US" sz="1400"/>
                        <a:t>统计建模</a:t>
                      </a:r>
                      <a:endParaRPr lang="zh-CN" altLang="en-US" sz="1400"/>
                    </a:p>
                  </a:txBody>
                  <a:tcPr marL="0" marR="0" marT="0" marB="0" vert="horz" anchor="ctr" anchorCtr="0"/>
                </a:tc>
                <a:tc>
                  <a:txBody>
                    <a:bodyPr/>
                    <a:p>
                      <a:pPr indent="0" algn="ctr">
                        <a:buNone/>
                      </a:pPr>
                      <a:r>
                        <a:rPr lang="zh-CN" altLang="en-US" sz="1400"/>
                        <a:t>预测中国</a:t>
                      </a:r>
                      <a:r>
                        <a:rPr lang="en-US" altLang="zh-CN" sz="1400"/>
                        <a:t>GDP</a:t>
                      </a:r>
                      <a:r>
                        <a:rPr lang="zh-CN" altLang="en-US" sz="1400"/>
                        <a:t>（</a:t>
                      </a:r>
                      <a:r>
                        <a:rPr lang="en-US" altLang="zh-CN" sz="1400"/>
                        <a:t>Liu T, Xu X, Fan F</a:t>
                      </a:r>
                      <a:r>
                        <a:rPr lang="zh-CN" altLang="en-US" sz="1400"/>
                        <a:t>）</a:t>
                      </a:r>
                      <a:endParaRPr lang="zh-CN" altLang="en-US" sz="1400"/>
                    </a:p>
                  </a:txBody>
                  <a:tcPr marL="0" marR="0" marT="0" marB="0" vert="horz" anchor="ctr" anchorCtr="0"/>
                </a:tc>
              </a:tr>
              <a:tr h="1026160">
                <a:tc vMerge="1">
                  <a:tcPr/>
                </a:tc>
                <a:tc rowSpan="2">
                  <a:txBody>
                    <a:bodyPr/>
                    <a:p>
                      <a:pPr indent="0" algn="ctr">
                        <a:buNone/>
                      </a:pPr>
                      <a:r>
                        <a:rPr lang="en-US" altLang="zh-CN" sz="1400"/>
                        <a:t>  </a:t>
                      </a:r>
                      <a:r>
                        <a:rPr lang="zh-CN" altLang="en-US" sz="1400"/>
                        <a:t>全球、国内需求</a:t>
                      </a:r>
                      <a:endParaRPr lang="zh-CN" altLang="en-US" sz="1400"/>
                    </a:p>
                  </a:txBody>
                  <a:tcPr marL="0" marR="0" marT="0" marB="0" vert="horz" anchor="ctr" anchorCtr="0"/>
                </a:tc>
                <a:tc>
                  <a:txBody>
                    <a:bodyPr/>
                    <a:p>
                      <a:pPr indent="0" algn="ctr">
                        <a:buNone/>
                      </a:pPr>
                      <a:r>
                        <a:rPr lang="zh-CN" altLang="en-US" sz="1400"/>
                        <a:t>产品销售情况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文本情绪分析</a:t>
                      </a:r>
                      <a:endParaRPr lang="zh-CN" altLang="en-US" sz="1400"/>
                    </a:p>
                  </a:txBody>
                  <a:tcPr marL="0" marR="0" marT="0" marB="0" vert="horz" anchor="ctr" anchorCtr="0"/>
                </a:tc>
                <a:tc>
                  <a:txBody>
                    <a:bodyPr/>
                    <a:p>
                      <a:pPr indent="0" algn="ctr">
                        <a:buNone/>
                      </a:pPr>
                      <a:r>
                        <a:rPr lang="zh-CN" altLang="en-US" sz="1400"/>
                        <a:t>电影票房（王炼</a:t>
                      </a:r>
                      <a:r>
                        <a:rPr lang="en-US" altLang="zh-CN" sz="1400"/>
                        <a:t>, </a:t>
                      </a:r>
                      <a:r>
                        <a:rPr lang="zh-CN" altLang="en-US" sz="1400"/>
                        <a:t>贾建民）、游戏（</a:t>
                      </a:r>
                      <a:r>
                        <a:rPr lang="en-US" altLang="zh-CN" sz="1400"/>
                        <a:t>Asur S, Huberman B A</a:t>
                      </a:r>
                      <a:r>
                        <a:rPr lang="zh-CN" altLang="en-US" sz="1400"/>
                        <a:t>）、汽车（</a:t>
                      </a:r>
                      <a:r>
                        <a:rPr lang="en-US" altLang="zh-CN" sz="1400"/>
                        <a:t>Barreira N, Godinho P, Melo P</a:t>
                      </a:r>
                      <a:r>
                        <a:rPr lang="zh-CN" altLang="en-US" sz="1400"/>
                        <a:t>）、房地产（</a:t>
                      </a:r>
                      <a:r>
                        <a:rPr lang="en-US" altLang="zh-CN" sz="1400"/>
                        <a:t>Suhoy T</a:t>
                      </a:r>
                      <a:r>
                        <a:rPr lang="zh-CN" altLang="en-US" sz="1400"/>
                        <a:t>）、图书、电信业（</a:t>
                      </a:r>
                      <a:r>
                        <a:rPr lang="en-US" altLang="zh-CN" sz="1400"/>
                        <a:t>Bughin J</a:t>
                      </a:r>
                      <a:r>
                        <a:rPr lang="zh-CN" altLang="en-US" sz="1400"/>
                        <a:t>）</a:t>
                      </a:r>
                      <a:endParaRPr lang="zh-CN" altLang="en-US" sz="1400"/>
                    </a:p>
                  </a:txBody>
                  <a:tcPr marL="0" marR="0" marT="0" marB="0" vert="horz" anchor="ctr" anchorCtr="0"/>
                </a:tc>
              </a:tr>
              <a:tr h="781050">
                <a:tc vMerge="1">
                  <a:tcPr/>
                </a:tc>
                <a:tc vMerge="1">
                  <a:tcPr/>
                </a:tc>
                <a:tc>
                  <a:txBody>
                    <a:bodyPr/>
                    <a:p>
                      <a:pPr indent="0" algn="ctr">
                        <a:buNone/>
                      </a:pPr>
                      <a:r>
                        <a:rPr lang="zh-CN" altLang="en-US" sz="1400"/>
                        <a:t>产品需求量</a:t>
                      </a:r>
                      <a:endParaRPr lang="zh-CN" altLang="en-US" sz="1400"/>
                    </a:p>
                  </a:txBody>
                  <a:tcPr marL="0" marR="0" marT="0" marB="0" vert="horz" anchor="ctr" anchorCtr="0"/>
                </a:tc>
                <a:tc>
                  <a:txBody>
                    <a:bodyPr/>
                    <a:p>
                      <a:pPr indent="0" algn="ctr">
                        <a:buNone/>
                      </a:pPr>
                      <a:r>
                        <a:rPr lang="zh-CN" altLang="en-US" sz="1400"/>
                        <a:t>企业管理数据、</a:t>
                      </a:r>
                      <a:r>
                        <a:rPr lang="zh-CN" altLang="en-US" sz="1400">
                          <a:sym typeface="+mn-ea"/>
                        </a:rPr>
                        <a:t>搜索数据</a:t>
                      </a:r>
                      <a:r>
                        <a:rPr lang="zh-CN" altLang="en-US" sz="1400"/>
                        <a:t>、行业相关网站数据</a:t>
                      </a:r>
                      <a:endParaRPr lang="zh-CN" altLang="en-US" sz="1400"/>
                    </a:p>
                  </a:txBody>
                  <a:tcPr marL="0" marR="0" marT="0" marB="0" vert="horz" anchor="ctr" anchorCtr="0"/>
                </a:tc>
                <a:tc>
                  <a:txBody>
                    <a:bodyPr/>
                    <a:p>
                      <a:pPr indent="0" algn="ctr">
                        <a:buNone/>
                      </a:pPr>
                      <a:r>
                        <a:rPr lang="zh-CN" altLang="en-US" sz="1400"/>
                        <a:t>文本情绪分析、数值回归建模</a:t>
                      </a:r>
                      <a:endParaRPr lang="zh-CN" altLang="en-US" sz="1400"/>
                    </a:p>
                  </a:txBody>
                  <a:tcPr marL="0" marR="0" marT="0" marB="0" vert="horz" anchor="ctr" anchorCtr="0"/>
                </a:tc>
                <a:tc>
                  <a:txBody>
                    <a:bodyPr/>
                    <a:p>
                      <a:pPr indent="0" algn="ctr">
                        <a:buNone/>
                      </a:pPr>
                      <a:r>
                        <a:rPr lang="zh-CN" altLang="en-US" sz="1400"/>
                        <a:t>媒体业需求预测（</a:t>
                      </a:r>
                      <a:r>
                        <a:rPr lang="en-US" altLang="zh-CN" sz="1400"/>
                        <a:t>Bertsimas D, Kallus N, Hussain A</a:t>
                      </a:r>
                      <a:r>
                        <a:rPr lang="zh-CN" altLang="en-US" sz="1400"/>
                        <a:t>）、电影票房（</a:t>
                      </a:r>
                      <a:r>
                        <a:rPr lang="en-US" altLang="zh-CN" sz="1400"/>
                        <a:t>Asur S, Huberman B A</a:t>
                      </a:r>
                      <a:r>
                        <a:rPr lang="zh-CN" altLang="en-US" sz="1400"/>
                        <a:t>）</a:t>
                      </a:r>
                      <a:endParaRPr lang="zh-CN" altLang="en-US" sz="1400"/>
                    </a:p>
                  </a:txBody>
                  <a:tcPr marL="0" marR="0" marT="0" marB="0" vert="horz" anchor="ctr" anchorCtr="0"/>
                </a:tc>
              </a:tr>
              <a:tr h="508000">
                <a:tc vMerge="1">
                  <a:tcPr/>
                </a:tc>
                <a:tc>
                  <a:txBody>
                    <a:bodyPr/>
                    <a:p>
                      <a:pPr indent="0" algn="ctr">
                        <a:buNone/>
                      </a:pPr>
                      <a:r>
                        <a:rPr lang="zh-CN" altLang="en-US" sz="1400"/>
                        <a:t>产业发展</a:t>
                      </a:r>
                      <a:endParaRPr lang="zh-CN" altLang="en-US" sz="1400"/>
                    </a:p>
                  </a:txBody>
                  <a:tcPr marL="0" marR="0" marT="0" marB="0" vert="horz" anchor="ctr"/>
                </a:tc>
                <a:tc>
                  <a:txBody>
                    <a:bodyPr/>
                    <a:p>
                      <a:pPr indent="0" algn="ctr">
                        <a:buNone/>
                      </a:pPr>
                      <a:r>
                        <a:rPr lang="zh-CN" altLang="en-US" sz="1400"/>
                        <a:t>市场情绪</a:t>
                      </a:r>
                      <a:endParaRPr lang="zh-CN" altLang="en-US" sz="1400"/>
                    </a:p>
                  </a:txBody>
                  <a:tcPr marL="0" marR="0" marT="0" marB="0" vert="horz" anchor="ctr"/>
                </a:tc>
                <a:tc>
                  <a:txBody>
                    <a:bodyPr/>
                    <a:p>
                      <a:pPr indent="0" algn="ctr">
                        <a:buNone/>
                      </a:pPr>
                      <a:r>
                        <a:rPr lang="zh-CN" altLang="en-US" sz="1400"/>
                        <a:t>搜索数据、社交媒体数据、新闻数据、</a:t>
                      </a:r>
                      <a:r>
                        <a:rPr lang="zh-CN" altLang="en-US" sz="1400">
                          <a:sym typeface="+mn-ea"/>
                        </a:rPr>
                        <a:t>行业相关网站数据</a:t>
                      </a:r>
                      <a:endParaRPr lang="zh-CN" altLang="en-US" sz="1400"/>
                    </a:p>
                  </a:txBody>
                  <a:tcPr marL="0" marR="0" marT="0" marB="0" vert="horz" anchor="ctr"/>
                </a:tc>
                <a:tc>
                  <a:txBody>
                    <a:bodyPr/>
                    <a:p>
                      <a:pPr indent="0" algn="ctr">
                        <a:buNone/>
                      </a:pPr>
                      <a:r>
                        <a:rPr lang="zh-CN" altLang="en-US" sz="1400"/>
                        <a:t>因素分析模型、分类模型与集成</a:t>
                      </a:r>
                      <a:endParaRPr lang="zh-CN" altLang="en-US" sz="1400"/>
                    </a:p>
                  </a:txBody>
                  <a:tcPr marL="0" marR="0" marT="0" marB="0" vert="horz" anchor="ctr"/>
                </a:tc>
                <a:tc>
                  <a:txBody>
                    <a:bodyPr/>
                    <a:p>
                      <a:pPr indent="0" algn="ctr">
                        <a:buNone/>
                      </a:pPr>
                      <a:r>
                        <a:rPr lang="zh-CN" altLang="en-US" sz="1400"/>
                        <a:t>监测市场情绪（林振兴）（</a:t>
                      </a:r>
                      <a:r>
                        <a:rPr lang="en-US" altLang="zh-CN" sz="1400"/>
                        <a:t>Das S R, Chen M Y</a:t>
                      </a:r>
                      <a:r>
                        <a:rPr lang="zh-CN" altLang="en-US" sz="1400"/>
                        <a:t>）</a:t>
                      </a:r>
                      <a:endParaRPr lang="zh-CN" altLang="en-US" sz="1400"/>
                    </a:p>
                  </a:txBody>
                  <a:tcPr marL="0" marR="0" marT="0" marB="0" vert="horz" anchor="ctr"/>
                </a:tc>
              </a:tr>
              <a:tr h="488950">
                <a:tc vMerge="1">
                  <a:tcPr/>
                </a:tc>
                <a:tc>
                  <a:txBody>
                    <a:bodyPr/>
                    <a:p>
                      <a:pPr indent="0" algn="ctr">
                        <a:buNone/>
                      </a:pPr>
                      <a:r>
                        <a:rPr lang="zh-CN" altLang="en-US" sz="1400"/>
                        <a:t>与收入有关的政策</a:t>
                      </a:r>
                      <a:endParaRPr lang="zh-CN" altLang="en-US" sz="1400"/>
                    </a:p>
                  </a:txBody>
                  <a:tcPr marL="0" marR="0" marT="0" marB="0" vert="horz" anchor="ctr"/>
                </a:tc>
                <a:tc>
                  <a:txBody>
                    <a:bodyPr/>
                    <a:p>
                      <a:pPr indent="0" algn="ctr">
                        <a:buNone/>
                      </a:pPr>
                      <a:r>
                        <a:rPr lang="zh-CN" altLang="en-US" sz="1400"/>
                        <a:t>政策舆论</a:t>
                      </a:r>
                      <a:endParaRPr lang="zh-CN" altLang="en-US" sz="1400"/>
                    </a:p>
                  </a:txBody>
                  <a:tcPr marL="0" marR="0" marT="0" marB="0" vert="horz" anchor="ctr"/>
                </a:tc>
                <a:tc>
                  <a:txBody>
                    <a:bodyPr/>
                    <a:p>
                      <a:pPr indent="0" algn="ctr">
                        <a:buNone/>
                      </a:pPr>
                      <a:r>
                        <a:rPr lang="zh-CN" altLang="en-US" sz="1400">
                          <a:sym typeface="+mn-ea"/>
                        </a:rPr>
                        <a:t>搜索数据、社交媒体数据、新闻数据、行业相关网站数据</a:t>
                      </a:r>
                      <a:endParaRPr lang="zh-CN" altLang="en-US" sz="1400"/>
                    </a:p>
                  </a:txBody>
                  <a:tcPr marL="0" marR="0" marT="0" marB="0" vert="horz" anchor="ctr"/>
                </a:tc>
                <a:tc>
                  <a:txBody>
                    <a:bodyPr/>
                    <a:p>
                      <a:pPr indent="0" algn="ctr">
                        <a:buNone/>
                      </a:pPr>
                      <a:r>
                        <a:rPr lang="zh-CN" altLang="en-US" sz="1400"/>
                        <a:t>信息提取、舆情监测技术</a:t>
                      </a:r>
                      <a:endParaRPr lang="zh-CN" altLang="en-US" sz="1400"/>
                    </a:p>
                  </a:txBody>
                  <a:tcPr marL="0" marR="0" marT="0" marB="0" vert="horz" anchor="ctr"/>
                </a:tc>
                <a:tc>
                  <a:txBody>
                    <a:bodyPr/>
                    <a:p>
                      <a:pPr indent="0" algn="ctr">
                        <a:buNone/>
                      </a:pPr>
                      <a:r>
                        <a:rPr lang="zh-CN" altLang="en-US" sz="1400"/>
                        <a:t>评估政策影响（杨莎</a:t>
                      </a:r>
                      <a:r>
                        <a:rPr lang="en-US" altLang="zh-CN" sz="1400"/>
                        <a:t>, </a:t>
                      </a:r>
                      <a:r>
                        <a:rPr lang="zh-CN" altLang="en-US" sz="1400"/>
                        <a:t>余伟</a:t>
                      </a:r>
                      <a:r>
                        <a:rPr lang="en-US" altLang="zh-CN" sz="1400"/>
                        <a:t>, </a:t>
                      </a:r>
                      <a:r>
                        <a:rPr lang="zh-CN" altLang="en-US" sz="1400"/>
                        <a:t>李石君</a:t>
                      </a:r>
                      <a:r>
                        <a:rPr lang="en-US" altLang="zh-CN" sz="1400"/>
                        <a:t>,</a:t>
                      </a:r>
                      <a:r>
                        <a:rPr lang="zh-CN" altLang="en-US" sz="1400"/>
                        <a:t>等）</a:t>
                      </a:r>
                      <a:endParaRPr lang="zh-CN" altLang="en-US" sz="1400"/>
                    </a:p>
                  </a:txBody>
                  <a:tcPr marL="0" marR="0" marT="0" marB="0" vert="horz" anchor="ctr"/>
                </a:tc>
              </a:tr>
            </a:tbl>
          </a:graphicData>
        </a:graphic>
      </p:graphicFrame>
      <p:sp>
        <p:nvSpPr>
          <p:cNvPr id="9" name="矩形 8"/>
          <p:cNvSpPr/>
          <p:nvPr/>
        </p:nvSpPr>
        <p:spPr>
          <a:xfrm>
            <a:off x="1219200" y="1389380"/>
            <a:ext cx="10714990" cy="23139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219200" y="3843020"/>
            <a:ext cx="10714990" cy="16383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
        <p:nvSpPr>
          <p:cNvPr id="12" name="矩形 11"/>
          <p:cNvSpPr/>
          <p:nvPr/>
        </p:nvSpPr>
        <p:spPr>
          <a:xfrm>
            <a:off x="1219200" y="5580380"/>
            <a:ext cx="10610850" cy="6153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金融相关因素的监测预测</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4" name="表格 3"/>
          <p:cNvGraphicFramePr/>
          <p:nvPr/>
        </p:nvGraphicFramePr>
        <p:xfrm>
          <a:off x="12700" y="1170940"/>
          <a:ext cx="11755755" cy="5678805"/>
        </p:xfrm>
        <a:graphic>
          <a:graphicData uri="http://schemas.openxmlformats.org/drawingml/2006/table">
            <a:tbl>
              <a:tblPr firstRow="1" bandRow="1">
                <a:tableStyleId>{5C22544A-7EE6-4342-B048-85BDC9FD1C3A}</a:tableStyleId>
              </a:tblPr>
              <a:tblGrid>
                <a:gridCol w="1256030"/>
                <a:gridCol w="1263650"/>
                <a:gridCol w="1927225"/>
                <a:gridCol w="2188845"/>
                <a:gridCol w="1785620"/>
                <a:gridCol w="3334385"/>
              </a:tblGrid>
              <a:tr h="213360">
                <a:tc>
                  <a:txBody>
                    <a:bodyPr/>
                    <a:p>
                      <a:pPr indent="0" algn="ctr">
                        <a:buNone/>
                      </a:pPr>
                      <a:r>
                        <a:rPr lang="zh-CN" altLang="en-US" sz="1400"/>
                        <a:t>因素</a:t>
                      </a:r>
                      <a:endParaRPr lang="zh-CN" altLang="en-US" sz="1400"/>
                    </a:p>
                  </a:txBody>
                  <a:tcPr marL="0" marR="0" marT="0" marB="0" vert="horz" anchor="ctr" anchorCtr="0"/>
                </a:tc>
                <a:tc>
                  <a:txBody>
                    <a:bodyPr/>
                    <a:p>
                      <a:pPr indent="0" algn="ctr">
                        <a:buNone/>
                      </a:pPr>
                      <a:r>
                        <a:rPr lang="zh-CN" altLang="en-US" sz="1400"/>
                        <a:t>二级因素</a:t>
                      </a:r>
                      <a:endParaRPr lang="zh-CN" altLang="en-US" sz="1400"/>
                    </a:p>
                  </a:txBody>
                  <a:tcPr marL="0" marR="0" marT="0" marB="0" vert="horz" anchor="ctr" anchorCtr="0"/>
                </a:tc>
                <a:tc>
                  <a:txBody>
                    <a:bodyPr/>
                    <a:p>
                      <a:pPr indent="0" algn="ctr">
                        <a:buNone/>
                      </a:pPr>
                      <a:r>
                        <a:rPr lang="zh-CN" altLang="en-US" sz="1400">
                          <a:sym typeface="+mn-ea"/>
                        </a:rPr>
                        <a:t>监控指标</a:t>
                      </a:r>
                      <a:endParaRPr lang="zh-CN" altLang="en-US" sz="1400">
                        <a:sym typeface="+mn-ea"/>
                      </a:endParaRPr>
                    </a:p>
                  </a:txBody>
                  <a:tcPr marL="0" marR="0" marT="0" marB="0" vert="horz" anchor="ctr" anchorCtr="0"/>
                </a:tc>
                <a:tc>
                  <a:txBody>
                    <a:bodyPr/>
                    <a:p>
                      <a:pPr indent="0" algn="ctr">
                        <a:buNone/>
                      </a:pPr>
                      <a:r>
                        <a:rPr lang="zh-CN" altLang="en-US" sz="1400"/>
                        <a:t>数据源</a:t>
                      </a:r>
                      <a:endParaRPr lang="zh-CN" altLang="en-US" sz="1400"/>
                    </a:p>
                  </a:txBody>
                  <a:tcPr marL="0" marR="0" marT="0" marB="0" vert="horz" anchor="ctr" anchorCtr="0"/>
                </a:tc>
                <a:tc>
                  <a:txBody>
                    <a:bodyPr/>
                    <a:p>
                      <a:pPr indent="0" algn="ctr">
                        <a:buNone/>
                      </a:pPr>
                      <a:r>
                        <a:rPr lang="zh-CN" altLang="en-US" sz="1400"/>
                        <a:t>方法</a:t>
                      </a:r>
                      <a:endParaRPr lang="zh-CN" altLang="en-US" sz="1400"/>
                    </a:p>
                  </a:txBody>
                  <a:tcPr marL="0" marR="0" marT="0" marB="0" vert="horz" anchor="ctr" anchorCtr="0"/>
                </a:tc>
                <a:tc>
                  <a:txBody>
                    <a:bodyPr/>
                    <a:p>
                      <a:pPr indent="0" algn="ctr">
                        <a:buNone/>
                      </a:pPr>
                      <a:r>
                        <a:rPr lang="zh-CN" altLang="en-US" sz="1400">
                          <a:sym typeface="+mn-ea"/>
                        </a:rPr>
                        <a:t>相关研究</a:t>
                      </a:r>
                      <a:endParaRPr lang="zh-CN" altLang="en-US" sz="1400"/>
                    </a:p>
                  </a:txBody>
                  <a:tcPr marL="0" marR="0" marT="0" marB="0" vert="horz" anchor="ctr" anchorCtr="0"/>
                </a:tc>
              </a:tr>
              <a:tr h="507365">
                <a:tc rowSpan="9">
                  <a:txBody>
                    <a:bodyPr/>
                    <a:p>
                      <a:pPr indent="0" algn="ctr">
                        <a:buNone/>
                      </a:pPr>
                      <a:r>
                        <a:rPr lang="zh-CN" altLang="en-US" sz="1400"/>
                        <a:t>需求</a:t>
                      </a:r>
                      <a:endParaRPr lang="zh-CN" altLang="en-US" sz="1400"/>
                    </a:p>
                    <a:p>
                      <a:pPr indent="0" algn="ctr">
                        <a:buNone/>
                      </a:pPr>
                      <a:endParaRPr lang="zh-CN" altLang="en-US" sz="1400"/>
                    </a:p>
                  </a:txBody>
                  <a:tcPr marL="0" marR="0" marT="0" marB="0" vert="horz" anchor="ctr" anchorCtr="0"/>
                </a:tc>
                <a:tc rowSpan="5">
                  <a:txBody>
                    <a:bodyPr/>
                    <a:p>
                      <a:pPr indent="0" algn="ctr">
                        <a:buNone/>
                      </a:pPr>
                      <a:r>
                        <a:rPr lang="zh-CN" altLang="en-US" sz="1400"/>
                        <a:t>经济增长</a:t>
                      </a:r>
                      <a:endParaRPr lang="zh-CN" altLang="en-US" sz="1400"/>
                    </a:p>
                  </a:txBody>
                  <a:tcPr marL="0" marR="0" marT="0" marB="0" vert="horz" anchor="ctr" anchorCtr="0"/>
                </a:tc>
                <a:tc>
                  <a:txBody>
                    <a:bodyPr/>
                    <a:p>
                      <a:pPr indent="0" algn="ctr">
                        <a:buNone/>
                      </a:pPr>
                      <a:r>
                        <a:rPr lang="zh-CN" altLang="en-US" sz="1400"/>
                        <a:t>价格指数</a:t>
                      </a:r>
                      <a:endParaRPr lang="zh-CN" altLang="en-US" sz="1400"/>
                    </a:p>
                  </a:txBody>
                  <a:tcPr marL="0" marR="0" marT="0" marB="0" vert="horz" anchor="ctr" anchorCtr="0"/>
                </a:tc>
                <a:tc>
                  <a:txBody>
                    <a:bodyPr/>
                    <a:p>
                      <a:pPr indent="0" algn="ctr">
                        <a:buNone/>
                      </a:pPr>
                      <a:r>
                        <a:rPr lang="zh-CN" altLang="en-US" sz="1400"/>
                        <a:t>电商数据、搜索数据</a:t>
                      </a:r>
                      <a:endParaRPr lang="zh-CN" altLang="en-US" sz="1400"/>
                    </a:p>
                  </a:txBody>
                  <a:tcPr marL="0" marR="0" marT="0" marB="0" vert="horz" anchor="ctr" anchorCtr="0"/>
                </a:tc>
                <a:tc>
                  <a:txBody>
                    <a:bodyPr/>
                    <a:p>
                      <a:pPr indent="0" algn="ctr">
                        <a:buNone/>
                      </a:pPr>
                      <a:r>
                        <a:rPr lang="zh-CN" altLang="en-US" sz="1400"/>
                        <a:t>传统的</a:t>
                      </a:r>
                      <a:r>
                        <a:rPr lang="en-US" altLang="zh-CN" sz="1400"/>
                        <a:t>CPI</a:t>
                      </a:r>
                      <a:r>
                        <a:rPr lang="zh-CN" altLang="en-US" sz="1400"/>
                        <a:t>计算方法</a:t>
                      </a:r>
                      <a:endParaRPr lang="zh-CN" altLang="en-US" sz="1400"/>
                    </a:p>
                  </a:txBody>
                  <a:tcPr marL="0" marR="0" marT="0" marB="0" vert="horz" anchor="ctr" anchorCtr="0"/>
                </a:tc>
                <a:tc>
                  <a:txBody>
                    <a:bodyPr/>
                    <a:p>
                      <a:pPr indent="0" algn="ctr">
                        <a:buNone/>
                      </a:pPr>
                      <a:r>
                        <a:rPr lang="en-US" altLang="zh-CN" sz="1400"/>
                        <a:t>The Billion Prices Project</a:t>
                      </a:r>
                      <a:r>
                        <a:rPr lang="zh-CN" altLang="en-US" sz="1400"/>
                        <a:t>、阿里指数、网络搜索与</a:t>
                      </a:r>
                      <a:r>
                        <a:rPr lang="en-US" altLang="zh-CN" sz="1400"/>
                        <a:t>CPI(</a:t>
                      </a:r>
                      <a:r>
                        <a:rPr lang="zh-CN" altLang="en-US" sz="1400"/>
                        <a:t>张崇</a:t>
                      </a:r>
                      <a:r>
                        <a:rPr lang="en-US" altLang="zh-CN" sz="1400"/>
                        <a:t>, </a:t>
                      </a:r>
                      <a:r>
                        <a:rPr lang="zh-CN" altLang="en-US" sz="1400"/>
                        <a:t>吕本富</a:t>
                      </a:r>
                      <a:r>
                        <a:rPr lang="en-US" altLang="zh-CN" sz="1400"/>
                        <a:t>, </a:t>
                      </a:r>
                      <a:r>
                        <a:rPr lang="zh-CN" altLang="en-US" sz="1400"/>
                        <a:t>彭赓</a:t>
                      </a:r>
                      <a:r>
                        <a:rPr lang="en-US" altLang="zh-CN" sz="1400"/>
                        <a:t>,</a:t>
                      </a:r>
                      <a:r>
                        <a:rPr lang="zh-CN" altLang="en-US" sz="1400"/>
                        <a:t>等</a:t>
                      </a:r>
                      <a:r>
                        <a:rPr lang="en-US" altLang="zh-CN" sz="1400"/>
                        <a:t>)</a:t>
                      </a:r>
                      <a:endParaRPr lang="en-US" altLang="zh-CN" sz="1400"/>
                    </a:p>
                  </a:txBody>
                  <a:tcPr marL="0" marR="0" marT="0" marB="0" vert="horz" anchor="ctr" anchorCtr="0"/>
                </a:tc>
              </a:tr>
              <a:tr h="681990">
                <a:tc vMerge="1">
                  <a:tcPr/>
                </a:tc>
                <a:tc vMerge="1">
                  <a:tcPr/>
                </a:tc>
                <a:tc>
                  <a:txBody>
                    <a:bodyPr/>
                    <a:p>
                      <a:pPr indent="0" algn="ctr">
                        <a:buNone/>
                      </a:pPr>
                      <a:r>
                        <a:rPr lang="zh-CN" altLang="en-US" sz="1400"/>
                        <a:t>失业率、就业情况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回归分析</a:t>
                      </a:r>
                      <a:endParaRPr lang="zh-CN" altLang="en-US" sz="1400"/>
                    </a:p>
                  </a:txBody>
                  <a:tcPr marL="0" marR="0" marT="0" marB="0" vert="horz" anchor="ctr" anchorCtr="0"/>
                </a:tc>
                <a:tc>
                  <a:txBody>
                    <a:bodyPr/>
                    <a:p>
                      <a:pPr indent="0" algn="ctr">
                        <a:buNone/>
                      </a:pPr>
                      <a:r>
                        <a:rPr lang="zh-CN" altLang="en-US" sz="1400"/>
                        <a:t>德国、以色列、土耳其、美国等失业率就业情况（</a:t>
                      </a:r>
                      <a:r>
                        <a:rPr lang="en-US" altLang="zh-CN" sz="1400"/>
                        <a:t>Choi H</a:t>
                      </a:r>
                      <a:r>
                        <a:rPr lang="zh-CN" altLang="en-US" sz="1400"/>
                        <a:t>）（</a:t>
                      </a:r>
                      <a:r>
                        <a:rPr lang="en-US" altLang="zh-CN" sz="1400"/>
                        <a:t>Ettredge M, Gerdes J, Karuga G</a:t>
                      </a:r>
                      <a:r>
                        <a:rPr lang="zh-CN" altLang="en-US" sz="1400"/>
                        <a:t>）</a:t>
                      </a:r>
                      <a:endParaRPr lang="zh-CN" altLang="en-US" sz="1400"/>
                    </a:p>
                  </a:txBody>
                  <a:tcPr marL="0" marR="0" marT="0" marB="0" vert="horz" anchor="ctr" anchorCtr="0"/>
                </a:tc>
              </a:tr>
              <a:tr h="363220">
                <a:tc vMerge="1">
                  <a:tcPr/>
                </a:tc>
                <a:tc vMerge="1">
                  <a:tcPr/>
                </a:tc>
                <a:tc>
                  <a:txBody>
                    <a:bodyPr/>
                    <a:p>
                      <a:pPr indent="0" algn="ctr">
                        <a:buNone/>
                      </a:pPr>
                      <a:r>
                        <a:rPr lang="zh-CN" altLang="en-US" sz="1400"/>
                        <a:t>消费指数</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传统的计算方法</a:t>
                      </a:r>
                      <a:endParaRPr lang="zh-CN" altLang="en-US" sz="1400"/>
                    </a:p>
                  </a:txBody>
                  <a:tcPr marL="0" marR="0" marT="0" marB="0" vert="horz" anchor="ctr" anchorCtr="0"/>
                </a:tc>
                <a:tc>
                  <a:txBody>
                    <a:bodyPr/>
                    <a:p>
                      <a:pPr indent="0" algn="ctr">
                        <a:buNone/>
                      </a:pPr>
                      <a:r>
                        <a:rPr lang="zh-CN" altLang="en-US" sz="1400"/>
                        <a:t>消费者信心指数（</a:t>
                      </a:r>
                      <a:r>
                        <a:rPr lang="en-US" altLang="zh-CN" sz="1400"/>
                        <a:t>Vosen S, Schmidt T</a:t>
                      </a:r>
                      <a:r>
                        <a:rPr lang="zh-CN" altLang="en-US" sz="1400"/>
                        <a:t>）</a:t>
                      </a:r>
                      <a:endParaRPr lang="zh-CN" altLang="en-US" sz="1400"/>
                    </a:p>
                  </a:txBody>
                  <a:tcPr marL="0" marR="0" marT="0" marB="0" vert="horz" anchor="ctr" anchorCtr="0"/>
                </a:tc>
              </a:tr>
              <a:tr h="560705">
                <a:tc vMerge="1">
                  <a:tcPr/>
                </a:tc>
                <a:tc vMerge="1">
                  <a:tcPr/>
                </a:tc>
                <a:tc>
                  <a:txBody>
                    <a:bodyPr/>
                    <a:p>
                      <a:pPr indent="0" algn="ctr">
                        <a:buNone/>
                      </a:pPr>
                      <a:r>
                        <a:rPr lang="zh-CN" altLang="en-US" sz="1400"/>
                        <a:t>经济增长趋势</a:t>
                      </a:r>
                      <a:endParaRPr lang="zh-CN" altLang="en-US" sz="1400"/>
                    </a:p>
                  </a:txBody>
                  <a:tcPr marL="0" marR="0" marT="0" marB="0" vert="horz" anchor="ctr" anchorCtr="0"/>
                </a:tc>
                <a:tc>
                  <a:txBody>
                    <a:bodyPr/>
                    <a:p>
                      <a:pPr indent="0" algn="ctr">
                        <a:buNone/>
                      </a:pPr>
                      <a:r>
                        <a:rPr lang="zh-CN" altLang="en-US" sz="1400"/>
                        <a:t>企业管理数据</a:t>
                      </a:r>
                      <a:endParaRPr lang="zh-CN" altLang="en-US" sz="1400"/>
                    </a:p>
                  </a:txBody>
                  <a:tcPr marL="0" marR="0" marT="0" marB="0" vert="horz" anchor="ctr" anchorCtr="0"/>
                </a:tc>
                <a:tc>
                  <a:txBody>
                    <a:bodyPr/>
                    <a:p>
                      <a:pPr indent="0" algn="ctr">
                        <a:buNone/>
                      </a:pPr>
                      <a:r>
                        <a:rPr lang="zh-CN" altLang="en-US" sz="1400"/>
                        <a:t>指标模型</a:t>
                      </a:r>
                      <a:endParaRPr lang="zh-CN" altLang="en-US" sz="1400"/>
                    </a:p>
                  </a:txBody>
                  <a:tcPr marL="0" marR="0" marT="0" marB="0" vert="horz" anchor="ctr" anchorCtr="0"/>
                </a:tc>
                <a:tc>
                  <a:txBody>
                    <a:bodyPr/>
                    <a:p>
                      <a:pPr indent="0" algn="ctr">
                        <a:buNone/>
                      </a:pPr>
                      <a:r>
                        <a:rPr lang="zh-CN" altLang="en-US" sz="1400"/>
                        <a:t>用电量、货运量、银行贷款 “克强指数”（申红艳</a:t>
                      </a:r>
                      <a:r>
                        <a:rPr lang="en-US" altLang="zh-CN" sz="1400"/>
                        <a:t>, </a:t>
                      </a:r>
                      <a:r>
                        <a:rPr lang="zh-CN" altLang="en-US" sz="1400"/>
                        <a:t>吴晨生</a:t>
                      </a:r>
                      <a:r>
                        <a:rPr lang="en-US" altLang="zh-CN" sz="1400"/>
                        <a:t>, </a:t>
                      </a:r>
                      <a:r>
                        <a:rPr lang="zh-CN" altLang="en-US" sz="1400"/>
                        <a:t>扆铁梅</a:t>
                      </a:r>
                      <a:r>
                        <a:rPr lang="en-US" altLang="zh-CN" sz="1400"/>
                        <a:t>,</a:t>
                      </a:r>
                      <a:r>
                        <a:rPr lang="zh-CN" altLang="en-US" sz="1400"/>
                        <a:t>等）</a:t>
                      </a:r>
                      <a:endParaRPr lang="zh-CN" altLang="en-US" sz="1400"/>
                    </a:p>
                  </a:txBody>
                  <a:tcPr marL="0" marR="0" marT="0" marB="0" vert="horz" anchor="ctr" anchorCtr="0"/>
                </a:tc>
              </a:tr>
              <a:tr h="264795">
                <a:tc vMerge="1">
                  <a:tcPr/>
                </a:tc>
                <a:tc vMerge="1">
                  <a:tcPr/>
                </a:tc>
                <a:tc>
                  <a:txBody>
                    <a:bodyPr/>
                    <a:p>
                      <a:pPr indent="0" algn="ctr">
                        <a:buNone/>
                      </a:pPr>
                      <a:r>
                        <a:rPr lang="en-US" altLang="zh-CN" sz="1400"/>
                        <a:t>GDP</a:t>
                      </a:r>
                      <a:endParaRPr lang="en-US" altLang="zh-CN" sz="1400"/>
                    </a:p>
                  </a:txBody>
                  <a:tcPr marL="0" marR="0" marT="0" marB="0" vert="horz" anchor="ctr" anchorCtr="0"/>
                </a:tc>
                <a:tc>
                  <a:txBody>
                    <a:bodyPr/>
                    <a:p>
                      <a:pPr indent="0" algn="ctr">
                        <a:buNone/>
                      </a:pPr>
                      <a:r>
                        <a:rPr lang="zh-CN" altLang="en-US" sz="1400"/>
                        <a:t>搜索数据</a:t>
                      </a:r>
                      <a:endParaRPr lang="zh-CN" altLang="en-US" sz="1400"/>
                    </a:p>
                  </a:txBody>
                  <a:tcPr marL="0" marR="0" marT="0" marB="0" vert="horz" anchor="ctr" anchorCtr="0"/>
                </a:tc>
                <a:tc>
                  <a:txBody>
                    <a:bodyPr/>
                    <a:p>
                      <a:pPr indent="0" algn="ctr">
                        <a:buNone/>
                      </a:pPr>
                      <a:r>
                        <a:rPr lang="zh-CN" altLang="en-US" sz="1400"/>
                        <a:t>统计建模</a:t>
                      </a:r>
                      <a:endParaRPr lang="zh-CN" altLang="en-US" sz="1400"/>
                    </a:p>
                  </a:txBody>
                  <a:tcPr marL="0" marR="0" marT="0" marB="0" vert="horz" anchor="ctr" anchorCtr="0"/>
                </a:tc>
                <a:tc>
                  <a:txBody>
                    <a:bodyPr/>
                    <a:p>
                      <a:pPr indent="0" algn="ctr">
                        <a:buNone/>
                      </a:pPr>
                      <a:r>
                        <a:rPr lang="zh-CN" altLang="en-US" sz="1400"/>
                        <a:t>预测中国</a:t>
                      </a:r>
                      <a:r>
                        <a:rPr lang="en-US" altLang="zh-CN" sz="1400"/>
                        <a:t>GDP</a:t>
                      </a:r>
                      <a:r>
                        <a:rPr lang="zh-CN" altLang="en-US" sz="1400"/>
                        <a:t>（</a:t>
                      </a:r>
                      <a:r>
                        <a:rPr lang="en-US" altLang="zh-CN" sz="1400"/>
                        <a:t>Liu T, Xu X, Fan F</a:t>
                      </a:r>
                      <a:r>
                        <a:rPr lang="zh-CN" altLang="en-US" sz="1400"/>
                        <a:t>）</a:t>
                      </a:r>
                      <a:endParaRPr lang="zh-CN" altLang="en-US" sz="1400"/>
                    </a:p>
                  </a:txBody>
                  <a:tcPr marL="0" marR="0" marT="0" marB="0" vert="horz" anchor="ctr" anchorCtr="0"/>
                </a:tc>
              </a:tr>
              <a:tr h="1026160">
                <a:tc vMerge="1">
                  <a:tcPr/>
                </a:tc>
                <a:tc rowSpan="2">
                  <a:txBody>
                    <a:bodyPr/>
                    <a:p>
                      <a:pPr indent="0" algn="ctr">
                        <a:buNone/>
                      </a:pPr>
                      <a:r>
                        <a:rPr lang="en-US" altLang="zh-CN" sz="1400"/>
                        <a:t>  </a:t>
                      </a:r>
                      <a:r>
                        <a:rPr lang="zh-CN" altLang="en-US" sz="1400"/>
                        <a:t>全球、国内需求</a:t>
                      </a:r>
                      <a:endParaRPr lang="zh-CN" altLang="en-US" sz="1400"/>
                    </a:p>
                  </a:txBody>
                  <a:tcPr marL="0" marR="0" marT="0" marB="0" vert="horz" anchor="ctr" anchorCtr="0"/>
                </a:tc>
                <a:tc>
                  <a:txBody>
                    <a:bodyPr/>
                    <a:p>
                      <a:pPr indent="0" algn="ctr">
                        <a:buNone/>
                      </a:pPr>
                      <a:r>
                        <a:rPr lang="zh-CN" altLang="en-US" sz="1400"/>
                        <a:t>产品销售情况</a:t>
                      </a:r>
                      <a:endParaRPr lang="zh-CN" altLang="en-US" sz="1400"/>
                    </a:p>
                  </a:txBody>
                  <a:tcPr marL="0" marR="0" marT="0" marB="0" vert="horz" anchor="ctr" anchorCtr="0"/>
                </a:tc>
                <a:tc>
                  <a:txBody>
                    <a:bodyPr/>
                    <a:p>
                      <a:pPr indent="0" algn="ctr">
                        <a:buNone/>
                      </a:pPr>
                      <a:r>
                        <a:rPr lang="zh-CN" altLang="en-US" sz="1400">
                          <a:sym typeface="+mn-ea"/>
                        </a:rPr>
                        <a:t>搜索数据</a:t>
                      </a:r>
                      <a:endParaRPr lang="zh-CN" altLang="en-US" sz="1400"/>
                    </a:p>
                  </a:txBody>
                  <a:tcPr marL="0" marR="0" marT="0" marB="0" vert="horz" anchor="ctr" anchorCtr="0"/>
                </a:tc>
                <a:tc>
                  <a:txBody>
                    <a:bodyPr/>
                    <a:p>
                      <a:pPr indent="0" algn="ctr">
                        <a:buNone/>
                      </a:pPr>
                      <a:r>
                        <a:rPr lang="zh-CN" altLang="en-US" sz="1400"/>
                        <a:t>文本情绪分析</a:t>
                      </a:r>
                      <a:endParaRPr lang="zh-CN" altLang="en-US" sz="1400"/>
                    </a:p>
                  </a:txBody>
                  <a:tcPr marL="0" marR="0" marT="0" marB="0" vert="horz" anchor="ctr" anchorCtr="0"/>
                </a:tc>
                <a:tc>
                  <a:txBody>
                    <a:bodyPr/>
                    <a:p>
                      <a:pPr indent="0" algn="ctr">
                        <a:buNone/>
                      </a:pPr>
                      <a:r>
                        <a:rPr lang="zh-CN" altLang="en-US" sz="1400"/>
                        <a:t>电影票房（王炼</a:t>
                      </a:r>
                      <a:r>
                        <a:rPr lang="en-US" altLang="zh-CN" sz="1400"/>
                        <a:t>, </a:t>
                      </a:r>
                      <a:r>
                        <a:rPr lang="zh-CN" altLang="en-US" sz="1400"/>
                        <a:t>贾建民）、游戏（</a:t>
                      </a:r>
                      <a:r>
                        <a:rPr lang="en-US" altLang="zh-CN" sz="1400"/>
                        <a:t>Asur S, Huberman B A</a:t>
                      </a:r>
                      <a:r>
                        <a:rPr lang="zh-CN" altLang="en-US" sz="1400"/>
                        <a:t>）、汽车（</a:t>
                      </a:r>
                      <a:r>
                        <a:rPr lang="en-US" altLang="zh-CN" sz="1400"/>
                        <a:t>Barreira N, Godinho P, Melo P</a:t>
                      </a:r>
                      <a:r>
                        <a:rPr lang="zh-CN" altLang="en-US" sz="1400"/>
                        <a:t>）、房地产（</a:t>
                      </a:r>
                      <a:r>
                        <a:rPr lang="en-US" altLang="zh-CN" sz="1400"/>
                        <a:t>Suhoy T</a:t>
                      </a:r>
                      <a:r>
                        <a:rPr lang="zh-CN" altLang="en-US" sz="1400"/>
                        <a:t>）、图书、电信业（</a:t>
                      </a:r>
                      <a:r>
                        <a:rPr lang="en-US" altLang="zh-CN" sz="1400"/>
                        <a:t>Bughin J</a:t>
                      </a:r>
                      <a:r>
                        <a:rPr lang="zh-CN" altLang="en-US" sz="1400"/>
                        <a:t>）</a:t>
                      </a:r>
                      <a:endParaRPr lang="zh-CN" altLang="en-US" sz="1400"/>
                    </a:p>
                  </a:txBody>
                  <a:tcPr marL="0" marR="0" marT="0" marB="0" vert="horz" anchor="ctr" anchorCtr="0"/>
                </a:tc>
              </a:tr>
              <a:tr h="781050">
                <a:tc vMerge="1">
                  <a:tcPr/>
                </a:tc>
                <a:tc vMerge="1">
                  <a:tcPr/>
                </a:tc>
                <a:tc>
                  <a:txBody>
                    <a:bodyPr/>
                    <a:p>
                      <a:pPr indent="0" algn="ctr">
                        <a:buNone/>
                      </a:pPr>
                      <a:r>
                        <a:rPr lang="zh-CN" altLang="en-US" sz="1400"/>
                        <a:t>产品需求量</a:t>
                      </a:r>
                      <a:endParaRPr lang="zh-CN" altLang="en-US" sz="1400"/>
                    </a:p>
                  </a:txBody>
                  <a:tcPr marL="0" marR="0" marT="0" marB="0" vert="horz" anchor="ctr" anchorCtr="0"/>
                </a:tc>
                <a:tc>
                  <a:txBody>
                    <a:bodyPr/>
                    <a:p>
                      <a:pPr indent="0" algn="ctr">
                        <a:buNone/>
                      </a:pPr>
                      <a:r>
                        <a:rPr lang="zh-CN" altLang="en-US" sz="1400"/>
                        <a:t>企业管理数据、</a:t>
                      </a:r>
                      <a:r>
                        <a:rPr lang="zh-CN" altLang="en-US" sz="1400">
                          <a:sym typeface="+mn-ea"/>
                        </a:rPr>
                        <a:t>搜索数据</a:t>
                      </a:r>
                      <a:r>
                        <a:rPr lang="zh-CN" altLang="en-US" sz="1400"/>
                        <a:t>、行业相关网站数据</a:t>
                      </a:r>
                      <a:endParaRPr lang="zh-CN" altLang="en-US" sz="1400"/>
                    </a:p>
                  </a:txBody>
                  <a:tcPr marL="0" marR="0" marT="0" marB="0" vert="horz" anchor="ctr" anchorCtr="0"/>
                </a:tc>
                <a:tc>
                  <a:txBody>
                    <a:bodyPr/>
                    <a:p>
                      <a:pPr indent="0" algn="ctr">
                        <a:buNone/>
                      </a:pPr>
                      <a:r>
                        <a:rPr lang="zh-CN" altLang="en-US" sz="1400"/>
                        <a:t>文本情绪分析、数值回归建模</a:t>
                      </a:r>
                      <a:endParaRPr lang="zh-CN" altLang="en-US" sz="1400"/>
                    </a:p>
                  </a:txBody>
                  <a:tcPr marL="0" marR="0" marT="0" marB="0" vert="horz" anchor="ctr" anchorCtr="0"/>
                </a:tc>
                <a:tc>
                  <a:txBody>
                    <a:bodyPr/>
                    <a:p>
                      <a:pPr indent="0" algn="ctr">
                        <a:buNone/>
                      </a:pPr>
                      <a:r>
                        <a:rPr lang="zh-CN" altLang="en-US" sz="1400"/>
                        <a:t>媒体业需求预测（</a:t>
                      </a:r>
                      <a:r>
                        <a:rPr lang="en-US" altLang="zh-CN" sz="1400"/>
                        <a:t>Bertsimas D, Kallus N, Hussain A</a:t>
                      </a:r>
                      <a:r>
                        <a:rPr lang="zh-CN" altLang="en-US" sz="1400"/>
                        <a:t>）、电影票房（</a:t>
                      </a:r>
                      <a:r>
                        <a:rPr lang="en-US" altLang="zh-CN" sz="1400"/>
                        <a:t>Asur S, Huberman B A</a:t>
                      </a:r>
                      <a:r>
                        <a:rPr lang="zh-CN" altLang="en-US" sz="1400"/>
                        <a:t>）</a:t>
                      </a:r>
                      <a:endParaRPr lang="zh-CN" altLang="en-US" sz="1400"/>
                    </a:p>
                  </a:txBody>
                  <a:tcPr marL="0" marR="0" marT="0" marB="0" vert="horz" anchor="ctr" anchorCtr="0"/>
                </a:tc>
              </a:tr>
              <a:tr h="508000">
                <a:tc vMerge="1">
                  <a:tcPr/>
                </a:tc>
                <a:tc>
                  <a:txBody>
                    <a:bodyPr/>
                    <a:p>
                      <a:pPr indent="0" algn="ctr">
                        <a:buNone/>
                      </a:pPr>
                      <a:r>
                        <a:rPr lang="zh-CN" altLang="en-US" sz="1400"/>
                        <a:t>产业发展</a:t>
                      </a:r>
                      <a:endParaRPr lang="zh-CN" altLang="en-US" sz="1400"/>
                    </a:p>
                  </a:txBody>
                  <a:tcPr marL="0" marR="0" marT="0" marB="0" vert="horz" anchor="ctr"/>
                </a:tc>
                <a:tc>
                  <a:txBody>
                    <a:bodyPr/>
                    <a:p>
                      <a:pPr indent="0" algn="ctr">
                        <a:buNone/>
                      </a:pPr>
                      <a:r>
                        <a:rPr lang="zh-CN" altLang="en-US" sz="1400"/>
                        <a:t>市场情绪</a:t>
                      </a:r>
                      <a:endParaRPr lang="zh-CN" altLang="en-US" sz="1400"/>
                    </a:p>
                  </a:txBody>
                  <a:tcPr marL="0" marR="0" marT="0" marB="0" vert="horz" anchor="ctr"/>
                </a:tc>
                <a:tc>
                  <a:txBody>
                    <a:bodyPr/>
                    <a:p>
                      <a:pPr indent="0" algn="ctr">
                        <a:buNone/>
                      </a:pPr>
                      <a:r>
                        <a:rPr lang="zh-CN" altLang="en-US" sz="1400"/>
                        <a:t>搜索数据、社交媒体数据、新闻数据、</a:t>
                      </a:r>
                      <a:r>
                        <a:rPr lang="zh-CN" altLang="en-US" sz="1400">
                          <a:sym typeface="+mn-ea"/>
                        </a:rPr>
                        <a:t>行业相关网站数据</a:t>
                      </a:r>
                      <a:endParaRPr lang="zh-CN" altLang="en-US" sz="1400"/>
                    </a:p>
                  </a:txBody>
                  <a:tcPr marL="0" marR="0" marT="0" marB="0" vert="horz" anchor="ctr"/>
                </a:tc>
                <a:tc>
                  <a:txBody>
                    <a:bodyPr/>
                    <a:p>
                      <a:pPr indent="0" algn="ctr">
                        <a:buNone/>
                      </a:pPr>
                      <a:r>
                        <a:rPr lang="zh-CN" altLang="en-US" sz="1400"/>
                        <a:t>因素分析模型、分类模型与集成</a:t>
                      </a:r>
                      <a:endParaRPr lang="zh-CN" altLang="en-US" sz="1400"/>
                    </a:p>
                  </a:txBody>
                  <a:tcPr marL="0" marR="0" marT="0" marB="0" vert="horz" anchor="ctr"/>
                </a:tc>
                <a:tc>
                  <a:txBody>
                    <a:bodyPr/>
                    <a:p>
                      <a:pPr indent="0" algn="ctr">
                        <a:buNone/>
                      </a:pPr>
                      <a:r>
                        <a:rPr lang="zh-CN" altLang="en-US" sz="1400"/>
                        <a:t>监测市场情绪（林振兴）（</a:t>
                      </a:r>
                      <a:r>
                        <a:rPr lang="en-US" altLang="zh-CN" sz="1400"/>
                        <a:t>Das S R, Chen M Y</a:t>
                      </a:r>
                      <a:r>
                        <a:rPr lang="zh-CN" altLang="en-US" sz="1400"/>
                        <a:t>）</a:t>
                      </a:r>
                      <a:endParaRPr lang="zh-CN" altLang="en-US" sz="1400"/>
                    </a:p>
                  </a:txBody>
                  <a:tcPr marL="0" marR="0" marT="0" marB="0" vert="horz" anchor="ctr"/>
                </a:tc>
              </a:tr>
              <a:tr h="488950">
                <a:tc vMerge="1">
                  <a:tcPr/>
                </a:tc>
                <a:tc>
                  <a:txBody>
                    <a:bodyPr/>
                    <a:p>
                      <a:pPr indent="0" algn="ctr">
                        <a:buNone/>
                      </a:pPr>
                      <a:r>
                        <a:rPr lang="zh-CN" altLang="en-US" sz="1400"/>
                        <a:t>与收入有关的政策</a:t>
                      </a:r>
                      <a:endParaRPr lang="zh-CN" altLang="en-US" sz="1400"/>
                    </a:p>
                  </a:txBody>
                  <a:tcPr marL="0" marR="0" marT="0" marB="0" vert="horz" anchor="ctr"/>
                </a:tc>
                <a:tc>
                  <a:txBody>
                    <a:bodyPr/>
                    <a:p>
                      <a:pPr indent="0" algn="ctr">
                        <a:buNone/>
                      </a:pPr>
                      <a:r>
                        <a:rPr lang="zh-CN" altLang="en-US" sz="1400"/>
                        <a:t>政策舆论</a:t>
                      </a:r>
                      <a:endParaRPr lang="zh-CN" altLang="en-US" sz="1400"/>
                    </a:p>
                  </a:txBody>
                  <a:tcPr marL="0" marR="0" marT="0" marB="0" vert="horz" anchor="ctr"/>
                </a:tc>
                <a:tc>
                  <a:txBody>
                    <a:bodyPr/>
                    <a:p>
                      <a:pPr indent="0" algn="ctr">
                        <a:buNone/>
                      </a:pPr>
                      <a:r>
                        <a:rPr lang="zh-CN" altLang="en-US" sz="1400">
                          <a:sym typeface="+mn-ea"/>
                        </a:rPr>
                        <a:t>搜索数据、社交媒体数据、新闻数据、行业相关网站数据</a:t>
                      </a:r>
                      <a:endParaRPr lang="zh-CN" altLang="en-US" sz="1400"/>
                    </a:p>
                  </a:txBody>
                  <a:tcPr marL="0" marR="0" marT="0" marB="0" vert="horz" anchor="ctr"/>
                </a:tc>
                <a:tc>
                  <a:txBody>
                    <a:bodyPr/>
                    <a:p>
                      <a:pPr indent="0" algn="ctr">
                        <a:buNone/>
                      </a:pPr>
                      <a:r>
                        <a:rPr lang="zh-CN" altLang="en-US" sz="1400"/>
                        <a:t>信息提取、舆情监测技术</a:t>
                      </a:r>
                      <a:endParaRPr lang="zh-CN" altLang="en-US" sz="1400"/>
                    </a:p>
                  </a:txBody>
                  <a:tcPr marL="0" marR="0" marT="0" marB="0" vert="horz" anchor="ctr"/>
                </a:tc>
                <a:tc>
                  <a:txBody>
                    <a:bodyPr/>
                    <a:p>
                      <a:pPr indent="0" algn="ctr">
                        <a:buNone/>
                      </a:pPr>
                      <a:r>
                        <a:rPr lang="zh-CN" altLang="en-US" sz="1400"/>
                        <a:t>评估政策影响（杨莎</a:t>
                      </a:r>
                      <a:r>
                        <a:rPr lang="en-US" altLang="zh-CN" sz="1400"/>
                        <a:t>, </a:t>
                      </a:r>
                      <a:r>
                        <a:rPr lang="zh-CN" altLang="en-US" sz="1400"/>
                        <a:t>余伟</a:t>
                      </a:r>
                      <a:r>
                        <a:rPr lang="en-US" altLang="zh-CN" sz="1400"/>
                        <a:t>, </a:t>
                      </a:r>
                      <a:r>
                        <a:rPr lang="zh-CN" altLang="en-US" sz="1400"/>
                        <a:t>李石君</a:t>
                      </a:r>
                      <a:r>
                        <a:rPr lang="en-US" altLang="zh-CN" sz="1400"/>
                        <a:t>,</a:t>
                      </a:r>
                      <a:r>
                        <a:rPr lang="zh-CN" altLang="en-US" sz="1400"/>
                        <a:t>等）</a:t>
                      </a:r>
                      <a:endParaRPr lang="zh-CN" altLang="en-US" sz="1400"/>
                    </a:p>
                  </a:txBody>
                  <a:tcPr marL="0" marR="0" marT="0" marB="0" vert="horz" anchor="ctr"/>
                </a:tc>
              </a:tr>
            </a:tbl>
          </a:graphicData>
        </a:graphic>
      </p:graphicFrame>
      <p:sp>
        <p:nvSpPr>
          <p:cNvPr id="12" name="矩形 11"/>
          <p:cNvSpPr/>
          <p:nvPr/>
        </p:nvSpPr>
        <p:spPr>
          <a:xfrm>
            <a:off x="1219200" y="5580380"/>
            <a:ext cx="10610850" cy="61531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金融相关因素的监测预测</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0" name="表格 -1"/>
          <p:cNvGraphicFramePr/>
          <p:nvPr/>
        </p:nvGraphicFramePr>
        <p:xfrm>
          <a:off x="189230" y="1249680"/>
          <a:ext cx="11626215" cy="5461000"/>
        </p:xfrm>
        <a:graphic>
          <a:graphicData uri="http://schemas.openxmlformats.org/drawingml/2006/table">
            <a:tbl>
              <a:tblPr firstRow="1" bandRow="1">
                <a:tableStyleId>{5C22544A-7EE6-4342-B048-85BDC9FD1C3A}</a:tableStyleId>
              </a:tblPr>
              <a:tblGrid>
                <a:gridCol w="1194435"/>
                <a:gridCol w="1504315"/>
                <a:gridCol w="1949450"/>
                <a:gridCol w="2193925"/>
                <a:gridCol w="1486535"/>
                <a:gridCol w="3297555"/>
              </a:tblGrid>
              <a:tr h="238125">
                <a:tc>
                  <a:txBody>
                    <a:bodyPr/>
                    <a:p>
                      <a:pPr indent="0" algn="ctr">
                        <a:buNone/>
                      </a:pPr>
                      <a:r>
                        <a:rPr lang="zh-CN" altLang="en-US" sz="1400"/>
                        <a:t>因素</a:t>
                      </a:r>
                      <a:endParaRPr lang="zh-CN" altLang="en-US" sz="1400"/>
                    </a:p>
                  </a:txBody>
                  <a:tcPr marL="0" marR="0" marT="0" marB="0" vert="horz" anchor="ctr"/>
                </a:tc>
                <a:tc>
                  <a:txBody>
                    <a:bodyPr/>
                    <a:p>
                      <a:pPr indent="0" algn="ctr">
                        <a:buNone/>
                      </a:pPr>
                      <a:r>
                        <a:rPr lang="zh-CN" altLang="en-US" sz="1400">
                          <a:sym typeface="+mn-ea"/>
                        </a:rPr>
                        <a:t>二级因素</a:t>
                      </a:r>
                      <a:endParaRPr lang="zh-CN" altLang="en-US" sz="1400">
                        <a:sym typeface="+mn-ea"/>
                      </a:endParaRPr>
                    </a:p>
                  </a:txBody>
                  <a:tcPr marL="0" marR="0" marT="0" marB="0" vert="horz" anchor="ctr"/>
                </a:tc>
                <a:tc>
                  <a:txBody>
                    <a:bodyPr/>
                    <a:p>
                      <a:pPr indent="0" algn="ctr">
                        <a:buNone/>
                      </a:pPr>
                      <a:r>
                        <a:rPr lang="zh-CN" altLang="en-US" sz="1400">
                          <a:sym typeface="+mn-ea"/>
                        </a:rPr>
                        <a:t>监控指标</a:t>
                      </a:r>
                      <a:endParaRPr lang="zh-CN" altLang="en-US" sz="1400">
                        <a:sym typeface="+mn-ea"/>
                      </a:endParaRPr>
                    </a:p>
                  </a:txBody>
                  <a:tcPr marL="0" marR="0" marT="0" marB="0" vert="horz" anchor="ctr"/>
                </a:tc>
                <a:tc>
                  <a:txBody>
                    <a:bodyPr/>
                    <a:p>
                      <a:pPr indent="0" algn="ctr">
                        <a:buNone/>
                      </a:pPr>
                      <a:r>
                        <a:rPr lang="zh-CN" altLang="en-US" sz="1400"/>
                        <a:t>数据源</a:t>
                      </a:r>
                      <a:endParaRPr lang="zh-CN" altLang="en-US" sz="1400"/>
                    </a:p>
                  </a:txBody>
                  <a:tcPr marL="0" marR="0" marT="0" marB="0" vert="horz" anchor="ctr"/>
                </a:tc>
                <a:tc>
                  <a:txBody>
                    <a:bodyPr/>
                    <a:p>
                      <a:pPr indent="0" algn="ctr">
                        <a:buNone/>
                      </a:pPr>
                      <a:r>
                        <a:rPr lang="zh-CN" altLang="en-US" sz="1400"/>
                        <a:t>方法</a:t>
                      </a:r>
                      <a:endParaRPr lang="zh-CN" altLang="en-US" sz="1400"/>
                    </a:p>
                  </a:txBody>
                  <a:tcPr marL="0" marR="0" marT="0" marB="0" vert="horz" anchor="ctr"/>
                </a:tc>
                <a:tc>
                  <a:txBody>
                    <a:bodyPr/>
                    <a:p>
                      <a:pPr indent="0" algn="ctr">
                        <a:buNone/>
                      </a:pPr>
                      <a:r>
                        <a:rPr lang="zh-CN" altLang="en-US" sz="1400"/>
                        <a:t>文献</a:t>
                      </a:r>
                      <a:endParaRPr lang="zh-CN" altLang="en-US" sz="1400"/>
                    </a:p>
                  </a:txBody>
                  <a:tcPr marL="0" marR="0" marT="0" marB="0" vert="horz" anchor="ctr"/>
                </a:tc>
              </a:tr>
              <a:tr h="548640">
                <a:tc>
                  <a:txBody>
                    <a:bodyPr/>
                    <a:p>
                      <a:pPr indent="0" algn="ctr">
                        <a:buNone/>
                      </a:pPr>
                      <a:r>
                        <a:rPr lang="zh-CN" altLang="en-US" sz="1400"/>
                        <a:t>价格</a:t>
                      </a:r>
                      <a:endParaRPr lang="zh-CN" altLang="en-US" sz="1400"/>
                    </a:p>
                  </a:txBody>
                  <a:tcPr marL="0" marR="0" marT="0" marB="0" vert="horz" anchor="ctr"/>
                </a:tc>
                <a:tc>
                  <a:txBody>
                    <a:bodyPr/>
                    <a:p>
                      <a:pPr indent="0" algn="ctr">
                        <a:buNone/>
                      </a:pPr>
                      <a:r>
                        <a:rPr lang="zh-CN" altLang="en-US" sz="1400">
                          <a:sym typeface="+mn-ea"/>
                        </a:rPr>
                        <a:t>上下游产业链相关商品的价格</a:t>
                      </a:r>
                      <a:endParaRPr lang="zh-CN" altLang="en-US" sz="1400">
                        <a:sym typeface="+mn-ea"/>
                      </a:endParaRPr>
                    </a:p>
                    <a:p>
                      <a:pPr indent="0" algn="ctr">
                        <a:buNone/>
                      </a:pPr>
                      <a:endParaRPr lang="zh-CN" altLang="en-US" sz="1400">
                        <a:sym typeface="+mn-ea"/>
                      </a:endParaRPr>
                    </a:p>
                  </a:txBody>
                  <a:tcPr marL="0" marR="0" marT="0" marB="0" vert="horz" anchor="ctr"/>
                </a:tc>
                <a:tc>
                  <a:txBody>
                    <a:bodyPr/>
                    <a:p>
                      <a:pPr indent="0" algn="ctr">
                        <a:buNone/>
                      </a:pPr>
                      <a:r>
                        <a:rPr lang="zh-CN" altLang="en-US" sz="1400"/>
                        <a:t>产品价格</a:t>
                      </a:r>
                      <a:endParaRPr lang="zh-CN" altLang="en-US" sz="1400"/>
                    </a:p>
                  </a:txBody>
                  <a:tcPr marL="0" marR="0" marT="0" marB="0" vert="horz" anchor="ctr"/>
                </a:tc>
                <a:tc>
                  <a:txBody>
                    <a:bodyPr/>
                    <a:p>
                      <a:pPr indent="0" algn="ctr">
                        <a:buNone/>
                      </a:pPr>
                      <a:r>
                        <a:rPr lang="zh-CN" altLang="en-US" sz="1400">
                          <a:sym typeface="+mn-ea"/>
                        </a:rPr>
                        <a:t>搜索数据</a:t>
                      </a:r>
                      <a:endParaRPr lang="zh-CN" altLang="en-US" sz="1400"/>
                    </a:p>
                  </a:txBody>
                  <a:tcPr marL="0" marR="0" marT="0" marB="0" vert="horz" anchor="ctr"/>
                </a:tc>
                <a:tc>
                  <a:txBody>
                    <a:bodyPr/>
                    <a:p>
                      <a:pPr indent="0" algn="ctr">
                        <a:buNone/>
                      </a:pPr>
                      <a:r>
                        <a:rPr lang="zh-CN" altLang="en-US" sz="1400"/>
                        <a:t>计量模型</a:t>
                      </a:r>
                      <a:endParaRPr lang="zh-CN" altLang="en-US" sz="1400"/>
                    </a:p>
                  </a:txBody>
                  <a:tcPr marL="0" marR="0" marT="0" marB="0" vert="horz" anchor="ctr"/>
                </a:tc>
                <a:tc>
                  <a:txBody>
                    <a:bodyPr/>
                    <a:p>
                      <a:pPr indent="0" algn="ctr">
                        <a:buNone/>
                      </a:pPr>
                      <a:r>
                        <a:rPr lang="zh-CN" altLang="en-US" sz="1400"/>
                        <a:t>房屋价格指数（董倩</a:t>
                      </a:r>
                      <a:r>
                        <a:rPr lang="en-US" altLang="zh-CN" sz="1400"/>
                        <a:t>, </a:t>
                      </a:r>
                      <a:r>
                        <a:rPr lang="zh-CN" altLang="en-US" sz="1400"/>
                        <a:t>孙娜娜</a:t>
                      </a:r>
                      <a:r>
                        <a:rPr lang="en-US" altLang="zh-CN" sz="1400"/>
                        <a:t>, </a:t>
                      </a:r>
                      <a:r>
                        <a:rPr lang="zh-CN" altLang="en-US" sz="1400"/>
                        <a:t>李伟）（</a:t>
                      </a:r>
                      <a:r>
                        <a:rPr lang="en-US" altLang="zh-CN" sz="1400"/>
                        <a:t>Wu L, Brynjolfsson E</a:t>
                      </a:r>
                      <a:r>
                        <a:rPr lang="zh-CN" altLang="en-US" sz="1400"/>
                        <a:t>）</a:t>
                      </a:r>
                      <a:endParaRPr lang="zh-CN" altLang="en-US" sz="1400"/>
                    </a:p>
                  </a:txBody>
                  <a:tcPr marL="0" marR="0" marT="0" marB="0" vert="horz" anchor="ctr"/>
                </a:tc>
              </a:tr>
              <a:tr h="610870">
                <a:tc rowSpan="2">
                  <a:txBody>
                    <a:bodyPr/>
                    <a:p>
                      <a:pPr indent="0" algn="ctr">
                        <a:buNone/>
                      </a:pPr>
                      <a:r>
                        <a:rPr lang="zh-CN" altLang="en-US" sz="1400"/>
                        <a:t>金融市场因素</a:t>
                      </a:r>
                      <a:endParaRPr lang="zh-CN" altLang="en-US" sz="1400"/>
                    </a:p>
                  </a:txBody>
                  <a:tcPr marL="0" marR="0" marT="0" marB="0" vert="horz" anchor="ctr"/>
                </a:tc>
                <a:tc rowSpan="2">
                  <a:txBody>
                    <a:bodyPr/>
                    <a:p>
                      <a:pPr indent="0" algn="ctr">
                        <a:buNone/>
                      </a:pPr>
                      <a:r>
                        <a:rPr lang="zh-CN" altLang="en-US" sz="1400"/>
                        <a:t>市场投机因素</a:t>
                      </a:r>
                      <a:endParaRPr lang="zh-CN" altLang="en-US" sz="1400"/>
                    </a:p>
                  </a:txBody>
                  <a:tcPr marL="0" marR="0" marT="0" marB="0" vert="horz" anchor="ctr"/>
                </a:tc>
                <a:tc>
                  <a:txBody>
                    <a:bodyPr/>
                    <a:p>
                      <a:pPr indent="0" algn="ctr">
                        <a:buNone/>
                      </a:pPr>
                      <a:r>
                        <a:rPr lang="zh-CN" altLang="en-US" sz="1400"/>
                        <a:t>股票价格</a:t>
                      </a:r>
                      <a:endParaRPr lang="zh-CN" altLang="en-US" sz="1400"/>
                    </a:p>
                  </a:txBody>
                  <a:tcPr marL="0" marR="0" marT="0" marB="0" vert="horz" anchor="ctr"/>
                </a:tc>
                <a:tc>
                  <a:txBody>
                    <a:bodyPr/>
                    <a:p>
                      <a:pPr indent="0" algn="ctr">
                        <a:buNone/>
                      </a:pPr>
                      <a:r>
                        <a:rPr lang="zh-CN" altLang="en-US" sz="1400">
                          <a:sym typeface="+mn-ea"/>
                        </a:rPr>
                        <a:t>搜索数据</a:t>
                      </a:r>
                      <a:r>
                        <a:rPr lang="zh-CN" altLang="en-US" sz="1400"/>
                        <a:t>、社交媒体数据</a:t>
                      </a:r>
                      <a:endParaRPr lang="zh-CN" altLang="en-US" sz="1400"/>
                    </a:p>
                  </a:txBody>
                  <a:tcPr marL="0" marR="0" marT="0" marB="0" vert="horz" anchor="ctr"/>
                </a:tc>
                <a:tc>
                  <a:txBody>
                    <a:bodyPr/>
                    <a:p>
                      <a:pPr indent="0" algn="ctr">
                        <a:buNone/>
                      </a:pPr>
                      <a:r>
                        <a:rPr lang="zh-CN" altLang="en-US" sz="1400"/>
                        <a:t>数值回归模型</a:t>
                      </a:r>
                      <a:endParaRPr lang="zh-CN" altLang="en-US" sz="1400"/>
                    </a:p>
                  </a:txBody>
                  <a:tcPr marL="0" marR="0" marT="0" marB="0" vert="horz" anchor="ctr"/>
                </a:tc>
                <a:tc>
                  <a:txBody>
                    <a:bodyPr/>
                    <a:p>
                      <a:pPr indent="0" algn="ctr">
                        <a:buNone/>
                      </a:pPr>
                      <a:r>
                        <a:rPr lang="zh-CN" altLang="en-US" sz="1400"/>
                        <a:t>道琼斯指数涨跌（</a:t>
                      </a:r>
                      <a:r>
                        <a:rPr lang="en-US" altLang="zh-CN" sz="1400"/>
                        <a:t>Bollen J, Mao H, Zeng X</a:t>
                      </a:r>
                      <a:r>
                        <a:rPr lang="zh-CN" altLang="en-US" sz="1400"/>
                        <a:t>）、个股市场热销程度及长期表现、股票价格指数（</a:t>
                      </a:r>
                      <a:r>
                        <a:rPr lang="en-US" altLang="zh-CN" sz="1400"/>
                        <a:t>Chong O, Sheng O</a:t>
                      </a:r>
                      <a:r>
                        <a:rPr lang="zh-CN" altLang="en-US" sz="1400"/>
                        <a:t>）（</a:t>
                      </a:r>
                      <a:r>
                        <a:rPr lang="en-US" altLang="zh-CN" sz="1400"/>
                        <a:t>Zhou S, Shi X, Sun Y, et al</a:t>
                      </a:r>
                      <a:r>
                        <a:rPr lang="zh-CN" altLang="en-US" sz="1400"/>
                        <a:t>）</a:t>
                      </a:r>
                      <a:endParaRPr lang="zh-CN" altLang="en-US" sz="1400"/>
                    </a:p>
                  </a:txBody>
                  <a:tcPr marL="0" marR="0" marT="0" marB="0" vert="horz" anchor="ctr"/>
                </a:tc>
              </a:tr>
              <a:tr h="610870">
                <a:tc vMerge="1">
                  <a:tcPr marL="0" marR="0" marT="0" marB="0" vert="horz" anchor="ctr"/>
                </a:tc>
                <a:tc vMerge="1">
                  <a:tcPr marL="0" marR="0" marT="0" marB="0" vert="horz" anchor="ctr"/>
                </a:tc>
                <a:tc>
                  <a:txBody>
                    <a:bodyPr/>
                    <a:p>
                      <a:pPr indent="0" algn="ctr">
                        <a:buNone/>
                      </a:pPr>
                      <a:r>
                        <a:rPr lang="zh-CN" altLang="en-US" sz="1400"/>
                        <a:t>投资景气指数</a:t>
                      </a:r>
                      <a:endParaRPr lang="zh-CN" altLang="en-US" sz="1400"/>
                    </a:p>
                  </a:txBody>
                  <a:tcPr marL="0" marR="0" marT="0" marB="0" vert="horz" anchor="ctr"/>
                </a:tc>
                <a:tc>
                  <a:txBody>
                    <a:bodyPr/>
                    <a:p>
                      <a:pPr indent="0" algn="ctr">
                        <a:buNone/>
                      </a:pPr>
                      <a:r>
                        <a:rPr lang="zh-CN" altLang="en-US" sz="1400"/>
                        <a:t>企业个人投资者数据</a:t>
                      </a:r>
                      <a:endParaRPr lang="zh-CN" altLang="en-US" sz="1400"/>
                    </a:p>
                  </a:txBody>
                  <a:tcPr marL="0" marR="0" marT="0" marB="0" vert="horz" anchor="ctr"/>
                </a:tc>
                <a:tc>
                  <a:txBody>
                    <a:bodyPr/>
                    <a:p>
                      <a:pPr indent="0" algn="ctr">
                        <a:buNone/>
                      </a:pPr>
                      <a:r>
                        <a:rPr lang="zh-CN" altLang="en-US" sz="1400"/>
                        <a:t>景气指数模型</a:t>
                      </a:r>
                      <a:endParaRPr lang="zh-CN" altLang="en-US" sz="1400"/>
                    </a:p>
                  </a:txBody>
                  <a:tcPr marL="0" marR="0" marT="0" marB="0" vert="horz" anchor="ctr"/>
                </a:tc>
                <a:tc>
                  <a:txBody>
                    <a:bodyPr/>
                    <a:p>
                      <a:pPr indent="0" algn="ctr">
                        <a:buNone/>
                      </a:pPr>
                      <a:r>
                        <a:rPr lang="zh-CN" altLang="en-US" sz="1400"/>
                        <a:t>个人投资者景气指数</a:t>
                      </a:r>
                      <a:endParaRPr lang="zh-CN" altLang="en-US" sz="1400"/>
                    </a:p>
                  </a:txBody>
                  <a:tcPr marL="0" marR="0" marT="0" marB="0" vert="horz" anchor="ctr"/>
                </a:tc>
              </a:tr>
              <a:tr h="879475">
                <a:tc rowSpan="2">
                  <a:txBody>
                    <a:bodyPr/>
                    <a:p>
                      <a:pPr indent="0" algn="ctr">
                        <a:buNone/>
                      </a:pPr>
                      <a:r>
                        <a:rPr lang="zh-CN" altLang="en-US" sz="1400"/>
                        <a:t>替代性资源</a:t>
                      </a:r>
                      <a:endParaRPr lang="zh-CN" altLang="en-US" sz="1400"/>
                    </a:p>
                  </a:txBody>
                  <a:tcPr marL="0" marR="0" marT="0" marB="0" vert="horz" anchor="ctr"/>
                </a:tc>
                <a:tc rowSpan="2">
                  <a:txBody>
                    <a:bodyPr/>
                    <a:p>
                      <a:pPr indent="0" algn="ctr">
                        <a:buNone/>
                      </a:pPr>
                      <a:r>
                        <a:rPr lang="zh-CN" altLang="en-US" sz="1400"/>
                        <a:t>资源可替代性</a:t>
                      </a:r>
                      <a:endParaRPr lang="zh-CN" altLang="en-US" sz="1400"/>
                    </a:p>
                  </a:txBody>
                  <a:tcPr marL="0" marR="0" marT="0" marB="0" vert="horz" anchor="ctr"/>
                </a:tc>
                <a:tc>
                  <a:txBody>
                    <a:bodyPr/>
                    <a:p>
                      <a:pPr indent="0" algn="ctr">
                        <a:buNone/>
                      </a:pPr>
                      <a:r>
                        <a:rPr lang="zh-CN" altLang="en-US" sz="1400"/>
                        <a:t>资源需求</a:t>
                      </a:r>
                      <a:endParaRPr lang="zh-CN" altLang="en-US" sz="1400"/>
                    </a:p>
                  </a:txBody>
                  <a:tcPr marL="0" marR="0" marT="0" marB="0" vert="horz" anchor="ctr"/>
                </a:tc>
                <a:tc>
                  <a:txBody>
                    <a:bodyPr/>
                    <a:p>
                      <a:pPr indent="0" algn="ctr">
                        <a:buNone/>
                      </a:pPr>
                      <a:r>
                        <a:rPr lang="zh-CN" altLang="en-US" sz="1400"/>
                        <a:t>物联网数据</a:t>
                      </a:r>
                      <a:endParaRPr lang="zh-CN" altLang="en-US" sz="1400"/>
                    </a:p>
                  </a:txBody>
                  <a:tcPr marL="0" marR="0" marT="0" marB="0" vert="horz" anchor="ctr"/>
                </a:tc>
                <a:tc>
                  <a:txBody>
                    <a:bodyPr/>
                    <a:p>
                      <a:pPr indent="0" algn="ctr">
                        <a:buNone/>
                      </a:pPr>
                      <a:r>
                        <a:rPr lang="zh-CN" altLang="en-US" sz="1400"/>
                        <a:t>支持向量回归、深度学习、</a:t>
                      </a:r>
                      <a:r>
                        <a:rPr lang="en-US" altLang="zh-CN" sz="1400"/>
                        <a:t>MapReduce</a:t>
                      </a:r>
                      <a:r>
                        <a:rPr lang="zh-CN" altLang="en-US" sz="1400"/>
                        <a:t>等</a:t>
                      </a:r>
                      <a:endParaRPr lang="zh-CN" altLang="en-US" sz="1400"/>
                    </a:p>
                  </a:txBody>
                  <a:tcPr marL="0" marR="0" marT="0" marB="0" vert="horz" anchor="ctr"/>
                </a:tc>
                <a:tc>
                  <a:txBody>
                    <a:bodyPr/>
                    <a:p>
                      <a:pPr indent="0" algn="ctr">
                        <a:buNone/>
                      </a:pPr>
                      <a:r>
                        <a:rPr lang="zh-CN" altLang="en-US" sz="1400"/>
                        <a:t>预测电力需求（</a:t>
                      </a:r>
                      <a:r>
                        <a:rPr lang="en-US" altLang="zh-CN" sz="1400"/>
                        <a:t>Grolinger K.et al</a:t>
                      </a:r>
                      <a:r>
                        <a:rPr lang="zh-CN" altLang="en-US" sz="1400"/>
                        <a:t>）（</a:t>
                      </a:r>
                      <a:r>
                        <a:rPr lang="en-US" altLang="zh-CN" sz="1400"/>
                        <a:t>Lee W.et al</a:t>
                      </a:r>
                      <a:r>
                        <a:rPr lang="zh-CN" altLang="en-US" sz="1400"/>
                        <a:t>）（</a:t>
                      </a:r>
                      <a:r>
                        <a:rPr lang="en-US" altLang="zh-CN" sz="1400"/>
                        <a:t>Grolinger K, Capretz M A M, Seewald L</a:t>
                      </a:r>
                      <a:r>
                        <a:rPr lang="zh-CN" altLang="en-US" sz="1400"/>
                        <a:t>）、预测区域内能源需求（</a:t>
                      </a:r>
                      <a:r>
                        <a:rPr lang="en-US" altLang="zh-CN" sz="1400"/>
                        <a:t>Tosi D.et al</a:t>
                      </a:r>
                      <a:r>
                        <a:rPr lang="zh-CN" altLang="en-US" sz="1400"/>
                        <a:t>）</a:t>
                      </a:r>
                      <a:endParaRPr lang="zh-CN" altLang="en-US" sz="1400"/>
                    </a:p>
                  </a:txBody>
                  <a:tcPr marL="0" marR="0" marT="0" marB="0" vert="horz" anchor="ctr"/>
                </a:tc>
              </a:tr>
              <a:tr h="745490">
                <a:tc vMerge="1">
                  <a:tcPr/>
                </a:tc>
                <a:tc vMerge="1">
                  <a:tcPr/>
                </a:tc>
                <a:tc>
                  <a:txBody>
                    <a:bodyPr/>
                    <a:p>
                      <a:pPr indent="0" algn="ctr">
                        <a:buNone/>
                      </a:pPr>
                      <a:r>
                        <a:rPr lang="zh-CN" altLang="en-US" sz="1400"/>
                        <a:t>资源价格</a:t>
                      </a:r>
                      <a:endParaRPr lang="zh-CN" altLang="en-US" sz="1400"/>
                    </a:p>
                  </a:txBody>
                  <a:tcPr marL="0" marR="0" marT="0" marB="0" vert="horz" anchor="ctr"/>
                </a:tc>
                <a:tc>
                  <a:txBody>
                    <a:bodyPr/>
                    <a:p>
                      <a:pPr indent="0" algn="ctr">
                        <a:buNone/>
                      </a:pPr>
                      <a:r>
                        <a:rPr lang="zh-CN" sz="1400">
                          <a:ea typeface="宋体" panose="02010600030101010101" pitchFamily="2" charset="-122"/>
                        </a:rPr>
                        <a:t>新闻数据</a:t>
                      </a:r>
                      <a:r>
                        <a:rPr lang="zh-CN" altLang="en-US" sz="1400"/>
                        <a:t>、搜索数据、</a:t>
                      </a:r>
                      <a:r>
                        <a:rPr lang="zh-CN" altLang="en-US" sz="1400">
                          <a:sym typeface="+mn-ea"/>
                        </a:rPr>
                        <a:t>物联网数据</a:t>
                      </a:r>
                      <a:endParaRPr lang="zh-CN" altLang="en-US" sz="1400"/>
                    </a:p>
                  </a:txBody>
                  <a:tcPr marL="0" marR="0" marT="0" marB="0" vert="horz" anchor="ctr"/>
                </a:tc>
                <a:tc>
                  <a:txBody>
                    <a:bodyPr/>
                    <a:p>
                      <a:pPr indent="0" algn="ctr">
                        <a:buNone/>
                      </a:pPr>
                      <a:r>
                        <a:rPr lang="zh-CN" altLang="en-US" sz="1400"/>
                        <a:t>逻辑回归、支持向量机、神经网络、统计分析等</a:t>
                      </a:r>
                      <a:endParaRPr lang="zh-CN" altLang="en-US" sz="1400"/>
                    </a:p>
                  </a:txBody>
                  <a:tcPr marL="0" marR="0" marT="0" marB="0" vert="horz" anchor="ctr"/>
                </a:tc>
                <a:tc>
                  <a:txBody>
                    <a:bodyPr/>
                    <a:p>
                      <a:pPr indent="0" algn="ctr">
                        <a:buNone/>
                      </a:pPr>
                      <a:r>
                        <a:rPr lang="zh-CN" altLang="en-US" sz="1400"/>
                        <a:t>预测原油价格（</a:t>
                      </a:r>
                      <a:r>
                        <a:rPr lang="en-US" altLang="zh-CN" sz="1400"/>
                        <a:t>Li J et al</a:t>
                      </a:r>
                      <a:r>
                        <a:rPr lang="zh-CN" altLang="en-US" sz="1400"/>
                        <a:t>）（</a:t>
                      </a:r>
                      <a:r>
                        <a:rPr lang="en-US" altLang="zh-CN" sz="1400"/>
                        <a:t>Li X et al</a:t>
                      </a:r>
                      <a:r>
                        <a:rPr lang="zh-CN" altLang="en-US" sz="1400"/>
                        <a:t>）、预测电价（</a:t>
                      </a:r>
                      <a:r>
                        <a:rPr lang="en-US" altLang="zh-CN" sz="1400"/>
                        <a:t>Wang K et al</a:t>
                      </a:r>
                      <a:r>
                        <a:rPr lang="zh-CN" altLang="en-US" sz="1400"/>
                        <a:t>）（</a:t>
                      </a:r>
                      <a:r>
                        <a:rPr lang="en-US" altLang="zh-CN" sz="1400"/>
                        <a:t>Ozozen et al</a:t>
                      </a:r>
                      <a:r>
                        <a:rPr lang="zh-CN" altLang="en-US" sz="1400"/>
                        <a:t>）</a:t>
                      </a:r>
                      <a:endParaRPr lang="zh-CN" altLang="en-US" sz="1400"/>
                    </a:p>
                  </a:txBody>
                  <a:tcPr marL="0" marR="0" marT="0" marB="0" vert="horz" anchor="ctr"/>
                </a:tc>
              </a:tr>
              <a:tr h="640080">
                <a:tc rowSpan="2">
                  <a:txBody>
                    <a:bodyPr/>
                    <a:p>
                      <a:pPr indent="0" algn="ctr">
                        <a:buNone/>
                      </a:pPr>
                      <a:r>
                        <a:rPr lang="zh-CN" altLang="en-US" sz="1400">
                          <a:sym typeface="+mn-ea"/>
                        </a:rPr>
                        <a:t>突发事件</a:t>
                      </a:r>
                      <a:endParaRPr lang="zh-CN" altLang="en-US" sz="1400">
                        <a:sym typeface="+mn-ea"/>
                      </a:endParaRPr>
                    </a:p>
                    <a:p>
                      <a:pPr indent="0" algn="ctr">
                        <a:buNone/>
                      </a:pPr>
                      <a:endParaRPr lang="zh-CN" altLang="en-US" sz="1400">
                        <a:sym typeface="+mn-ea"/>
                      </a:endParaRPr>
                    </a:p>
                  </a:txBody>
                  <a:tcPr marL="0" marR="0" marT="0" marB="0" vert="horz" anchor="ctr"/>
                </a:tc>
                <a:tc rowSpan="2">
                  <a:txBody>
                    <a:bodyPr/>
                    <a:p>
                      <a:pPr indent="0" algn="ctr">
                        <a:buNone/>
                      </a:pPr>
                      <a:r>
                        <a:rPr lang="zh-CN" altLang="en-US" sz="1400">
                          <a:sym typeface="+mn-ea"/>
                        </a:rPr>
                        <a:t>地缘政治和突发事件带来的冲击</a:t>
                      </a:r>
                      <a:endParaRPr lang="zh-CN" altLang="en-US" sz="1400" b="1">
                        <a:sym typeface="+mn-ea"/>
                      </a:endParaRPr>
                    </a:p>
                  </a:txBody>
                  <a:tcPr marL="0" marR="0" marT="0" marB="0" vert="horz" anchor="ctr"/>
                </a:tc>
                <a:tc>
                  <a:txBody>
                    <a:bodyPr/>
                    <a:p>
                      <a:pPr indent="0" algn="ctr">
                        <a:buNone/>
                      </a:pPr>
                      <a:r>
                        <a:rPr lang="zh-CN" altLang="en-US" sz="1400"/>
                        <a:t>选举、公投结果</a:t>
                      </a:r>
                      <a:endParaRPr lang="zh-CN" altLang="en-US" sz="1400"/>
                    </a:p>
                  </a:txBody>
                  <a:tcPr marL="0" marR="0" marT="0" marB="0" vert="horz" anchor="ctr"/>
                </a:tc>
                <a:tc>
                  <a:txBody>
                    <a:bodyPr/>
                    <a:p>
                      <a:pPr indent="0" algn="ctr">
                        <a:buNone/>
                      </a:pPr>
                      <a:r>
                        <a:rPr lang="zh-CN" altLang="en-US" sz="1400">
                          <a:sym typeface="+mn-ea"/>
                        </a:rPr>
                        <a:t>搜索数据、社交媒体数据</a:t>
                      </a:r>
                      <a:endParaRPr lang="zh-CN" altLang="en-US" sz="1400"/>
                    </a:p>
                  </a:txBody>
                  <a:tcPr marL="0" marR="0" marT="0" marB="0" vert="horz" anchor="ctr"/>
                </a:tc>
                <a:tc>
                  <a:txBody>
                    <a:bodyPr/>
                    <a:p>
                      <a:pPr indent="0" algn="ctr">
                        <a:buNone/>
                      </a:pPr>
                      <a:r>
                        <a:rPr lang="zh-CN" altLang="en-US" sz="1400"/>
                        <a:t>趋势数值建模、文本舆情分析</a:t>
                      </a:r>
                      <a:endParaRPr lang="zh-CN" altLang="en-US" sz="1400"/>
                    </a:p>
                  </a:txBody>
                  <a:tcPr marL="0" marR="0" marT="0" marB="0" vert="horz" anchor="ctr"/>
                </a:tc>
                <a:tc>
                  <a:txBody>
                    <a:bodyPr/>
                    <a:p>
                      <a:pPr indent="0" algn="ctr">
                        <a:buNone/>
                      </a:pPr>
                      <a:r>
                        <a:rPr lang="zh-CN" altLang="en-US" sz="1400">
                          <a:sym typeface="+mn-ea"/>
                        </a:rPr>
                        <a:t>各国大选（</a:t>
                      </a:r>
                      <a:r>
                        <a:rPr lang="en-US" altLang="zh-CN" sz="1400">
                          <a:sym typeface="+mn-ea"/>
                        </a:rPr>
                        <a:t>Metaxas et al</a:t>
                      </a:r>
                      <a:r>
                        <a:rPr lang="zh-CN" altLang="en-US" sz="1400">
                          <a:sym typeface="+mn-ea"/>
                        </a:rPr>
                        <a:t>）（</a:t>
                      </a:r>
                      <a:r>
                        <a:rPr lang="en-US" altLang="zh-CN" sz="1400">
                          <a:sym typeface="+mn-ea"/>
                        </a:rPr>
                        <a:t>Lui C et al</a:t>
                      </a:r>
                      <a:r>
                        <a:rPr lang="zh-CN" altLang="en-US" sz="1400">
                          <a:sym typeface="+mn-ea"/>
                        </a:rPr>
                        <a:t>）（</a:t>
                      </a:r>
                      <a:r>
                        <a:rPr lang="en-US" altLang="zh-CN" sz="1400">
                          <a:sym typeface="+mn-ea"/>
                        </a:rPr>
                        <a:t>Bermingham and Smeaton</a:t>
                      </a:r>
                      <a:r>
                        <a:rPr lang="zh-CN" altLang="en-US" sz="1400">
                          <a:sym typeface="+mn-ea"/>
                        </a:rPr>
                        <a:t>）、苏格兰独立公投（</a:t>
                      </a:r>
                      <a:r>
                        <a:rPr lang="en-US" altLang="zh-CN" sz="1400">
                          <a:sym typeface="+mn-ea"/>
                        </a:rPr>
                        <a:t>Macdonald R, Mao X</a:t>
                      </a:r>
                      <a:r>
                        <a:rPr lang="zh-CN" altLang="en-US" sz="1400">
                          <a:sym typeface="+mn-ea"/>
                        </a:rPr>
                        <a:t>）</a:t>
                      </a:r>
                      <a:endParaRPr lang="zh-CN" altLang="en-US" sz="1400">
                        <a:sym typeface="+mn-ea"/>
                      </a:endParaRPr>
                    </a:p>
                    <a:p>
                      <a:pPr indent="0" algn="ctr">
                        <a:buNone/>
                      </a:pPr>
                      <a:endParaRPr lang="zh-CN" altLang="en-US" sz="1400"/>
                    </a:p>
                  </a:txBody>
                  <a:tcPr marL="0" marR="0" marT="0" marB="0" vert="horz" anchor="ctr"/>
                </a:tc>
              </a:tr>
              <a:tr h="640080">
                <a:tc vMerge="1">
                  <a:tcPr/>
                </a:tc>
                <a:tc vMerge="1">
                  <a:tcPr marL="0" marR="0" marT="0" marB="0" vert="horz" anchor="ctr"/>
                </a:tc>
                <a:tc>
                  <a:txBody>
                    <a:bodyPr/>
                    <a:p>
                      <a:pPr indent="0" algn="ctr">
                        <a:buNone/>
                      </a:pPr>
                      <a:r>
                        <a:rPr lang="zh-CN" altLang="en-US" sz="1400">
                          <a:sym typeface="+mn-ea"/>
                        </a:rPr>
                        <a:t>突发事件</a:t>
                      </a:r>
                      <a:endParaRPr lang="zh-CN" altLang="en-US" sz="1400"/>
                    </a:p>
                  </a:txBody>
                  <a:tcPr marL="0" marR="0" marT="0" marB="0" vert="horz" anchor="ctr"/>
                </a:tc>
                <a:tc>
                  <a:txBody>
                    <a:bodyPr/>
                    <a:p>
                      <a:pPr indent="0" algn="ctr">
                        <a:buNone/>
                      </a:pPr>
                      <a:r>
                        <a:rPr lang="zh-CN" altLang="en-US" sz="1400">
                          <a:sym typeface="+mn-ea"/>
                        </a:rPr>
                        <a:t>社交媒体数据</a:t>
                      </a:r>
                      <a:endParaRPr lang="zh-CN" altLang="en-US" sz="1400"/>
                    </a:p>
                  </a:txBody>
                  <a:tcPr marL="0" marR="0" marT="0" marB="0" vert="horz" anchor="ctr"/>
                </a:tc>
                <a:tc>
                  <a:txBody>
                    <a:bodyPr/>
                    <a:p>
                      <a:pPr indent="0" algn="ctr">
                        <a:buNone/>
                      </a:pPr>
                      <a:r>
                        <a:rPr lang="zh-CN" altLang="en-US" sz="1400"/>
                        <a:t>舆情监测</a:t>
                      </a:r>
                      <a:endParaRPr lang="zh-CN" altLang="en-US" sz="1400"/>
                    </a:p>
                  </a:txBody>
                  <a:tcPr marL="0" marR="0" marT="0" marB="0" vert="horz" anchor="ctr"/>
                </a:tc>
                <a:tc>
                  <a:txBody>
                    <a:bodyPr/>
                    <a:p>
                      <a:pPr indent="0" algn="ctr">
                        <a:buNone/>
                      </a:pPr>
                      <a:r>
                        <a:rPr lang="en-US" altLang="zh-CN" sz="1400">
                          <a:ea typeface="宋体" panose="02010600030101010101" pitchFamily="2" charset="-122"/>
                          <a:sym typeface="+mn-ea"/>
                        </a:rPr>
                        <a:t>“</a:t>
                      </a:r>
                      <a:r>
                        <a:rPr lang="zh-CN" sz="1400">
                          <a:ea typeface="宋体" panose="02010600030101010101" pitchFamily="2" charset="-122"/>
                          <a:sym typeface="+mn-ea"/>
                        </a:rPr>
                        <a:t>阿拉伯之春</a:t>
                      </a:r>
                      <a:r>
                        <a:rPr lang="en-US" altLang="zh-CN" sz="1400">
                          <a:ea typeface="宋体" panose="02010600030101010101" pitchFamily="2" charset="-122"/>
                          <a:sym typeface="+mn-ea"/>
                        </a:rPr>
                        <a:t>”</a:t>
                      </a:r>
                      <a:r>
                        <a:rPr lang="zh-CN" sz="1400">
                          <a:ea typeface="宋体" panose="02010600030101010101" pitchFamily="2" charset="-122"/>
                          <a:sym typeface="+mn-ea"/>
                        </a:rPr>
                        <a:t>的传播</a:t>
                      </a:r>
                      <a:endParaRPr lang="zh-CN" sz="1400">
                        <a:ea typeface="宋体" panose="02010600030101010101" pitchFamily="2" charset="-122"/>
                      </a:endParaRPr>
                    </a:p>
                  </a:txBody>
                  <a:tcPr marL="0" marR="0" marT="0" marB="0" vert="horz" anchor="ctr"/>
                </a:tc>
              </a:tr>
            </a:tbl>
          </a:graphicData>
        </a:graphic>
      </p:graphicFrame>
      <p:sp>
        <p:nvSpPr>
          <p:cNvPr id="8" name="矩形 7"/>
          <p:cNvSpPr/>
          <p:nvPr/>
        </p:nvSpPr>
        <p:spPr>
          <a:xfrm>
            <a:off x="1323340" y="2131695"/>
            <a:ext cx="10610850" cy="14046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：金融相关因素的监测预测</a:t>
            </a:r>
            <a:endParaRPr lang="zh-CN" altLang="en-US"/>
          </a:p>
        </p:txBody>
      </p:sp>
      <p:graphicFrame>
        <p:nvGraphicFramePr>
          <p:cNvPr id="5" name="图示 4"/>
          <p:cNvGraphicFramePr/>
          <p:nvPr/>
        </p:nvGraphicFramePr>
        <p:xfrm>
          <a:off x="1241425" y="2365375"/>
          <a:ext cx="9832975" cy="34975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股票价格预测</a:t>
            </a:r>
            <a:endParaRPr lang="zh-CN" altLang="en-US"/>
          </a:p>
        </p:txBody>
      </p:sp>
      <p:sp>
        <p:nvSpPr>
          <p:cNvPr id="3" name="内容占位符 2"/>
          <p:cNvSpPr>
            <a:spLocks noGrp="1"/>
          </p:cNvSpPr>
          <p:nvPr>
            <p:ph idx="4294967295"/>
          </p:nvPr>
        </p:nvSpPr>
        <p:spPr>
          <a:xfrm>
            <a:off x="0" y="1825625"/>
            <a:ext cx="10515600" cy="4927600"/>
          </a:xfrm>
        </p:spPr>
        <p:txBody>
          <a:bodyPr/>
          <a:p>
            <a:r>
              <a:rPr lang="zh-CN" altLang="en-US" b="0"/>
              <a:t>搜索大数据</a:t>
            </a:r>
            <a:endParaRPr lang="zh-CN" altLang="en-US" b="0"/>
          </a:p>
          <a:p>
            <a:r>
              <a:rPr lang="zh-CN" altLang="en-US" b="0">
                <a:sym typeface="+mn-ea"/>
              </a:rPr>
              <a:t>网络总搜索量是投资者关注直接和明确的衡量指标</a:t>
            </a:r>
            <a:endParaRPr lang="zh-CN" altLang="en-US" b="0">
              <a:sym typeface="+mn-ea"/>
            </a:endParaRPr>
          </a:p>
          <a:p>
            <a:endParaRPr lang="zh-CN" altLang="en-US" b="0"/>
          </a:p>
          <a:p>
            <a:r>
              <a:rPr lang="zh-CN" altLang="en-US" b="0"/>
              <a:t>使用的数据为创业板196支股票的百度搜索指数，AR模型增加投资关注指数的滞后项，验证了历史的关注度一定程度上能预测未来的表现 </a:t>
            </a:r>
            <a:r>
              <a:rPr lang="zh-CN" altLang="en-US" sz="1600" b="0"/>
              <a:t>俞庆进, 张兵. 投资者有限关注与股票收益——以百度指数作为关注度的一项实证研究[J]. 金融研究, 2012(8):152-165.</a:t>
            </a:r>
            <a:endParaRPr lang="zh-CN" altLang="en-US" sz="1600" b="0"/>
          </a:p>
          <a:p>
            <a:endParaRPr lang="zh-CN" altLang="en-US" sz="1600" b="0"/>
          </a:p>
        </p:txBody>
      </p:sp>
      <p:pic>
        <p:nvPicPr>
          <p:cNvPr id="4" name="图片 3"/>
          <p:cNvPicPr>
            <a:picLocks noChangeAspect="1"/>
          </p:cNvPicPr>
          <p:nvPr/>
        </p:nvPicPr>
        <p:blipFill>
          <a:blip r:embed="rId1"/>
          <a:stretch>
            <a:fillRect/>
          </a:stretch>
        </p:blipFill>
        <p:spPr>
          <a:xfrm>
            <a:off x="1339850" y="5533390"/>
            <a:ext cx="4375150" cy="323850"/>
          </a:xfrm>
          <a:prstGeom prst="rect">
            <a:avLst/>
          </a:prstGeom>
          <a:noFill/>
          <a:ln w="9525">
            <a:noFill/>
          </a:ln>
        </p:spPr>
      </p:pic>
      <p:pic>
        <p:nvPicPr>
          <p:cNvPr id="5" name="图片 2"/>
          <p:cNvPicPr>
            <a:picLocks noChangeAspect="1"/>
          </p:cNvPicPr>
          <p:nvPr/>
        </p:nvPicPr>
        <p:blipFill>
          <a:blip r:embed="rId2"/>
          <a:stretch>
            <a:fillRect/>
          </a:stretch>
        </p:blipFill>
        <p:spPr>
          <a:xfrm>
            <a:off x="5715000" y="5533390"/>
            <a:ext cx="6198235" cy="779780"/>
          </a:xfrm>
          <a:prstGeom prst="rect">
            <a:avLst/>
          </a:prstGeom>
          <a:noFill/>
          <a:ln w="9525">
            <a:noFill/>
          </a:ln>
        </p:spPr>
      </p:pic>
      <p:sp>
        <p:nvSpPr>
          <p:cNvPr id="6" name="文本框 5"/>
          <p:cNvSpPr txBox="1"/>
          <p:nvPr/>
        </p:nvSpPr>
        <p:spPr>
          <a:xfrm>
            <a:off x="9421495" y="2558415"/>
            <a:ext cx="2651125" cy="645160"/>
          </a:xfrm>
          <a:prstGeom prst="rect">
            <a:avLst/>
          </a:prstGeom>
          <a:noFill/>
        </p:spPr>
        <p:txBody>
          <a:bodyPr wrap="square" rtlCol="0">
            <a:spAutoFit/>
          </a:bodyPr>
          <a:p>
            <a:r>
              <a:rPr lang="zh-CN" altLang="en-US"/>
              <a:t>对股票的成交量、换手率有显著的正影响</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7565" y="588010"/>
            <a:ext cx="9855200" cy="563563"/>
          </a:xfrm>
        </p:spPr>
        <p:txBody>
          <a:bodyPr/>
          <a:p>
            <a:r>
              <a:rPr lang="zh-CN" altLang="en-US"/>
              <a:t>股票价格预测</a:t>
            </a:r>
            <a:endParaRPr lang="zh-CN" altLang="en-US"/>
          </a:p>
        </p:txBody>
      </p:sp>
      <p:sp>
        <p:nvSpPr>
          <p:cNvPr id="3" name="内容占位符 2"/>
          <p:cNvSpPr>
            <a:spLocks noGrp="1"/>
          </p:cNvSpPr>
          <p:nvPr>
            <p:ph idx="4294967295"/>
          </p:nvPr>
        </p:nvSpPr>
        <p:spPr>
          <a:xfrm>
            <a:off x="0" y="1825625"/>
            <a:ext cx="10515600" cy="4927600"/>
          </a:xfrm>
        </p:spPr>
        <p:txBody>
          <a:bodyPr/>
          <a:p>
            <a:r>
              <a:rPr lang="zh-CN" altLang="en-US"/>
              <a:t>社交媒体大数据</a:t>
            </a:r>
            <a:endParaRPr lang="zh-CN" altLang="en-US" sz="1600"/>
          </a:p>
        </p:txBody>
      </p:sp>
      <p:pic>
        <p:nvPicPr>
          <p:cNvPr id="6" name="图片 5"/>
          <p:cNvPicPr>
            <a:picLocks noChangeAspect="1"/>
          </p:cNvPicPr>
          <p:nvPr/>
        </p:nvPicPr>
        <p:blipFill>
          <a:blip r:embed="rId1"/>
          <a:stretch>
            <a:fillRect/>
          </a:stretch>
        </p:blipFill>
        <p:spPr>
          <a:xfrm>
            <a:off x="1647190" y="2456815"/>
            <a:ext cx="5306060" cy="4019550"/>
          </a:xfrm>
          <a:prstGeom prst="rect">
            <a:avLst/>
          </a:prstGeom>
          <a:noFill/>
          <a:ln w="9525">
            <a:noFill/>
          </a:ln>
        </p:spPr>
      </p:pic>
      <p:pic>
        <p:nvPicPr>
          <p:cNvPr id="8" name="图片 8"/>
          <p:cNvPicPr>
            <a:picLocks noChangeAspect="1"/>
          </p:cNvPicPr>
          <p:nvPr/>
        </p:nvPicPr>
        <p:blipFill>
          <a:blip r:embed="rId2"/>
          <a:stretch>
            <a:fillRect/>
          </a:stretch>
        </p:blipFill>
        <p:spPr>
          <a:xfrm>
            <a:off x="7714298" y="103188"/>
            <a:ext cx="3626485" cy="2587625"/>
          </a:xfrm>
          <a:prstGeom prst="rect">
            <a:avLst/>
          </a:prstGeom>
          <a:noFill/>
          <a:ln w="9525">
            <a:noFill/>
          </a:ln>
        </p:spPr>
      </p:pic>
      <p:pic>
        <p:nvPicPr>
          <p:cNvPr id="7" name="图片 7"/>
          <p:cNvPicPr>
            <a:picLocks noChangeAspect="1"/>
          </p:cNvPicPr>
          <p:nvPr/>
        </p:nvPicPr>
        <p:blipFill>
          <a:blip r:embed="rId3"/>
          <a:stretch>
            <a:fillRect/>
          </a:stretch>
        </p:blipFill>
        <p:spPr>
          <a:xfrm>
            <a:off x="7292975" y="4931728"/>
            <a:ext cx="4495800" cy="723265"/>
          </a:xfrm>
          <a:prstGeom prst="rect">
            <a:avLst/>
          </a:prstGeom>
          <a:noFill/>
          <a:ln w="9525">
            <a:noFill/>
          </a:ln>
        </p:spPr>
      </p:pic>
      <p:sp>
        <p:nvSpPr>
          <p:cNvPr id="4" name="文本框 3"/>
          <p:cNvSpPr txBox="1"/>
          <p:nvPr/>
        </p:nvSpPr>
        <p:spPr>
          <a:xfrm>
            <a:off x="7292975" y="5554345"/>
            <a:ext cx="4470400" cy="922020"/>
          </a:xfrm>
          <a:prstGeom prst="rect">
            <a:avLst/>
          </a:prstGeom>
          <a:noFill/>
        </p:spPr>
        <p:txBody>
          <a:bodyPr wrap="square" rtlCol="0">
            <a:spAutoFit/>
          </a:bodyPr>
          <a:p>
            <a:r>
              <a:rPr lang="zh-CN" altLang="en-US"/>
              <a:t>“calm（冷静）”情绪可以很好地预测道琼斯工业平均指数在未来 2 到 6 天的涨跌情况，每日准确率高达到 87.6%。</a:t>
            </a:r>
            <a:endParaRPr lang="zh-CN" altLang="en-US"/>
          </a:p>
        </p:txBody>
      </p:sp>
      <p:sp>
        <p:nvSpPr>
          <p:cNvPr id="5" name="文本框 4"/>
          <p:cNvSpPr txBox="1"/>
          <p:nvPr/>
        </p:nvSpPr>
        <p:spPr>
          <a:xfrm>
            <a:off x="342265" y="4417060"/>
            <a:ext cx="1133475" cy="1753235"/>
          </a:xfrm>
          <a:prstGeom prst="rect">
            <a:avLst/>
          </a:prstGeom>
          <a:noFill/>
        </p:spPr>
        <p:txBody>
          <a:bodyPr wrap="square" rtlCol="0">
            <a:spAutoFit/>
          </a:bodyPr>
          <a:p>
            <a:r>
              <a:rPr lang="zh-CN" altLang="en-US"/>
              <a:t>预测：融合了情绪信息的模糊神经网络(SOFNN)</a:t>
            </a:r>
            <a:endParaRPr lang="zh-CN" altLang="en-US"/>
          </a:p>
        </p:txBody>
      </p:sp>
      <p:sp>
        <p:nvSpPr>
          <p:cNvPr id="9" name="文本框 8"/>
          <p:cNvSpPr txBox="1"/>
          <p:nvPr/>
        </p:nvSpPr>
        <p:spPr>
          <a:xfrm>
            <a:off x="7125335" y="3178810"/>
            <a:ext cx="5268595" cy="1476375"/>
          </a:xfrm>
          <a:prstGeom prst="rect">
            <a:avLst/>
          </a:prstGeom>
          <a:noFill/>
        </p:spPr>
        <p:txBody>
          <a:bodyPr wrap="square" rtlCol="0">
            <a:spAutoFit/>
          </a:bodyPr>
          <a:p>
            <a:r>
              <a:rPr lang="zh-CN" altLang="en-US"/>
              <a:t>情绪评估工具——Opinion Finder 和 GPOMS，Opinion Finder 根据文本内容可以评估“积极”与“消极”两种情绪；GPOMS 评估 “calm(冷静)”、“alert(警觉)”、“sure(确信)”、“vital(活泼)”、“kind(美好)”、“happy(高 兴)”六种情绪</a:t>
            </a:r>
            <a:endParaRPr lang="zh-CN" altLang="en-US"/>
          </a:p>
        </p:txBody>
      </p:sp>
      <p:sp>
        <p:nvSpPr>
          <p:cNvPr id="10" name="文本框 9"/>
          <p:cNvSpPr txBox="1"/>
          <p:nvPr/>
        </p:nvSpPr>
        <p:spPr>
          <a:xfrm>
            <a:off x="8143240" y="2691130"/>
            <a:ext cx="2768600" cy="368300"/>
          </a:xfrm>
          <a:prstGeom prst="rect">
            <a:avLst/>
          </a:prstGeom>
          <a:noFill/>
        </p:spPr>
        <p:txBody>
          <a:bodyPr wrap="square" rtlCol="0">
            <a:spAutoFit/>
          </a:bodyPr>
          <a:p>
            <a:r>
              <a:rPr lang="zh-CN" altLang="en-US"/>
              <a:t>衡量公众情绪的时间序列</a:t>
            </a:r>
            <a:endParaRPr lang="zh-CN" altLang="en-US"/>
          </a:p>
        </p:txBody>
      </p:sp>
      <p:sp>
        <p:nvSpPr>
          <p:cNvPr id="11" name="文本框 10"/>
          <p:cNvSpPr txBox="1"/>
          <p:nvPr/>
        </p:nvSpPr>
        <p:spPr>
          <a:xfrm>
            <a:off x="434975" y="2691130"/>
            <a:ext cx="1040765" cy="1476375"/>
          </a:xfrm>
          <a:prstGeom prst="rect">
            <a:avLst/>
          </a:prstGeom>
          <a:noFill/>
        </p:spPr>
        <p:txBody>
          <a:bodyPr wrap="square" rtlCol="0">
            <a:spAutoFit/>
          </a:bodyPr>
          <a:p>
            <a:r>
              <a:rPr lang="zh-CN" altLang="en-US"/>
              <a:t>加入滞后影响的格兰杰因果检验</a:t>
            </a:r>
            <a:endParaRPr lang="zh-CN" altLang="en-US"/>
          </a:p>
        </p:txBody>
      </p:sp>
      <p:sp>
        <p:nvSpPr>
          <p:cNvPr id="12" name="文本框 11"/>
          <p:cNvSpPr txBox="1"/>
          <p:nvPr/>
        </p:nvSpPr>
        <p:spPr>
          <a:xfrm>
            <a:off x="11021060" y="1691005"/>
            <a:ext cx="1248410" cy="1198880"/>
          </a:xfrm>
          <a:prstGeom prst="rect">
            <a:avLst/>
          </a:prstGeom>
          <a:noFill/>
        </p:spPr>
        <p:txBody>
          <a:bodyPr wrap="square" rtlCol="0">
            <a:spAutoFit/>
          </a:bodyPr>
          <a:p>
            <a:r>
              <a:rPr lang="zh-CN" altLang="en-US" b="1">
                <a:solidFill>
                  <a:srgbClr val="FF0000"/>
                </a:solidFill>
              </a:rPr>
              <a:t>舆情指数</a:t>
            </a:r>
            <a:endParaRPr lang="zh-CN" altLang="en-US" b="1">
              <a:solidFill>
                <a:srgbClr val="FF0000"/>
              </a:solidFill>
            </a:endParaRPr>
          </a:p>
          <a:p>
            <a:r>
              <a:rPr lang="en-US" altLang="zh-CN" b="1">
                <a:solidFill>
                  <a:srgbClr val="FF0000"/>
                </a:solidFill>
              </a:rPr>
              <a:t>“</a:t>
            </a:r>
            <a:r>
              <a:rPr lang="zh-CN" altLang="en-US" b="1">
                <a:solidFill>
                  <a:srgbClr val="FF0000"/>
                </a:solidFill>
              </a:rPr>
              <a:t>牛市</a:t>
            </a:r>
            <a:r>
              <a:rPr lang="en-US" altLang="zh-CN" b="1">
                <a:solidFill>
                  <a:srgbClr val="FF0000"/>
                </a:solidFill>
              </a:rPr>
              <a:t>”</a:t>
            </a:r>
            <a:r>
              <a:rPr lang="zh-CN" altLang="en-US" b="1">
                <a:solidFill>
                  <a:srgbClr val="FF0000"/>
                </a:solidFill>
              </a:rPr>
              <a:t>等关键词</a:t>
            </a:r>
            <a:endParaRPr lang="zh-CN" altLang="en-US" b="1">
              <a:solidFill>
                <a:srgbClr val="FF0000"/>
              </a:solidFill>
            </a:endParaRPr>
          </a:p>
          <a:p>
            <a:r>
              <a:rPr lang="en-US" altLang="zh-CN" b="1">
                <a:solidFill>
                  <a:srgbClr val="FF0000"/>
                </a:solidFill>
              </a:rPr>
              <a:t>...</a:t>
            </a:r>
            <a:endParaRPr lang="en-US" altLang="zh-CN" b="1">
              <a:solidFill>
                <a:srgbClr val="FF0000"/>
              </a:solidFill>
            </a:endParaRPr>
          </a:p>
        </p:txBody>
      </p:sp>
      <p:sp>
        <p:nvSpPr>
          <p:cNvPr id="100" name="文本框 99"/>
          <p:cNvSpPr txBox="1"/>
          <p:nvPr/>
        </p:nvSpPr>
        <p:spPr>
          <a:xfrm>
            <a:off x="550545" y="6477635"/>
            <a:ext cx="5080000" cy="275590"/>
          </a:xfrm>
          <a:prstGeom prst="rect">
            <a:avLst/>
          </a:prstGeom>
          <a:noFill/>
          <a:ln w="9525">
            <a:noFill/>
          </a:ln>
        </p:spPr>
        <p:txBody>
          <a:bodyPr>
            <a:spAutoFit/>
          </a:bodyPr>
          <a:p>
            <a:pPr indent="0"/>
            <a:r>
              <a:rPr lang="en-US" sz="1200" b="0">
                <a:latin typeface="Calibri" panose="020F0502020204030204" charset="0"/>
                <a:ea typeface="宋体" panose="02010600030101010101" pitchFamily="2" charset="-122"/>
                <a:cs typeface="Times New Roman" panose="02020603050405020304" charset="0"/>
              </a:rPr>
              <a:t>Bollen J, Mao H, Zeng X. Twitter mood predicts the stock market</a:t>
            </a:r>
            <a:r>
              <a:rPr lang="zh-CN" altLang="en-US" sz="1200" b="0">
                <a:latin typeface="Calibri" panose="020F0502020204030204" charset="0"/>
                <a:ea typeface="宋体" panose="02010600030101010101" pitchFamily="2" charset="-122"/>
                <a:cs typeface="Times New Roman" panose="02020603050405020304" charset="0"/>
              </a:rPr>
              <a:t>。</a:t>
            </a:r>
            <a:r>
              <a:rPr lang="en-US" altLang="zh-CN" sz="1200" b="0">
                <a:latin typeface="Calibri" panose="020F0502020204030204" charset="0"/>
                <a:ea typeface="宋体" panose="02010600030101010101" pitchFamily="2" charset="-122"/>
                <a:cs typeface="Times New Roman" panose="02020603050405020304" charset="0"/>
              </a:rPr>
              <a:t>2010</a:t>
            </a:r>
            <a:endParaRPr lang="en-US" altLang="zh-CN" sz="1200" b="0">
              <a:latin typeface="Calibri" panose="020F0502020204030204" charset="0"/>
              <a:ea typeface="宋体" panose="02010600030101010101" pitchFamily="2" charset="-122"/>
              <a:cs typeface="Times New Roman" panose="0202060305040502030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股票价格预测</a:t>
            </a:r>
            <a:endParaRPr lang="zh-CN" altLang="en-US"/>
          </a:p>
        </p:txBody>
      </p:sp>
      <p:sp>
        <p:nvSpPr>
          <p:cNvPr id="3" name="内容占位符 2"/>
          <p:cNvSpPr>
            <a:spLocks noGrp="1"/>
          </p:cNvSpPr>
          <p:nvPr>
            <p:ph idx="4294967295"/>
          </p:nvPr>
        </p:nvSpPr>
        <p:spPr>
          <a:xfrm>
            <a:off x="0" y="1825625"/>
            <a:ext cx="10515600" cy="4927600"/>
          </a:xfrm>
        </p:spPr>
        <p:txBody>
          <a:bodyPr>
            <a:normAutofit lnSpcReduction="20000"/>
          </a:bodyPr>
          <a:p>
            <a:r>
              <a:rPr lang="zh-CN" altLang="en-US" b="0"/>
              <a:t>专题论坛与新闻数据</a:t>
            </a:r>
            <a:endParaRPr lang="zh-CN" altLang="en-US" b="0"/>
          </a:p>
          <a:p>
            <a:endParaRPr lang="zh-CN" altLang="en-US" b="0"/>
          </a:p>
          <a:p>
            <a:r>
              <a:rPr lang="zh-CN" altLang="en-US" b="0"/>
              <a:t>使用网络讨论数据研究投资者情绪与 IPO 抑价 </a:t>
            </a:r>
            <a:r>
              <a:rPr lang="zh-CN" altLang="en-US" sz="1600" b="0"/>
              <a:t>林振兴</a:t>
            </a:r>
            <a:r>
              <a:rPr lang="en-US" altLang="zh-CN" sz="1600" b="0"/>
              <a:t>.</a:t>
            </a:r>
            <a:r>
              <a:rPr lang="zh-CN" altLang="en-US" sz="1600" b="0"/>
              <a:t>网络讨论、投资者情绪与IPO 抑价</a:t>
            </a:r>
            <a:r>
              <a:rPr lang="en-US" altLang="zh-CN" sz="1600" b="0"/>
              <a:t>.2012</a:t>
            </a:r>
            <a:endParaRPr lang="zh-CN" altLang="en-US" sz="1600" b="0"/>
          </a:p>
          <a:p>
            <a:endParaRPr lang="zh-CN" altLang="en-US" sz="1800"/>
          </a:p>
          <a:p>
            <a:endParaRPr lang="zh-CN" altLang="en-US" sz="1800"/>
          </a:p>
          <a:p>
            <a:endParaRPr lang="zh-CN" altLang="en-US"/>
          </a:p>
        </p:txBody>
      </p:sp>
      <p:pic>
        <p:nvPicPr>
          <p:cNvPr id="9" name="图片 2"/>
          <p:cNvPicPr>
            <a:picLocks noChangeAspect="1"/>
          </p:cNvPicPr>
          <p:nvPr/>
        </p:nvPicPr>
        <p:blipFill>
          <a:blip r:embed="rId1"/>
          <a:stretch>
            <a:fillRect/>
          </a:stretch>
        </p:blipFill>
        <p:spPr>
          <a:xfrm>
            <a:off x="2032635" y="3308985"/>
            <a:ext cx="3406775" cy="3310890"/>
          </a:xfrm>
          <a:prstGeom prst="rect">
            <a:avLst/>
          </a:prstGeom>
          <a:noFill/>
          <a:ln w="9525">
            <a:noFill/>
          </a:ln>
        </p:spPr>
      </p:pic>
      <p:sp>
        <p:nvSpPr>
          <p:cNvPr id="10" name="文本框 9"/>
          <p:cNvSpPr txBox="1"/>
          <p:nvPr/>
        </p:nvSpPr>
        <p:spPr>
          <a:xfrm>
            <a:off x="477520" y="4087495"/>
            <a:ext cx="1272540" cy="1753235"/>
          </a:xfrm>
          <a:prstGeom prst="rect">
            <a:avLst/>
          </a:prstGeom>
          <a:noFill/>
        </p:spPr>
        <p:txBody>
          <a:bodyPr wrap="square" rtlCol="0">
            <a:spAutoFit/>
          </a:bodyPr>
          <a:p>
            <a:r>
              <a:rPr lang="zh-CN" altLang="en-US"/>
              <a:t>东方财富网旗下频道“股吧”关于创业板个股的发帖讨论</a:t>
            </a:r>
            <a:endParaRPr lang="zh-CN" altLang="en-US"/>
          </a:p>
        </p:txBody>
      </p:sp>
      <p:pic>
        <p:nvPicPr>
          <p:cNvPr id="11" name="图片 3"/>
          <p:cNvPicPr>
            <a:picLocks noChangeAspect="1"/>
          </p:cNvPicPr>
          <p:nvPr/>
        </p:nvPicPr>
        <p:blipFill>
          <a:blip r:embed="rId2"/>
          <a:stretch>
            <a:fillRect/>
          </a:stretch>
        </p:blipFill>
        <p:spPr>
          <a:xfrm>
            <a:off x="6258560" y="3637280"/>
            <a:ext cx="3774440" cy="820420"/>
          </a:xfrm>
          <a:prstGeom prst="rect">
            <a:avLst/>
          </a:prstGeom>
          <a:noFill/>
          <a:ln w="9525">
            <a:noFill/>
          </a:ln>
        </p:spPr>
      </p:pic>
      <p:pic>
        <p:nvPicPr>
          <p:cNvPr id="12" name="图片 4"/>
          <p:cNvPicPr>
            <a:picLocks noChangeAspect="1"/>
          </p:cNvPicPr>
          <p:nvPr/>
        </p:nvPicPr>
        <p:blipFill>
          <a:blip r:embed="rId3"/>
          <a:stretch>
            <a:fillRect/>
          </a:stretch>
        </p:blipFill>
        <p:spPr>
          <a:xfrm>
            <a:off x="6364605" y="4457700"/>
            <a:ext cx="3928745" cy="1993265"/>
          </a:xfrm>
          <a:prstGeom prst="rect">
            <a:avLst/>
          </a:prstGeom>
          <a:noFill/>
          <a:ln w="9525">
            <a:noFill/>
          </a:ln>
        </p:spPr>
      </p:pic>
      <p:sp>
        <p:nvSpPr>
          <p:cNvPr id="13" name="文本框 12"/>
          <p:cNvSpPr txBox="1"/>
          <p:nvPr/>
        </p:nvSpPr>
        <p:spPr>
          <a:xfrm>
            <a:off x="10293350" y="4636770"/>
            <a:ext cx="1672590" cy="2306955"/>
          </a:xfrm>
          <a:prstGeom prst="rect">
            <a:avLst/>
          </a:prstGeom>
          <a:noFill/>
        </p:spPr>
        <p:txBody>
          <a:bodyPr wrap="square" rtlCol="0">
            <a:spAutoFit/>
          </a:bodyPr>
          <a:p>
            <a:r>
              <a:rPr lang="zh-CN" altLang="en-US"/>
              <a:t>待解释的IPO抑价率，和所研究的情绪指标，人工判断投资者乐观、悲观情绪，计算意见分歧</a:t>
            </a:r>
            <a:endParaRPr lang="zh-CN" altLang="en-US"/>
          </a:p>
          <a:p>
            <a:endParaRPr lang="zh-CN" altLang="en-US"/>
          </a:p>
        </p:txBody>
      </p:sp>
      <p:sp>
        <p:nvSpPr>
          <p:cNvPr id="14" name="文本框 13"/>
          <p:cNvSpPr txBox="1"/>
          <p:nvPr/>
        </p:nvSpPr>
        <p:spPr>
          <a:xfrm>
            <a:off x="7948295" y="1712595"/>
            <a:ext cx="3817620" cy="1198880"/>
          </a:xfrm>
          <a:prstGeom prst="rect">
            <a:avLst/>
          </a:prstGeom>
          <a:noFill/>
        </p:spPr>
        <p:txBody>
          <a:bodyPr wrap="square" rtlCol="0">
            <a:spAutoFit/>
          </a:bodyPr>
          <a:p>
            <a:r>
              <a:rPr lang="zh-CN" altLang="en-US" b="1">
                <a:solidFill>
                  <a:schemeClr val="tx1"/>
                </a:solidFill>
                <a:effectLst/>
              </a:rPr>
              <a:t>结论：</a:t>
            </a:r>
            <a:r>
              <a:rPr lang="zh-CN" altLang="en-US" b="1">
                <a:solidFill>
                  <a:srgbClr val="FF0000"/>
                </a:solidFill>
                <a:effectLst/>
              </a:rPr>
              <a:t>讨论帖子数量</a:t>
            </a:r>
            <a:r>
              <a:rPr lang="zh-CN" altLang="en-US"/>
              <a:t>作为投资者关注度的代理指标，投资者关注度与 IPO 抑价率以及IPO 首日交易量显著正相关</a:t>
            </a:r>
            <a:endParaRPr lang="zh-CN" altLang="en-US"/>
          </a:p>
        </p:txBody>
      </p:sp>
      <p:sp>
        <p:nvSpPr>
          <p:cNvPr id="15" name="文本框 14"/>
          <p:cNvSpPr txBox="1"/>
          <p:nvPr/>
        </p:nvSpPr>
        <p:spPr>
          <a:xfrm>
            <a:off x="10493375" y="3637280"/>
            <a:ext cx="1272540" cy="645160"/>
          </a:xfrm>
          <a:prstGeom prst="rect">
            <a:avLst/>
          </a:prstGeom>
          <a:noFill/>
        </p:spPr>
        <p:txBody>
          <a:bodyPr wrap="square" rtlCol="0">
            <a:spAutoFit/>
          </a:bodyPr>
          <a:p>
            <a:r>
              <a:rPr lang="zh-CN" altLang="en-US"/>
              <a:t>多元回归分析</a:t>
            </a:r>
            <a:endParaRPr lang="zh-CN" altLang="en-US"/>
          </a:p>
        </p:txBody>
      </p:sp>
      <p:sp>
        <p:nvSpPr>
          <p:cNvPr id="16" name="文本框 15"/>
          <p:cNvSpPr txBox="1"/>
          <p:nvPr/>
        </p:nvSpPr>
        <p:spPr>
          <a:xfrm>
            <a:off x="4625975" y="1712595"/>
            <a:ext cx="3357880" cy="922020"/>
          </a:xfrm>
          <a:prstGeom prst="rect">
            <a:avLst/>
          </a:prstGeom>
          <a:noFill/>
        </p:spPr>
        <p:txBody>
          <a:bodyPr wrap="square" rtlCol="0">
            <a:spAutoFit/>
          </a:bodyPr>
          <a:p>
            <a:r>
              <a:rPr lang="zh-CN" altLang="en-US">
                <a:solidFill>
                  <a:srgbClr val="0070C0"/>
                </a:solidFill>
              </a:rPr>
              <a:t>异常的发帖活动</a:t>
            </a:r>
            <a:endParaRPr lang="zh-CN" altLang="en-US">
              <a:solidFill>
                <a:srgbClr val="0070C0"/>
              </a:solidFill>
            </a:endParaRPr>
          </a:p>
          <a:p>
            <a:r>
              <a:rPr lang="zh-CN" altLang="en-US">
                <a:solidFill>
                  <a:srgbClr val="0070C0"/>
                </a:solidFill>
              </a:rPr>
              <a:t>中小投资者情绪指标</a:t>
            </a:r>
            <a:endParaRPr lang="zh-CN" altLang="en-US">
              <a:solidFill>
                <a:srgbClr val="0070C0"/>
              </a:solidFill>
            </a:endParaRPr>
          </a:p>
          <a:p>
            <a:r>
              <a:rPr lang="zh-CN" altLang="en-US">
                <a:solidFill>
                  <a:srgbClr val="0070C0"/>
                </a:solidFill>
              </a:rPr>
              <a:t>新闻事件抽取，知识图谱信息</a:t>
            </a:r>
            <a:r>
              <a:rPr lang="en-US" altLang="zh-CN">
                <a:solidFill>
                  <a:srgbClr val="0070C0"/>
                </a:solidFill>
              </a:rPr>
              <a:t>...</a:t>
            </a:r>
            <a:endParaRPr lang="en-US" altLang="zh-CN">
              <a:solidFill>
                <a:srgbClr val="0070C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投资市场情绪监测</a:t>
            </a:r>
            <a:endParaRPr lang="zh-CN" altLang="en-US"/>
          </a:p>
        </p:txBody>
      </p:sp>
      <p:sp>
        <p:nvSpPr>
          <p:cNvPr id="8" name="内容占位符 7"/>
          <p:cNvSpPr/>
          <p:nvPr>
            <p:ph idx="4294967295"/>
          </p:nvPr>
        </p:nvSpPr>
        <p:spPr>
          <a:xfrm>
            <a:off x="0" y="1825625"/>
            <a:ext cx="4930775" cy="4351655"/>
          </a:xfrm>
        </p:spPr>
        <p:txBody>
          <a:bodyPr>
            <a:normAutofit/>
          </a:bodyPr>
          <a:p>
            <a:r>
              <a:rPr lang="zh-CN" altLang="en-US" sz="2400" b="0"/>
              <a:t>国泰君安“个人投资者投资景气指数”（简称 3I 指数）</a:t>
            </a:r>
            <a:endParaRPr lang="zh-CN" altLang="en-US" sz="2400" b="0"/>
          </a:p>
          <a:p>
            <a:r>
              <a:rPr lang="zh-CN" altLang="en-US" sz="2400" b="0">
                <a:solidFill>
                  <a:srgbClr val="0070C0"/>
                </a:solidFill>
              </a:rPr>
              <a:t>海量个人投资者样本</a:t>
            </a:r>
            <a:endParaRPr lang="zh-CN" altLang="en-US" sz="2400" b="0">
              <a:solidFill>
                <a:srgbClr val="0070C0"/>
              </a:solidFill>
            </a:endParaRPr>
          </a:p>
          <a:p>
            <a:r>
              <a:rPr lang="zh-CN" altLang="en-US" sz="2400" b="0"/>
              <a:t>对账本投资收益率、持仓率、资金流动情况统计、加权</a:t>
            </a:r>
            <a:endParaRPr lang="zh-CN" altLang="en-US" sz="2400" b="0"/>
          </a:p>
          <a:p>
            <a:endParaRPr lang="zh-CN" altLang="en-US" sz="2400" b="0"/>
          </a:p>
          <a:p>
            <a:r>
              <a:rPr lang="zh-CN" altLang="en-US" sz="2400" b="0"/>
              <a:t>解读个人投资者交易行为的变化、投资信心的状态与发展趋势</a:t>
            </a:r>
            <a:endParaRPr lang="zh-CN" altLang="en-US" sz="2400" b="0"/>
          </a:p>
        </p:txBody>
      </p:sp>
      <p:pic>
        <p:nvPicPr>
          <p:cNvPr id="9" name="图片 5"/>
          <p:cNvPicPr>
            <a:picLocks noChangeAspect="1"/>
          </p:cNvPicPr>
          <p:nvPr/>
        </p:nvPicPr>
        <p:blipFill>
          <a:blip r:embed="rId1"/>
          <a:stretch>
            <a:fillRect/>
          </a:stretch>
        </p:blipFill>
        <p:spPr>
          <a:xfrm>
            <a:off x="6327775" y="1952625"/>
            <a:ext cx="4747895" cy="2952750"/>
          </a:xfrm>
          <a:prstGeom prst="rect">
            <a:avLst/>
          </a:prstGeom>
          <a:noFill/>
          <a:ln w="9525">
            <a:noFill/>
          </a:ln>
        </p:spPr>
      </p:pic>
      <p:sp>
        <p:nvSpPr>
          <p:cNvPr id="10" name="文本框 9"/>
          <p:cNvSpPr txBox="1"/>
          <p:nvPr/>
        </p:nvSpPr>
        <p:spPr>
          <a:xfrm>
            <a:off x="6910705" y="5255260"/>
            <a:ext cx="3937000" cy="922020"/>
          </a:xfrm>
          <a:prstGeom prst="rect">
            <a:avLst/>
          </a:prstGeom>
          <a:noFill/>
        </p:spPr>
        <p:txBody>
          <a:bodyPr wrap="square" rtlCol="0">
            <a:spAutoFit/>
          </a:bodyPr>
          <a:p>
            <a:r>
              <a:rPr lang="zh-CN" altLang="en-US"/>
              <a:t>每月发布一次，以100为中间值，100—120属于正常区间，120以上表示趋热，100以下则是趋冷。</a:t>
            </a:r>
            <a:endParaRPr lang="zh-CN" altLang="en-US"/>
          </a:p>
        </p:txBody>
      </p:sp>
      <p:sp>
        <p:nvSpPr>
          <p:cNvPr id="11" name="文本框 10"/>
          <p:cNvSpPr txBox="1"/>
          <p:nvPr/>
        </p:nvSpPr>
        <p:spPr>
          <a:xfrm>
            <a:off x="1160780" y="5814060"/>
            <a:ext cx="4047490" cy="645160"/>
          </a:xfrm>
          <a:prstGeom prst="rect">
            <a:avLst/>
          </a:prstGeom>
          <a:noFill/>
        </p:spPr>
        <p:txBody>
          <a:bodyPr wrap="square" rtlCol="0">
            <a:spAutoFit/>
          </a:bodyPr>
          <a:p>
            <a:r>
              <a:rPr lang="zh-CN" altLang="en-US"/>
              <a:t>基于上市公司经营报表统计、券商投行研报看涨看跌指数的分析</a:t>
            </a:r>
            <a:r>
              <a:rPr lang="en-US" altLang="zh-CN"/>
              <a:t>...</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大宗商品期货相关因素监测</a:t>
            </a:r>
            <a:endParaRPr lang="zh-CN" altLang="en-US"/>
          </a:p>
        </p:txBody>
      </p:sp>
      <p:sp>
        <p:nvSpPr>
          <p:cNvPr id="8" name="内容占位符 7"/>
          <p:cNvSpPr/>
          <p:nvPr>
            <p:ph idx="4294967295"/>
          </p:nvPr>
        </p:nvSpPr>
        <p:spPr>
          <a:xfrm>
            <a:off x="1143635" y="1760855"/>
            <a:ext cx="5863590" cy="4749800"/>
          </a:xfrm>
        </p:spPr>
        <p:txBody>
          <a:bodyPr>
            <a:normAutofit lnSpcReduction="10000"/>
          </a:bodyPr>
          <a:p>
            <a:pPr fontAlgn="auto">
              <a:lnSpc>
                <a:spcPct val="100000"/>
              </a:lnSpc>
              <a:buFont typeface="Arial" panose="020B0604020202020204" pitchFamily="34" charset="0"/>
              <a:buChar char="•"/>
            </a:pPr>
            <a:r>
              <a:rPr lang="zh-CN" altLang="en-US" sz="2000" b="0"/>
              <a:t>监控因素：</a:t>
            </a:r>
            <a:endParaRPr lang="zh-CN" altLang="en-US" sz="2000" b="0"/>
          </a:p>
          <a:p>
            <a:pPr marL="0" indent="0" fontAlgn="auto">
              <a:lnSpc>
                <a:spcPct val="100000"/>
              </a:lnSpc>
              <a:buFont typeface="Arial" panose="020B0604020202020204" pitchFamily="34" charset="0"/>
              <a:buNone/>
            </a:pPr>
            <a:r>
              <a:rPr lang="zh-CN" altLang="en-US" sz="2000" b="0">
                <a:solidFill>
                  <a:schemeClr val="tx1"/>
                </a:solidFill>
              </a:rPr>
              <a:t>交易者持仓关系、投机活动情况，期货价格</a:t>
            </a:r>
            <a:endParaRPr lang="zh-CN" altLang="en-US" sz="2000" b="0">
              <a:solidFill>
                <a:schemeClr val="tx1"/>
              </a:solidFill>
            </a:endParaRPr>
          </a:p>
          <a:p>
            <a:pPr marL="0" indent="0" fontAlgn="auto">
              <a:lnSpc>
                <a:spcPct val="100000"/>
              </a:lnSpc>
              <a:buFont typeface="Arial" panose="020B0604020202020204" pitchFamily="34" charset="0"/>
              <a:buNone/>
            </a:pPr>
            <a:endParaRPr lang="en-US" altLang="zh-CN" sz="2000" b="0"/>
          </a:p>
          <a:p>
            <a:pPr fontAlgn="auto">
              <a:lnSpc>
                <a:spcPct val="100000"/>
              </a:lnSpc>
              <a:buFont typeface="Arial" panose="020B0604020202020204" pitchFamily="34" charset="0"/>
              <a:buChar char="•"/>
            </a:pPr>
            <a:r>
              <a:rPr lang="zh-CN" altLang="en-US" sz="2000" b="0"/>
              <a:t>数据来源：</a:t>
            </a:r>
            <a:endParaRPr lang="zh-CN" altLang="en-US" sz="2000" b="0"/>
          </a:p>
          <a:p>
            <a:pPr marL="0" indent="0" fontAlgn="auto">
              <a:lnSpc>
                <a:spcPct val="100000"/>
              </a:lnSpc>
              <a:buFont typeface="Arial" panose="020B0604020202020204" pitchFamily="34" charset="0"/>
              <a:buNone/>
            </a:pPr>
            <a:r>
              <a:rPr lang="zh-CN" altLang="en-US" sz="2000" b="0">
                <a:solidFill>
                  <a:schemeClr val="tx1"/>
                </a:solidFill>
              </a:rPr>
              <a:t>搜索数据</a:t>
            </a:r>
            <a:endParaRPr lang="zh-CN" altLang="en-US" sz="2000" b="0">
              <a:solidFill>
                <a:schemeClr val="tx1"/>
              </a:solidFill>
            </a:endParaRPr>
          </a:p>
          <a:p>
            <a:pPr marL="0" indent="0" fontAlgn="auto">
              <a:lnSpc>
                <a:spcPct val="100000"/>
              </a:lnSpc>
              <a:buFont typeface="Arial" panose="020B0604020202020204" pitchFamily="34" charset="0"/>
              <a:buNone/>
            </a:pPr>
            <a:r>
              <a:rPr lang="zh-CN" altLang="en-US" sz="2000" b="0">
                <a:solidFill>
                  <a:schemeClr val="tx1"/>
                </a:solidFill>
              </a:rPr>
              <a:t>期货交易所数据（成交量、持仓量等）</a:t>
            </a:r>
            <a:endParaRPr lang="zh-CN" altLang="en-US" sz="2000" b="0">
              <a:solidFill>
                <a:schemeClr val="tx1"/>
              </a:solidFill>
            </a:endParaRPr>
          </a:p>
          <a:p>
            <a:pPr marL="0" indent="0" fontAlgn="auto">
              <a:lnSpc>
                <a:spcPct val="100000"/>
              </a:lnSpc>
              <a:buFont typeface="Arial" panose="020B0604020202020204" pitchFamily="34" charset="0"/>
              <a:buNone/>
            </a:pPr>
            <a:endParaRPr lang="zh-CN" altLang="en-US" sz="2000" b="0">
              <a:solidFill>
                <a:schemeClr val="tx1"/>
              </a:solidFill>
            </a:endParaRPr>
          </a:p>
          <a:p>
            <a:pPr fontAlgn="auto">
              <a:lnSpc>
                <a:spcPct val="100000"/>
              </a:lnSpc>
              <a:spcBef>
                <a:spcPct val="20000"/>
              </a:spcBef>
              <a:buClr>
                <a:schemeClr val="hlink"/>
              </a:buClr>
              <a:buFont typeface="Arial" panose="020B0604020202020204" pitchFamily="34" charset="0"/>
              <a:buChar char="•"/>
            </a:pPr>
            <a:r>
              <a:rPr lang="zh-CN" altLang="en-US" sz="2000" b="0">
                <a:sym typeface="+mn-ea"/>
              </a:rPr>
              <a:t>研究方法：</a:t>
            </a:r>
            <a:endParaRPr lang="zh-CN" altLang="en-US" sz="2000" b="0" kern="0">
              <a:solidFill>
                <a:schemeClr val="tx2"/>
              </a:solidFill>
              <a:latin typeface="黑体" panose="02010609060101010101" pitchFamily="49" charset="-122"/>
              <a:ea typeface="黑体" panose="02010609060101010101" pitchFamily="49" charset="-122"/>
              <a:sym typeface="+mn-ea"/>
            </a:endParaRPr>
          </a:p>
          <a:p>
            <a:pPr marL="0" indent="0" fontAlgn="auto">
              <a:lnSpc>
                <a:spcPct val="100000"/>
              </a:lnSpc>
              <a:spcBef>
                <a:spcPct val="20000"/>
              </a:spcBef>
              <a:buClr>
                <a:schemeClr val="hlink"/>
              </a:buClr>
              <a:buFont typeface="Arial" panose="020B0604020202020204" pitchFamily="34" charset="0"/>
              <a:buNone/>
            </a:pPr>
            <a:r>
              <a:rPr lang="zh-CN" altLang="en-US" sz="2000" b="0">
                <a:solidFill>
                  <a:schemeClr val="tx1"/>
                </a:solidFill>
                <a:sym typeface="+mn-ea"/>
              </a:rPr>
              <a:t>VAR、Granger因果检验、小波神经网络、网络结构自回归分布滞后(ADL)模型等</a:t>
            </a:r>
            <a:endParaRPr lang="zh-CN" altLang="en-US" sz="2000" b="0">
              <a:sym typeface="+mn-ea"/>
            </a:endParaRPr>
          </a:p>
          <a:p>
            <a:pPr marL="0" indent="0" fontAlgn="auto">
              <a:lnSpc>
                <a:spcPct val="100000"/>
              </a:lnSpc>
              <a:spcBef>
                <a:spcPct val="20000"/>
              </a:spcBef>
              <a:buClr>
                <a:schemeClr val="hlink"/>
              </a:buClr>
              <a:buFont typeface="Arial" panose="020B0604020202020204" pitchFamily="34" charset="0"/>
              <a:buNone/>
            </a:pPr>
            <a:endParaRPr lang="zh-CN" altLang="en-US" sz="2000" b="0" kern="0">
              <a:solidFill>
                <a:schemeClr val="tx2"/>
              </a:solidFill>
              <a:latin typeface="黑体" panose="02010609060101010101" pitchFamily="49" charset="-122"/>
              <a:ea typeface="黑体" panose="02010609060101010101" pitchFamily="49" charset="-122"/>
            </a:endParaRPr>
          </a:p>
          <a:p>
            <a:pPr fontAlgn="auto">
              <a:lnSpc>
                <a:spcPct val="100000"/>
              </a:lnSpc>
              <a:spcBef>
                <a:spcPct val="20000"/>
              </a:spcBef>
              <a:buClr>
                <a:schemeClr val="hlink"/>
              </a:buClr>
              <a:buFont typeface="Arial" panose="020B0604020202020204" pitchFamily="34" charset="0"/>
              <a:buChar char="•"/>
            </a:pPr>
            <a:r>
              <a:rPr lang="zh-CN" altLang="en-US" sz="2000" b="0">
                <a:sym typeface="+mn-ea"/>
              </a:rPr>
              <a:t>研究结论：</a:t>
            </a:r>
            <a:endParaRPr lang="zh-CN" altLang="en-US" sz="2000" b="0" kern="0">
              <a:solidFill>
                <a:schemeClr val="tx2"/>
              </a:solidFill>
              <a:latin typeface="黑体" panose="02010609060101010101" pitchFamily="49" charset="-122"/>
              <a:ea typeface="黑体" panose="02010609060101010101" pitchFamily="49" charset="-122"/>
              <a:sym typeface="+mn-ea"/>
            </a:endParaRPr>
          </a:p>
          <a:p>
            <a:pPr marL="0" indent="0" fontAlgn="auto">
              <a:lnSpc>
                <a:spcPct val="100000"/>
              </a:lnSpc>
              <a:spcBef>
                <a:spcPct val="20000"/>
              </a:spcBef>
              <a:buClr>
                <a:schemeClr val="hlink"/>
              </a:buClr>
              <a:buFont typeface="Arial" panose="020B0604020202020204" pitchFamily="34" charset="0"/>
              <a:buNone/>
            </a:pPr>
            <a:r>
              <a:rPr lang="zh-CN" altLang="en-US" sz="2000" b="0">
                <a:solidFill>
                  <a:schemeClr val="tx1"/>
                </a:solidFill>
                <a:sym typeface="+mn-ea"/>
              </a:rPr>
              <a:t>加入大数据指数信息可以改善预测效果，构造的指标能更好表征期货市场的动态变化。</a:t>
            </a:r>
            <a:endParaRPr lang="zh-CN" altLang="en-US" sz="2000" b="0">
              <a:solidFill>
                <a:schemeClr val="tx1"/>
              </a:solidFill>
            </a:endParaRPr>
          </a:p>
          <a:p>
            <a:pPr algn="l" defTabSz="914400" fontAlgn="auto">
              <a:lnSpc>
                <a:spcPct val="100000"/>
              </a:lnSpc>
            </a:pPr>
            <a:endParaRPr lang="zh-CN" altLang="en-US"/>
          </a:p>
          <a:p>
            <a:pPr fontAlgn="auto">
              <a:lnSpc>
                <a:spcPct val="100000"/>
              </a:lnSpc>
            </a:pPr>
            <a:endParaRPr lang="zh-CN" altLang="en-US"/>
          </a:p>
          <a:p>
            <a:pPr fontAlgn="auto">
              <a:lnSpc>
                <a:spcPct val="100000"/>
              </a:lnSpc>
            </a:pPr>
            <a:endParaRPr lang="zh-CN" altLang="en-US"/>
          </a:p>
          <a:p>
            <a:pPr marL="0" indent="0">
              <a:buNone/>
            </a:pPr>
            <a:endParaRPr lang="zh-CN" altLang="en-US"/>
          </a:p>
        </p:txBody>
      </p:sp>
      <p:sp>
        <p:nvSpPr>
          <p:cNvPr id="3" name="文本框 2"/>
          <p:cNvSpPr txBox="1"/>
          <p:nvPr/>
        </p:nvSpPr>
        <p:spPr>
          <a:xfrm>
            <a:off x="7651750" y="2459990"/>
            <a:ext cx="3764280" cy="1938020"/>
          </a:xfrm>
          <a:prstGeom prst="rect">
            <a:avLst/>
          </a:prstGeom>
          <a:noFill/>
        </p:spPr>
        <p:txBody>
          <a:bodyPr wrap="square" rtlCol="0" anchor="t">
            <a:spAutoFit/>
          </a:bodyPr>
          <a:p>
            <a:pPr marL="342900" indent="-342900" fontAlgn="auto">
              <a:lnSpc>
                <a:spcPct val="100000"/>
              </a:lnSpc>
              <a:spcBef>
                <a:spcPct val="20000"/>
              </a:spcBef>
              <a:buClr>
                <a:schemeClr val="hlink"/>
              </a:buClr>
              <a:buFont typeface="Arial" panose="020B0604020202020204" pitchFamily="34" charset="0"/>
              <a:buChar char="•"/>
            </a:pPr>
            <a:r>
              <a:rPr lang="zh-CN" altLang="en-US" sz="2000" kern="0">
                <a:solidFill>
                  <a:schemeClr val="tx2"/>
                </a:solidFill>
                <a:latin typeface="黑体" panose="02010609060101010101" pitchFamily="49" charset="-122"/>
                <a:ea typeface="黑体" panose="02010609060101010101" pitchFamily="49" charset="-122"/>
                <a:sym typeface="+mn-ea"/>
              </a:rPr>
              <a:t>产品品种：</a:t>
            </a:r>
            <a:endParaRPr lang="zh-CN" altLang="en-US" sz="2000" b="0" kern="0">
              <a:solidFill>
                <a:schemeClr val="tx2"/>
              </a:solidFill>
              <a:latin typeface="黑体" panose="02010609060101010101" pitchFamily="49" charset="-122"/>
              <a:ea typeface="黑体" panose="02010609060101010101" pitchFamily="49" charset="-122"/>
            </a:endParaRPr>
          </a:p>
          <a:p>
            <a:pPr marL="0" indent="0" algn="l" defTabSz="914400" fontAlgn="auto">
              <a:lnSpc>
                <a:spcPct val="100000"/>
              </a:lnSpc>
              <a:buNone/>
            </a:pPr>
            <a:r>
              <a:rPr lang="zh-CN" altLang="en-US" sz="2000" kern="0">
                <a:solidFill>
                  <a:schemeClr val="tx1"/>
                </a:solidFill>
                <a:latin typeface="黑体" panose="02010609060101010101" pitchFamily="49" charset="-122"/>
                <a:ea typeface="黑体" panose="02010609060101010101" pitchFamily="49" charset="-122"/>
                <a:sym typeface="+mn-ea"/>
              </a:rPr>
              <a:t>原油</a:t>
            </a:r>
            <a:r>
              <a:rPr lang="zh-CN" altLang="en-US" sz="1400" kern="0">
                <a:solidFill>
                  <a:schemeClr val="tx1"/>
                </a:solidFill>
                <a:latin typeface="黑体" panose="02010609060101010101" pitchFamily="49" charset="-122"/>
                <a:ea typeface="黑体" panose="02010609060101010101" pitchFamily="49" charset="-122"/>
                <a:sym typeface="+mn-ea"/>
              </a:rPr>
              <a:t>(李新. 基于海量数据的投资者关注与国际原油价格研究.2015)</a:t>
            </a:r>
            <a:r>
              <a:rPr lang="zh-CN" altLang="en-US" sz="2000" kern="0">
                <a:solidFill>
                  <a:schemeClr val="tx1"/>
                </a:solidFill>
                <a:latin typeface="黑体" panose="02010609060101010101" pitchFamily="49" charset="-122"/>
                <a:ea typeface="黑体" panose="02010609060101010101" pitchFamily="49" charset="-122"/>
                <a:sym typeface="+mn-ea"/>
              </a:rPr>
              <a:t>、</a:t>
            </a:r>
            <a:endParaRPr lang="zh-CN" altLang="en-US" sz="2000" b="0" kern="0">
              <a:solidFill>
                <a:schemeClr val="tx1"/>
              </a:solidFill>
              <a:latin typeface="黑体" panose="02010609060101010101" pitchFamily="49" charset="-122"/>
              <a:ea typeface="黑体" panose="02010609060101010101" pitchFamily="49" charset="-122"/>
            </a:endParaRPr>
          </a:p>
          <a:p>
            <a:pPr marL="0" indent="0" algn="l" defTabSz="914400" fontAlgn="auto">
              <a:lnSpc>
                <a:spcPct val="100000"/>
              </a:lnSpc>
              <a:buNone/>
            </a:pPr>
            <a:r>
              <a:rPr lang="zh-CN" altLang="en-US" sz="2000" kern="0">
                <a:solidFill>
                  <a:schemeClr val="tx1"/>
                </a:solidFill>
                <a:latin typeface="黑体" panose="02010609060101010101" pitchFamily="49" charset="-122"/>
                <a:ea typeface="黑体" panose="02010609060101010101" pitchFamily="49" charset="-122"/>
                <a:sym typeface="+mn-ea"/>
              </a:rPr>
              <a:t>橡胶</a:t>
            </a:r>
            <a:r>
              <a:rPr lang="zh-CN" altLang="en-US" sz="1400" kern="0">
                <a:solidFill>
                  <a:schemeClr val="tx1"/>
                </a:solidFill>
                <a:latin typeface="黑体" panose="02010609060101010101" pitchFamily="49" charset="-122"/>
                <a:ea typeface="黑体" panose="02010609060101010101" pitchFamily="49" charset="-122"/>
                <a:sym typeface="+mn-ea"/>
              </a:rPr>
              <a:t>(岳艳涛, 章雅婷, 张宇,等. 基于大数据分析的橡胶期货交易策略研究.2015)</a:t>
            </a:r>
            <a:r>
              <a:rPr lang="zh-CN" altLang="en-US" sz="2000" kern="0">
                <a:solidFill>
                  <a:schemeClr val="tx1"/>
                </a:solidFill>
                <a:latin typeface="黑体" panose="02010609060101010101" pitchFamily="49" charset="-122"/>
                <a:ea typeface="黑体" panose="02010609060101010101" pitchFamily="49" charset="-122"/>
                <a:sym typeface="+mn-ea"/>
              </a:rPr>
              <a:t>、</a:t>
            </a:r>
            <a:endParaRPr lang="zh-CN" altLang="en-US" sz="2000" b="0" kern="0">
              <a:solidFill>
                <a:schemeClr val="tx1"/>
              </a:solidFill>
              <a:latin typeface="黑体" panose="02010609060101010101" pitchFamily="49" charset="-122"/>
              <a:ea typeface="黑体" panose="02010609060101010101" pitchFamily="49" charset="-122"/>
            </a:endParaRPr>
          </a:p>
          <a:p>
            <a:pPr marL="0" indent="0" algn="l" defTabSz="914400" fontAlgn="auto">
              <a:lnSpc>
                <a:spcPct val="100000"/>
              </a:lnSpc>
              <a:buNone/>
            </a:pPr>
            <a:r>
              <a:rPr lang="zh-CN" altLang="en-US" sz="2000" kern="0">
                <a:solidFill>
                  <a:schemeClr val="tx1"/>
                </a:solidFill>
                <a:latin typeface="黑体" panose="02010609060101010101" pitchFamily="49" charset="-122"/>
                <a:ea typeface="黑体" panose="02010609060101010101" pitchFamily="49" charset="-122"/>
                <a:sym typeface="+mn-ea"/>
              </a:rPr>
              <a:t>碳</a:t>
            </a:r>
            <a:r>
              <a:rPr lang="zh-CN" altLang="en-US" sz="1400" kern="0">
                <a:solidFill>
                  <a:schemeClr val="tx1"/>
                </a:solidFill>
                <a:latin typeface="黑体" panose="02010609060101010101" pitchFamily="49" charset="-122"/>
                <a:ea typeface="黑体" panose="02010609060101010101" pitchFamily="49" charset="-122"/>
                <a:sym typeface="+mn-ea"/>
              </a:rPr>
              <a:t>(王娜. 基于大数据的碳价预测.2016)</a:t>
            </a:r>
            <a:endParaRPr lang="zh-CN" altLang="en-US" sz="1400" kern="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dirty="0" smtClean="0">
                <a:sym typeface="+mn-ea"/>
              </a:rPr>
              <a:t>资源能源政策经济相关因素</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0" name="表格 -1"/>
          <p:cNvGraphicFramePr/>
          <p:nvPr/>
        </p:nvGraphicFramePr>
        <p:xfrm>
          <a:off x="189230" y="1249680"/>
          <a:ext cx="11626215" cy="5461000"/>
        </p:xfrm>
        <a:graphic>
          <a:graphicData uri="http://schemas.openxmlformats.org/drawingml/2006/table">
            <a:tbl>
              <a:tblPr firstRow="1" bandRow="1">
                <a:tableStyleId>{5C22544A-7EE6-4342-B048-85BDC9FD1C3A}</a:tableStyleId>
              </a:tblPr>
              <a:tblGrid>
                <a:gridCol w="1194435"/>
                <a:gridCol w="1504315"/>
                <a:gridCol w="1949450"/>
                <a:gridCol w="2193925"/>
                <a:gridCol w="1486535"/>
                <a:gridCol w="3297555"/>
              </a:tblGrid>
              <a:tr h="238125">
                <a:tc>
                  <a:txBody>
                    <a:bodyPr/>
                    <a:p>
                      <a:pPr indent="0" algn="ctr">
                        <a:buNone/>
                      </a:pPr>
                      <a:r>
                        <a:rPr lang="zh-CN" altLang="en-US" sz="1400"/>
                        <a:t>因素</a:t>
                      </a:r>
                      <a:endParaRPr lang="zh-CN" altLang="en-US" sz="1400"/>
                    </a:p>
                  </a:txBody>
                  <a:tcPr marL="0" marR="0" marT="0" marB="0" vert="horz" anchor="ctr"/>
                </a:tc>
                <a:tc>
                  <a:txBody>
                    <a:bodyPr/>
                    <a:p>
                      <a:pPr indent="0" algn="ctr">
                        <a:buNone/>
                      </a:pPr>
                      <a:r>
                        <a:rPr lang="zh-CN" altLang="en-US" sz="1400">
                          <a:sym typeface="+mn-ea"/>
                        </a:rPr>
                        <a:t>二级因素</a:t>
                      </a:r>
                      <a:endParaRPr lang="zh-CN" altLang="en-US" sz="1400">
                        <a:sym typeface="+mn-ea"/>
                      </a:endParaRPr>
                    </a:p>
                  </a:txBody>
                  <a:tcPr marL="0" marR="0" marT="0" marB="0" vert="horz" anchor="ctr"/>
                </a:tc>
                <a:tc>
                  <a:txBody>
                    <a:bodyPr/>
                    <a:p>
                      <a:pPr indent="0" algn="ctr">
                        <a:buNone/>
                      </a:pPr>
                      <a:r>
                        <a:rPr lang="zh-CN" altLang="en-US" sz="1400">
                          <a:sym typeface="+mn-ea"/>
                        </a:rPr>
                        <a:t>监控指标</a:t>
                      </a:r>
                      <a:endParaRPr lang="zh-CN" altLang="en-US" sz="1400">
                        <a:sym typeface="+mn-ea"/>
                      </a:endParaRPr>
                    </a:p>
                  </a:txBody>
                  <a:tcPr marL="0" marR="0" marT="0" marB="0" vert="horz" anchor="ctr"/>
                </a:tc>
                <a:tc>
                  <a:txBody>
                    <a:bodyPr/>
                    <a:p>
                      <a:pPr indent="0" algn="ctr">
                        <a:buNone/>
                      </a:pPr>
                      <a:r>
                        <a:rPr lang="zh-CN" altLang="en-US" sz="1400"/>
                        <a:t>数据源</a:t>
                      </a:r>
                      <a:endParaRPr lang="zh-CN" altLang="en-US" sz="1400"/>
                    </a:p>
                  </a:txBody>
                  <a:tcPr marL="0" marR="0" marT="0" marB="0" vert="horz" anchor="ctr"/>
                </a:tc>
                <a:tc>
                  <a:txBody>
                    <a:bodyPr/>
                    <a:p>
                      <a:pPr indent="0" algn="ctr">
                        <a:buNone/>
                      </a:pPr>
                      <a:r>
                        <a:rPr lang="zh-CN" altLang="en-US" sz="1400"/>
                        <a:t>方法</a:t>
                      </a:r>
                      <a:endParaRPr lang="zh-CN" altLang="en-US" sz="1400"/>
                    </a:p>
                  </a:txBody>
                  <a:tcPr marL="0" marR="0" marT="0" marB="0" vert="horz" anchor="ctr"/>
                </a:tc>
                <a:tc>
                  <a:txBody>
                    <a:bodyPr/>
                    <a:p>
                      <a:pPr indent="0" algn="ctr">
                        <a:buNone/>
                      </a:pPr>
                      <a:r>
                        <a:rPr lang="zh-CN" altLang="en-US" sz="1400"/>
                        <a:t>文献</a:t>
                      </a:r>
                      <a:endParaRPr lang="zh-CN" altLang="en-US" sz="1400"/>
                    </a:p>
                  </a:txBody>
                  <a:tcPr marL="0" marR="0" marT="0" marB="0" vert="horz" anchor="ctr"/>
                </a:tc>
              </a:tr>
              <a:tr h="548640">
                <a:tc>
                  <a:txBody>
                    <a:bodyPr/>
                    <a:p>
                      <a:pPr indent="0" algn="ctr">
                        <a:buNone/>
                      </a:pPr>
                      <a:r>
                        <a:rPr lang="zh-CN" altLang="en-US" sz="1400"/>
                        <a:t>价格</a:t>
                      </a:r>
                      <a:endParaRPr lang="zh-CN" altLang="en-US" sz="1400"/>
                    </a:p>
                  </a:txBody>
                  <a:tcPr marL="0" marR="0" marT="0" marB="0" vert="horz" anchor="ctr"/>
                </a:tc>
                <a:tc>
                  <a:txBody>
                    <a:bodyPr/>
                    <a:p>
                      <a:pPr indent="0" algn="ctr">
                        <a:buNone/>
                      </a:pPr>
                      <a:r>
                        <a:rPr lang="zh-CN" altLang="en-US" sz="1400">
                          <a:sym typeface="+mn-ea"/>
                        </a:rPr>
                        <a:t>上下游产业链相关商品的价格</a:t>
                      </a:r>
                      <a:endParaRPr lang="zh-CN" altLang="en-US" sz="1400">
                        <a:sym typeface="+mn-ea"/>
                      </a:endParaRPr>
                    </a:p>
                    <a:p>
                      <a:pPr indent="0" algn="ctr">
                        <a:buNone/>
                      </a:pPr>
                      <a:endParaRPr lang="zh-CN" altLang="en-US" sz="1400">
                        <a:sym typeface="+mn-ea"/>
                      </a:endParaRPr>
                    </a:p>
                  </a:txBody>
                  <a:tcPr marL="0" marR="0" marT="0" marB="0" vert="horz" anchor="ctr"/>
                </a:tc>
                <a:tc>
                  <a:txBody>
                    <a:bodyPr/>
                    <a:p>
                      <a:pPr indent="0" algn="ctr">
                        <a:buNone/>
                      </a:pPr>
                      <a:r>
                        <a:rPr lang="zh-CN" altLang="en-US" sz="1400"/>
                        <a:t>产品价格</a:t>
                      </a:r>
                      <a:endParaRPr lang="zh-CN" altLang="en-US" sz="1400"/>
                    </a:p>
                  </a:txBody>
                  <a:tcPr marL="0" marR="0" marT="0" marB="0" vert="horz" anchor="ctr"/>
                </a:tc>
                <a:tc>
                  <a:txBody>
                    <a:bodyPr/>
                    <a:p>
                      <a:pPr indent="0" algn="ctr">
                        <a:buNone/>
                      </a:pPr>
                      <a:r>
                        <a:rPr lang="zh-CN" altLang="en-US" sz="1400">
                          <a:sym typeface="+mn-ea"/>
                        </a:rPr>
                        <a:t>搜索数据</a:t>
                      </a:r>
                      <a:endParaRPr lang="zh-CN" altLang="en-US" sz="1400"/>
                    </a:p>
                  </a:txBody>
                  <a:tcPr marL="0" marR="0" marT="0" marB="0" vert="horz" anchor="ctr"/>
                </a:tc>
                <a:tc>
                  <a:txBody>
                    <a:bodyPr/>
                    <a:p>
                      <a:pPr indent="0" algn="ctr">
                        <a:buNone/>
                      </a:pPr>
                      <a:r>
                        <a:rPr lang="zh-CN" altLang="en-US" sz="1400"/>
                        <a:t>计量模型</a:t>
                      </a:r>
                      <a:endParaRPr lang="zh-CN" altLang="en-US" sz="1400"/>
                    </a:p>
                  </a:txBody>
                  <a:tcPr marL="0" marR="0" marT="0" marB="0" vert="horz" anchor="ctr"/>
                </a:tc>
                <a:tc>
                  <a:txBody>
                    <a:bodyPr/>
                    <a:p>
                      <a:pPr indent="0" algn="ctr">
                        <a:buNone/>
                      </a:pPr>
                      <a:r>
                        <a:rPr lang="zh-CN" altLang="en-US" sz="1400"/>
                        <a:t>房屋价格指数（董倩</a:t>
                      </a:r>
                      <a:r>
                        <a:rPr lang="en-US" altLang="zh-CN" sz="1400"/>
                        <a:t>, </a:t>
                      </a:r>
                      <a:r>
                        <a:rPr lang="zh-CN" altLang="en-US" sz="1400"/>
                        <a:t>孙娜娜</a:t>
                      </a:r>
                      <a:r>
                        <a:rPr lang="en-US" altLang="zh-CN" sz="1400"/>
                        <a:t>, </a:t>
                      </a:r>
                      <a:r>
                        <a:rPr lang="zh-CN" altLang="en-US" sz="1400"/>
                        <a:t>李伟）（</a:t>
                      </a:r>
                      <a:r>
                        <a:rPr lang="en-US" altLang="zh-CN" sz="1400"/>
                        <a:t>Wu L, Brynjolfsson E</a:t>
                      </a:r>
                      <a:r>
                        <a:rPr lang="zh-CN" altLang="en-US" sz="1400"/>
                        <a:t>）</a:t>
                      </a:r>
                      <a:endParaRPr lang="zh-CN" altLang="en-US" sz="1400"/>
                    </a:p>
                  </a:txBody>
                  <a:tcPr marL="0" marR="0" marT="0" marB="0" vert="horz" anchor="ctr"/>
                </a:tc>
              </a:tr>
              <a:tr h="610870">
                <a:tc rowSpan="2">
                  <a:txBody>
                    <a:bodyPr/>
                    <a:p>
                      <a:pPr indent="0" algn="ctr">
                        <a:buNone/>
                      </a:pPr>
                      <a:r>
                        <a:rPr lang="zh-CN" altLang="en-US" sz="1400"/>
                        <a:t>金融市场因素</a:t>
                      </a:r>
                      <a:endParaRPr lang="zh-CN" altLang="en-US" sz="1400"/>
                    </a:p>
                  </a:txBody>
                  <a:tcPr marL="0" marR="0" marT="0" marB="0" vert="horz" anchor="ctr"/>
                </a:tc>
                <a:tc rowSpan="2">
                  <a:txBody>
                    <a:bodyPr/>
                    <a:p>
                      <a:pPr indent="0" algn="ctr">
                        <a:buNone/>
                      </a:pPr>
                      <a:r>
                        <a:rPr lang="zh-CN" altLang="en-US" sz="1400"/>
                        <a:t>市场投机因素</a:t>
                      </a:r>
                      <a:endParaRPr lang="zh-CN" altLang="en-US" sz="1400"/>
                    </a:p>
                  </a:txBody>
                  <a:tcPr marL="0" marR="0" marT="0" marB="0" vert="horz" anchor="ctr"/>
                </a:tc>
                <a:tc>
                  <a:txBody>
                    <a:bodyPr/>
                    <a:p>
                      <a:pPr indent="0" algn="ctr">
                        <a:buNone/>
                      </a:pPr>
                      <a:r>
                        <a:rPr lang="zh-CN" altLang="en-US" sz="1400"/>
                        <a:t>股票价格</a:t>
                      </a:r>
                      <a:endParaRPr lang="zh-CN" altLang="en-US" sz="1400"/>
                    </a:p>
                  </a:txBody>
                  <a:tcPr marL="0" marR="0" marT="0" marB="0" vert="horz" anchor="ctr"/>
                </a:tc>
                <a:tc>
                  <a:txBody>
                    <a:bodyPr/>
                    <a:p>
                      <a:pPr indent="0" algn="ctr">
                        <a:buNone/>
                      </a:pPr>
                      <a:r>
                        <a:rPr lang="zh-CN" altLang="en-US" sz="1400">
                          <a:sym typeface="+mn-ea"/>
                        </a:rPr>
                        <a:t>搜索数据</a:t>
                      </a:r>
                      <a:r>
                        <a:rPr lang="zh-CN" altLang="en-US" sz="1400"/>
                        <a:t>、社交媒体数据</a:t>
                      </a:r>
                      <a:endParaRPr lang="zh-CN" altLang="en-US" sz="1400"/>
                    </a:p>
                  </a:txBody>
                  <a:tcPr marL="0" marR="0" marT="0" marB="0" vert="horz" anchor="ctr"/>
                </a:tc>
                <a:tc>
                  <a:txBody>
                    <a:bodyPr/>
                    <a:p>
                      <a:pPr indent="0" algn="ctr">
                        <a:buNone/>
                      </a:pPr>
                      <a:r>
                        <a:rPr lang="zh-CN" altLang="en-US" sz="1400"/>
                        <a:t>数值回归模型</a:t>
                      </a:r>
                      <a:endParaRPr lang="zh-CN" altLang="en-US" sz="1400"/>
                    </a:p>
                  </a:txBody>
                  <a:tcPr marL="0" marR="0" marT="0" marB="0" vert="horz" anchor="ctr"/>
                </a:tc>
                <a:tc>
                  <a:txBody>
                    <a:bodyPr/>
                    <a:p>
                      <a:pPr indent="0" algn="ctr">
                        <a:buNone/>
                      </a:pPr>
                      <a:r>
                        <a:rPr lang="zh-CN" altLang="en-US" sz="1400"/>
                        <a:t>道琼斯指数涨跌（</a:t>
                      </a:r>
                      <a:r>
                        <a:rPr lang="en-US" altLang="zh-CN" sz="1400"/>
                        <a:t>Bollen J, Mao H, Zeng X</a:t>
                      </a:r>
                      <a:r>
                        <a:rPr lang="zh-CN" altLang="en-US" sz="1400"/>
                        <a:t>）、个股市场热销程度及长期表现、股票价格指数（</a:t>
                      </a:r>
                      <a:r>
                        <a:rPr lang="en-US" altLang="zh-CN" sz="1400"/>
                        <a:t>Chong O, Sheng O</a:t>
                      </a:r>
                      <a:r>
                        <a:rPr lang="zh-CN" altLang="en-US" sz="1400"/>
                        <a:t>）（</a:t>
                      </a:r>
                      <a:r>
                        <a:rPr lang="en-US" altLang="zh-CN" sz="1400"/>
                        <a:t>Zhou S, Shi X, Sun Y, et al</a:t>
                      </a:r>
                      <a:r>
                        <a:rPr lang="zh-CN" altLang="en-US" sz="1400"/>
                        <a:t>）</a:t>
                      </a:r>
                      <a:endParaRPr lang="zh-CN" altLang="en-US" sz="1400"/>
                    </a:p>
                  </a:txBody>
                  <a:tcPr marL="0" marR="0" marT="0" marB="0" vert="horz" anchor="ctr"/>
                </a:tc>
              </a:tr>
              <a:tr h="610870">
                <a:tc vMerge="1">
                  <a:tcPr marL="0" marR="0" marT="0" marB="0" vert="horz" anchor="ctr"/>
                </a:tc>
                <a:tc vMerge="1">
                  <a:tcPr marL="0" marR="0" marT="0" marB="0" vert="horz" anchor="ctr"/>
                </a:tc>
                <a:tc>
                  <a:txBody>
                    <a:bodyPr/>
                    <a:p>
                      <a:pPr indent="0" algn="ctr">
                        <a:buNone/>
                      </a:pPr>
                      <a:r>
                        <a:rPr lang="zh-CN" altLang="en-US" sz="1400"/>
                        <a:t>投资景气指数</a:t>
                      </a:r>
                      <a:endParaRPr lang="zh-CN" altLang="en-US" sz="1400"/>
                    </a:p>
                  </a:txBody>
                  <a:tcPr marL="0" marR="0" marT="0" marB="0" vert="horz" anchor="ctr"/>
                </a:tc>
                <a:tc>
                  <a:txBody>
                    <a:bodyPr/>
                    <a:p>
                      <a:pPr indent="0" algn="ctr">
                        <a:buNone/>
                      </a:pPr>
                      <a:r>
                        <a:rPr lang="zh-CN" altLang="en-US" sz="1400"/>
                        <a:t>企业个人投资者数据</a:t>
                      </a:r>
                      <a:endParaRPr lang="zh-CN" altLang="en-US" sz="1400"/>
                    </a:p>
                  </a:txBody>
                  <a:tcPr marL="0" marR="0" marT="0" marB="0" vert="horz" anchor="ctr"/>
                </a:tc>
                <a:tc>
                  <a:txBody>
                    <a:bodyPr/>
                    <a:p>
                      <a:pPr indent="0" algn="ctr">
                        <a:buNone/>
                      </a:pPr>
                      <a:r>
                        <a:rPr lang="zh-CN" altLang="en-US" sz="1400"/>
                        <a:t>景气指数模型</a:t>
                      </a:r>
                      <a:endParaRPr lang="zh-CN" altLang="en-US" sz="1400"/>
                    </a:p>
                  </a:txBody>
                  <a:tcPr marL="0" marR="0" marT="0" marB="0" vert="horz" anchor="ctr"/>
                </a:tc>
                <a:tc>
                  <a:txBody>
                    <a:bodyPr/>
                    <a:p>
                      <a:pPr indent="0" algn="ctr">
                        <a:buNone/>
                      </a:pPr>
                      <a:r>
                        <a:rPr lang="zh-CN" altLang="en-US" sz="1400"/>
                        <a:t>个人投资者景气指数</a:t>
                      </a:r>
                      <a:endParaRPr lang="zh-CN" altLang="en-US" sz="1400"/>
                    </a:p>
                  </a:txBody>
                  <a:tcPr marL="0" marR="0" marT="0" marB="0" vert="horz" anchor="ctr"/>
                </a:tc>
              </a:tr>
              <a:tr h="879475">
                <a:tc rowSpan="2">
                  <a:txBody>
                    <a:bodyPr/>
                    <a:p>
                      <a:pPr indent="0" algn="ctr">
                        <a:buNone/>
                      </a:pPr>
                      <a:r>
                        <a:rPr lang="zh-CN" altLang="en-US" sz="1400"/>
                        <a:t>替代性资源</a:t>
                      </a:r>
                      <a:endParaRPr lang="zh-CN" altLang="en-US" sz="1400"/>
                    </a:p>
                  </a:txBody>
                  <a:tcPr marL="0" marR="0" marT="0" marB="0" vert="horz" anchor="ctr"/>
                </a:tc>
                <a:tc rowSpan="2">
                  <a:txBody>
                    <a:bodyPr/>
                    <a:p>
                      <a:pPr indent="0" algn="ctr">
                        <a:buNone/>
                      </a:pPr>
                      <a:r>
                        <a:rPr lang="zh-CN" altLang="en-US" sz="1400"/>
                        <a:t>资源可替代性</a:t>
                      </a:r>
                      <a:endParaRPr lang="zh-CN" altLang="en-US" sz="1400"/>
                    </a:p>
                  </a:txBody>
                  <a:tcPr marL="0" marR="0" marT="0" marB="0" vert="horz" anchor="ctr"/>
                </a:tc>
                <a:tc>
                  <a:txBody>
                    <a:bodyPr/>
                    <a:p>
                      <a:pPr indent="0" algn="ctr">
                        <a:buNone/>
                      </a:pPr>
                      <a:r>
                        <a:rPr lang="zh-CN" altLang="en-US" sz="1400"/>
                        <a:t>资源需求</a:t>
                      </a:r>
                      <a:endParaRPr lang="zh-CN" altLang="en-US" sz="1400"/>
                    </a:p>
                  </a:txBody>
                  <a:tcPr marL="0" marR="0" marT="0" marB="0" vert="horz" anchor="ctr"/>
                </a:tc>
                <a:tc>
                  <a:txBody>
                    <a:bodyPr/>
                    <a:p>
                      <a:pPr indent="0" algn="ctr">
                        <a:buNone/>
                      </a:pPr>
                      <a:r>
                        <a:rPr lang="zh-CN" altLang="en-US" sz="1400"/>
                        <a:t>物联网数据</a:t>
                      </a:r>
                      <a:endParaRPr lang="zh-CN" altLang="en-US" sz="1400"/>
                    </a:p>
                  </a:txBody>
                  <a:tcPr marL="0" marR="0" marT="0" marB="0" vert="horz" anchor="ctr"/>
                </a:tc>
                <a:tc>
                  <a:txBody>
                    <a:bodyPr/>
                    <a:p>
                      <a:pPr indent="0" algn="ctr">
                        <a:buNone/>
                      </a:pPr>
                      <a:r>
                        <a:rPr lang="zh-CN" altLang="en-US" sz="1400"/>
                        <a:t>支持向量回归、深度学习、</a:t>
                      </a:r>
                      <a:r>
                        <a:rPr lang="en-US" altLang="zh-CN" sz="1400"/>
                        <a:t>MapReduce</a:t>
                      </a:r>
                      <a:r>
                        <a:rPr lang="zh-CN" altLang="en-US" sz="1400"/>
                        <a:t>等</a:t>
                      </a:r>
                      <a:endParaRPr lang="zh-CN" altLang="en-US" sz="1400"/>
                    </a:p>
                  </a:txBody>
                  <a:tcPr marL="0" marR="0" marT="0" marB="0" vert="horz" anchor="ctr"/>
                </a:tc>
                <a:tc>
                  <a:txBody>
                    <a:bodyPr/>
                    <a:p>
                      <a:pPr indent="0" algn="ctr">
                        <a:buNone/>
                      </a:pPr>
                      <a:r>
                        <a:rPr lang="zh-CN" altLang="en-US" sz="1400"/>
                        <a:t>预测电力需求（</a:t>
                      </a:r>
                      <a:r>
                        <a:rPr lang="en-US" altLang="zh-CN" sz="1400"/>
                        <a:t>Grolinger K.et al</a:t>
                      </a:r>
                      <a:r>
                        <a:rPr lang="zh-CN" altLang="en-US" sz="1400"/>
                        <a:t>）（</a:t>
                      </a:r>
                      <a:r>
                        <a:rPr lang="en-US" altLang="zh-CN" sz="1400"/>
                        <a:t>Lee W.et al</a:t>
                      </a:r>
                      <a:r>
                        <a:rPr lang="zh-CN" altLang="en-US" sz="1400"/>
                        <a:t>）（</a:t>
                      </a:r>
                      <a:r>
                        <a:rPr lang="en-US" altLang="zh-CN" sz="1400"/>
                        <a:t>Grolinger K, Capretz M A M, Seewald L</a:t>
                      </a:r>
                      <a:r>
                        <a:rPr lang="zh-CN" altLang="en-US" sz="1400"/>
                        <a:t>）、预测区域内能源需求（</a:t>
                      </a:r>
                      <a:r>
                        <a:rPr lang="en-US" altLang="zh-CN" sz="1400"/>
                        <a:t>Tosi D.et al</a:t>
                      </a:r>
                      <a:r>
                        <a:rPr lang="zh-CN" altLang="en-US" sz="1400"/>
                        <a:t>）</a:t>
                      </a:r>
                      <a:endParaRPr lang="zh-CN" altLang="en-US" sz="1400"/>
                    </a:p>
                  </a:txBody>
                  <a:tcPr marL="0" marR="0" marT="0" marB="0" vert="horz" anchor="ctr"/>
                </a:tc>
              </a:tr>
              <a:tr h="745490">
                <a:tc vMerge="1">
                  <a:tcPr/>
                </a:tc>
                <a:tc vMerge="1">
                  <a:tcPr/>
                </a:tc>
                <a:tc>
                  <a:txBody>
                    <a:bodyPr/>
                    <a:p>
                      <a:pPr indent="0" algn="ctr">
                        <a:buNone/>
                      </a:pPr>
                      <a:r>
                        <a:rPr lang="zh-CN" altLang="en-US" sz="1400"/>
                        <a:t>资源价格</a:t>
                      </a:r>
                      <a:endParaRPr lang="zh-CN" altLang="en-US" sz="1400"/>
                    </a:p>
                  </a:txBody>
                  <a:tcPr marL="0" marR="0" marT="0" marB="0" vert="horz" anchor="ctr"/>
                </a:tc>
                <a:tc>
                  <a:txBody>
                    <a:bodyPr/>
                    <a:p>
                      <a:pPr indent="0" algn="ctr">
                        <a:buNone/>
                      </a:pPr>
                      <a:r>
                        <a:rPr lang="zh-CN" sz="1400">
                          <a:ea typeface="宋体" panose="02010600030101010101" pitchFamily="2" charset="-122"/>
                        </a:rPr>
                        <a:t>新闻数据</a:t>
                      </a:r>
                      <a:r>
                        <a:rPr lang="zh-CN" altLang="en-US" sz="1400"/>
                        <a:t>、搜索数据、</a:t>
                      </a:r>
                      <a:r>
                        <a:rPr lang="zh-CN" altLang="en-US" sz="1400">
                          <a:sym typeface="+mn-ea"/>
                        </a:rPr>
                        <a:t>物联网数据</a:t>
                      </a:r>
                      <a:endParaRPr lang="zh-CN" altLang="en-US" sz="1400"/>
                    </a:p>
                  </a:txBody>
                  <a:tcPr marL="0" marR="0" marT="0" marB="0" vert="horz" anchor="ctr"/>
                </a:tc>
                <a:tc>
                  <a:txBody>
                    <a:bodyPr/>
                    <a:p>
                      <a:pPr indent="0" algn="ctr">
                        <a:buNone/>
                      </a:pPr>
                      <a:r>
                        <a:rPr lang="zh-CN" altLang="en-US" sz="1400"/>
                        <a:t>逻辑回归、支持向量机、神经网络、统计分析等</a:t>
                      </a:r>
                      <a:endParaRPr lang="zh-CN" altLang="en-US" sz="1400"/>
                    </a:p>
                  </a:txBody>
                  <a:tcPr marL="0" marR="0" marT="0" marB="0" vert="horz" anchor="ctr"/>
                </a:tc>
                <a:tc>
                  <a:txBody>
                    <a:bodyPr/>
                    <a:p>
                      <a:pPr indent="0" algn="ctr">
                        <a:buNone/>
                      </a:pPr>
                      <a:r>
                        <a:rPr lang="zh-CN" altLang="en-US" sz="1400"/>
                        <a:t>预测原油价格（</a:t>
                      </a:r>
                      <a:r>
                        <a:rPr lang="en-US" altLang="zh-CN" sz="1400"/>
                        <a:t>Li J et al</a:t>
                      </a:r>
                      <a:r>
                        <a:rPr lang="zh-CN" altLang="en-US" sz="1400"/>
                        <a:t>）（</a:t>
                      </a:r>
                      <a:r>
                        <a:rPr lang="en-US" altLang="zh-CN" sz="1400"/>
                        <a:t>Li X et al</a:t>
                      </a:r>
                      <a:r>
                        <a:rPr lang="zh-CN" altLang="en-US" sz="1400"/>
                        <a:t>）、预测电价（</a:t>
                      </a:r>
                      <a:r>
                        <a:rPr lang="en-US" altLang="zh-CN" sz="1400"/>
                        <a:t>Wang K et al</a:t>
                      </a:r>
                      <a:r>
                        <a:rPr lang="zh-CN" altLang="en-US" sz="1400"/>
                        <a:t>）（</a:t>
                      </a:r>
                      <a:r>
                        <a:rPr lang="en-US" altLang="zh-CN" sz="1400"/>
                        <a:t>Ozozen et al</a:t>
                      </a:r>
                      <a:r>
                        <a:rPr lang="zh-CN" altLang="en-US" sz="1400"/>
                        <a:t>）</a:t>
                      </a:r>
                      <a:endParaRPr lang="zh-CN" altLang="en-US" sz="1400"/>
                    </a:p>
                  </a:txBody>
                  <a:tcPr marL="0" marR="0" marT="0" marB="0" vert="horz" anchor="ctr"/>
                </a:tc>
              </a:tr>
              <a:tr h="640080">
                <a:tc rowSpan="2">
                  <a:txBody>
                    <a:bodyPr/>
                    <a:p>
                      <a:pPr indent="0" algn="ctr">
                        <a:buNone/>
                      </a:pPr>
                      <a:r>
                        <a:rPr lang="zh-CN" altLang="en-US" sz="1400">
                          <a:sym typeface="+mn-ea"/>
                        </a:rPr>
                        <a:t>突发事件</a:t>
                      </a:r>
                      <a:endParaRPr lang="zh-CN" altLang="en-US" sz="1400">
                        <a:sym typeface="+mn-ea"/>
                      </a:endParaRPr>
                    </a:p>
                    <a:p>
                      <a:pPr indent="0" algn="ctr">
                        <a:buNone/>
                      </a:pPr>
                      <a:endParaRPr lang="zh-CN" altLang="en-US" sz="1400">
                        <a:sym typeface="+mn-ea"/>
                      </a:endParaRPr>
                    </a:p>
                  </a:txBody>
                  <a:tcPr marL="0" marR="0" marT="0" marB="0" vert="horz" anchor="ctr"/>
                </a:tc>
                <a:tc rowSpan="2">
                  <a:txBody>
                    <a:bodyPr/>
                    <a:p>
                      <a:pPr indent="0" algn="ctr">
                        <a:buNone/>
                      </a:pPr>
                      <a:r>
                        <a:rPr lang="zh-CN" altLang="en-US" sz="1400">
                          <a:sym typeface="+mn-ea"/>
                        </a:rPr>
                        <a:t>地缘政治和突发事件带来的冲击</a:t>
                      </a:r>
                      <a:endParaRPr lang="zh-CN" altLang="en-US" sz="1400" b="1">
                        <a:sym typeface="+mn-ea"/>
                      </a:endParaRPr>
                    </a:p>
                  </a:txBody>
                  <a:tcPr marL="0" marR="0" marT="0" marB="0" vert="horz" anchor="ctr"/>
                </a:tc>
                <a:tc>
                  <a:txBody>
                    <a:bodyPr/>
                    <a:p>
                      <a:pPr indent="0" algn="ctr">
                        <a:buNone/>
                      </a:pPr>
                      <a:r>
                        <a:rPr lang="zh-CN" altLang="en-US" sz="1400"/>
                        <a:t>选举、公投结果</a:t>
                      </a:r>
                      <a:endParaRPr lang="zh-CN" altLang="en-US" sz="1400"/>
                    </a:p>
                  </a:txBody>
                  <a:tcPr marL="0" marR="0" marT="0" marB="0" vert="horz" anchor="ctr"/>
                </a:tc>
                <a:tc>
                  <a:txBody>
                    <a:bodyPr/>
                    <a:p>
                      <a:pPr indent="0" algn="ctr">
                        <a:buNone/>
                      </a:pPr>
                      <a:r>
                        <a:rPr lang="zh-CN" altLang="en-US" sz="1400">
                          <a:sym typeface="+mn-ea"/>
                        </a:rPr>
                        <a:t>搜索数据、社交媒体数据</a:t>
                      </a:r>
                      <a:endParaRPr lang="zh-CN" altLang="en-US" sz="1400"/>
                    </a:p>
                  </a:txBody>
                  <a:tcPr marL="0" marR="0" marT="0" marB="0" vert="horz" anchor="ctr"/>
                </a:tc>
                <a:tc>
                  <a:txBody>
                    <a:bodyPr/>
                    <a:p>
                      <a:pPr indent="0" algn="ctr">
                        <a:buNone/>
                      </a:pPr>
                      <a:r>
                        <a:rPr lang="zh-CN" altLang="en-US" sz="1400"/>
                        <a:t>趋势数值建模、文本舆情分析</a:t>
                      </a:r>
                      <a:endParaRPr lang="zh-CN" altLang="en-US" sz="1400"/>
                    </a:p>
                  </a:txBody>
                  <a:tcPr marL="0" marR="0" marT="0" marB="0" vert="horz" anchor="ctr"/>
                </a:tc>
                <a:tc>
                  <a:txBody>
                    <a:bodyPr/>
                    <a:p>
                      <a:pPr indent="0" algn="ctr">
                        <a:buNone/>
                      </a:pPr>
                      <a:r>
                        <a:rPr lang="zh-CN" altLang="en-US" sz="1400">
                          <a:sym typeface="+mn-ea"/>
                        </a:rPr>
                        <a:t>各国大选（</a:t>
                      </a:r>
                      <a:r>
                        <a:rPr lang="en-US" altLang="zh-CN" sz="1400">
                          <a:sym typeface="+mn-ea"/>
                        </a:rPr>
                        <a:t>Metaxas et al</a:t>
                      </a:r>
                      <a:r>
                        <a:rPr lang="zh-CN" altLang="en-US" sz="1400">
                          <a:sym typeface="+mn-ea"/>
                        </a:rPr>
                        <a:t>）（</a:t>
                      </a:r>
                      <a:r>
                        <a:rPr lang="en-US" altLang="zh-CN" sz="1400">
                          <a:sym typeface="+mn-ea"/>
                        </a:rPr>
                        <a:t>Lui C et al</a:t>
                      </a:r>
                      <a:r>
                        <a:rPr lang="zh-CN" altLang="en-US" sz="1400">
                          <a:sym typeface="+mn-ea"/>
                        </a:rPr>
                        <a:t>）（</a:t>
                      </a:r>
                      <a:r>
                        <a:rPr lang="en-US" altLang="zh-CN" sz="1400">
                          <a:sym typeface="+mn-ea"/>
                        </a:rPr>
                        <a:t>Bermingham and Smeaton</a:t>
                      </a:r>
                      <a:r>
                        <a:rPr lang="zh-CN" altLang="en-US" sz="1400">
                          <a:sym typeface="+mn-ea"/>
                        </a:rPr>
                        <a:t>）、苏格兰独立公投（</a:t>
                      </a:r>
                      <a:r>
                        <a:rPr lang="en-US" altLang="zh-CN" sz="1400">
                          <a:sym typeface="+mn-ea"/>
                        </a:rPr>
                        <a:t>Macdonald R, Mao X</a:t>
                      </a:r>
                      <a:r>
                        <a:rPr lang="zh-CN" altLang="en-US" sz="1400">
                          <a:sym typeface="+mn-ea"/>
                        </a:rPr>
                        <a:t>）</a:t>
                      </a:r>
                      <a:endParaRPr lang="zh-CN" altLang="en-US" sz="1400">
                        <a:sym typeface="+mn-ea"/>
                      </a:endParaRPr>
                    </a:p>
                    <a:p>
                      <a:pPr indent="0" algn="ctr">
                        <a:buNone/>
                      </a:pPr>
                      <a:endParaRPr lang="zh-CN" altLang="en-US" sz="1400"/>
                    </a:p>
                  </a:txBody>
                  <a:tcPr marL="0" marR="0" marT="0" marB="0" vert="horz" anchor="ctr"/>
                </a:tc>
              </a:tr>
              <a:tr h="640080">
                <a:tc vMerge="1">
                  <a:tcPr/>
                </a:tc>
                <a:tc vMerge="1">
                  <a:tcPr marL="0" marR="0" marT="0" marB="0" vert="horz" anchor="ctr"/>
                </a:tc>
                <a:tc>
                  <a:txBody>
                    <a:bodyPr/>
                    <a:p>
                      <a:pPr indent="0" algn="ctr">
                        <a:buNone/>
                      </a:pPr>
                      <a:r>
                        <a:rPr lang="zh-CN" altLang="en-US" sz="1400"/>
                        <a:t>突发事件</a:t>
                      </a:r>
                      <a:endParaRPr lang="zh-CN" altLang="en-US" sz="1400"/>
                    </a:p>
                  </a:txBody>
                  <a:tcPr marL="0" marR="0" marT="0" marB="0" vert="horz" anchor="ctr"/>
                </a:tc>
                <a:tc>
                  <a:txBody>
                    <a:bodyPr/>
                    <a:p>
                      <a:pPr indent="0" algn="ctr">
                        <a:buNone/>
                      </a:pPr>
                      <a:r>
                        <a:rPr lang="zh-CN" altLang="en-US" sz="1400">
                          <a:sym typeface="+mn-ea"/>
                        </a:rPr>
                        <a:t>社交媒体数据</a:t>
                      </a:r>
                      <a:endParaRPr lang="zh-CN" altLang="en-US" sz="1400"/>
                    </a:p>
                  </a:txBody>
                  <a:tcPr marL="0" marR="0" marT="0" marB="0" vert="horz" anchor="ctr"/>
                </a:tc>
                <a:tc>
                  <a:txBody>
                    <a:bodyPr/>
                    <a:p>
                      <a:pPr indent="0" algn="ctr">
                        <a:buNone/>
                      </a:pPr>
                      <a:r>
                        <a:rPr lang="zh-CN" altLang="en-US" sz="1400"/>
                        <a:t>舆情监测</a:t>
                      </a:r>
                      <a:endParaRPr lang="zh-CN" altLang="en-US" sz="1400"/>
                    </a:p>
                  </a:txBody>
                  <a:tcPr marL="0" marR="0" marT="0" marB="0" vert="horz" anchor="ctr"/>
                </a:tc>
                <a:tc>
                  <a:txBody>
                    <a:bodyPr/>
                    <a:p>
                      <a:pPr indent="0" algn="ctr">
                        <a:buNone/>
                      </a:pPr>
                      <a:r>
                        <a:rPr lang="en-US" altLang="zh-CN" sz="1400">
                          <a:ea typeface="宋体" panose="02010600030101010101" pitchFamily="2" charset="-122"/>
                          <a:sym typeface="+mn-ea"/>
                        </a:rPr>
                        <a:t>“</a:t>
                      </a:r>
                      <a:r>
                        <a:rPr lang="zh-CN" sz="1400">
                          <a:ea typeface="宋体" panose="02010600030101010101" pitchFamily="2" charset="-122"/>
                          <a:sym typeface="+mn-ea"/>
                        </a:rPr>
                        <a:t>阿拉伯之春</a:t>
                      </a:r>
                      <a:r>
                        <a:rPr lang="en-US" altLang="zh-CN" sz="1400">
                          <a:ea typeface="宋体" panose="02010600030101010101" pitchFamily="2" charset="-122"/>
                          <a:sym typeface="+mn-ea"/>
                        </a:rPr>
                        <a:t>”</a:t>
                      </a:r>
                      <a:r>
                        <a:rPr lang="zh-CN" sz="1400">
                          <a:ea typeface="宋体" panose="02010600030101010101" pitchFamily="2" charset="-122"/>
                          <a:sym typeface="+mn-ea"/>
                        </a:rPr>
                        <a:t>的传播</a:t>
                      </a:r>
                      <a:endParaRPr lang="zh-CN" sz="1400">
                        <a:ea typeface="宋体" panose="02010600030101010101" pitchFamily="2" charset="-122"/>
                      </a:endParaRPr>
                    </a:p>
                  </a:txBody>
                  <a:tcPr marL="0" marR="0" marT="0" marB="0" vert="horz" anchor="ctr"/>
                </a:tc>
              </a:tr>
            </a:tbl>
          </a:graphicData>
        </a:graphic>
      </p:graphicFrame>
      <p:sp>
        <p:nvSpPr>
          <p:cNvPr id="9" name="矩形 8"/>
          <p:cNvSpPr/>
          <p:nvPr/>
        </p:nvSpPr>
        <p:spPr>
          <a:xfrm>
            <a:off x="1322705" y="5201285"/>
            <a:ext cx="10611485" cy="150939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lang="en-US" altLang="zh-CN" dirty="0" smtClean="0"/>
              <a:t>4</a:t>
            </a:r>
            <a:r>
              <a:rPr lang="zh-CN" altLang="en-US" dirty="0" smtClean="0"/>
              <a:t>：资源能源政策经济相关因素</a:t>
            </a:r>
            <a:endParaRPr lang="zh-CN" altLang="en-US" dirty="0" smtClean="0"/>
          </a:p>
        </p:txBody>
      </p:sp>
      <p:graphicFrame>
        <p:nvGraphicFramePr>
          <p:cNvPr id="5" name="图示 4"/>
          <p:cNvGraphicFramePr/>
          <p:nvPr/>
        </p:nvGraphicFramePr>
        <p:xfrm>
          <a:off x="1323975" y="2607310"/>
          <a:ext cx="9895205" cy="20643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en-US">
                <a:sym typeface="+mn-ea"/>
              </a:rPr>
              <a:t>资源能源安全因素概述：互联网数据</a:t>
            </a:r>
            <a:endParaRPr lang="zh-CN" altLang="en-US" strike="noStrike" noProof="1" dirty="0" smtClean="0">
              <a:sym typeface="+mn-ea"/>
            </a:endParaRPr>
          </a:p>
        </p:txBody>
      </p:sp>
      <p:sp>
        <p:nvSpPr>
          <p:cNvPr id="5" name="内容占位符 4"/>
          <p:cNvSpPr/>
          <p:nvPr>
            <p:ph idx="4294967295"/>
          </p:nvPr>
        </p:nvSpPr>
        <p:spPr>
          <a:xfrm>
            <a:off x="0" y="1532255"/>
            <a:ext cx="8229600" cy="4792345"/>
          </a:xfrm>
        </p:spPr>
        <p:txBody>
          <a:bodyPr/>
          <a:p>
            <a:pPr fontAlgn="base"/>
            <a:endParaRPr lang="zh-CN" altLang="en-US" strike="noStrike" noProof="1"/>
          </a:p>
          <a:p>
            <a:pPr marL="0" indent="0" fontAlgn="base">
              <a:buNone/>
            </a:pPr>
            <a:endParaRPr lang="zh-CN" altLang="en-US" strike="noStrike" noProof="1"/>
          </a:p>
        </p:txBody>
      </p:sp>
      <p:graphicFrame>
        <p:nvGraphicFramePr>
          <p:cNvPr id="0" name="表格 -1"/>
          <p:cNvGraphicFramePr/>
          <p:nvPr/>
        </p:nvGraphicFramePr>
        <p:xfrm>
          <a:off x="189230" y="1249680"/>
          <a:ext cx="11626215" cy="5461000"/>
        </p:xfrm>
        <a:graphic>
          <a:graphicData uri="http://schemas.openxmlformats.org/drawingml/2006/table">
            <a:tbl>
              <a:tblPr firstRow="1" bandRow="1">
                <a:tableStyleId>{5C22544A-7EE6-4342-B048-85BDC9FD1C3A}</a:tableStyleId>
              </a:tblPr>
              <a:tblGrid>
                <a:gridCol w="1194435"/>
                <a:gridCol w="1504315"/>
                <a:gridCol w="1949450"/>
                <a:gridCol w="2193925"/>
                <a:gridCol w="1486535"/>
                <a:gridCol w="3297555"/>
              </a:tblGrid>
              <a:tr h="238125">
                <a:tc>
                  <a:txBody>
                    <a:bodyPr/>
                    <a:p>
                      <a:pPr indent="0" algn="ctr">
                        <a:buNone/>
                      </a:pPr>
                      <a:r>
                        <a:rPr lang="zh-CN" altLang="en-US" sz="1400"/>
                        <a:t>因素</a:t>
                      </a:r>
                      <a:endParaRPr lang="zh-CN" altLang="en-US" sz="1400"/>
                    </a:p>
                  </a:txBody>
                  <a:tcPr marL="0" marR="0" marT="0" marB="0" vert="horz" anchor="ctr"/>
                </a:tc>
                <a:tc>
                  <a:txBody>
                    <a:bodyPr/>
                    <a:p>
                      <a:pPr indent="0" algn="ctr">
                        <a:buNone/>
                      </a:pPr>
                      <a:r>
                        <a:rPr lang="zh-CN" altLang="en-US" sz="1400">
                          <a:sym typeface="+mn-ea"/>
                        </a:rPr>
                        <a:t>二级因素</a:t>
                      </a:r>
                      <a:endParaRPr lang="zh-CN" altLang="en-US" sz="1400">
                        <a:sym typeface="+mn-ea"/>
                      </a:endParaRPr>
                    </a:p>
                  </a:txBody>
                  <a:tcPr marL="0" marR="0" marT="0" marB="0" vert="horz" anchor="ctr"/>
                </a:tc>
                <a:tc>
                  <a:txBody>
                    <a:bodyPr/>
                    <a:p>
                      <a:pPr indent="0" algn="ctr">
                        <a:buNone/>
                      </a:pPr>
                      <a:r>
                        <a:rPr lang="zh-CN" altLang="en-US" sz="1400">
                          <a:sym typeface="+mn-ea"/>
                        </a:rPr>
                        <a:t>监控指标</a:t>
                      </a:r>
                      <a:endParaRPr lang="zh-CN" altLang="en-US" sz="1400">
                        <a:sym typeface="+mn-ea"/>
                      </a:endParaRPr>
                    </a:p>
                  </a:txBody>
                  <a:tcPr marL="0" marR="0" marT="0" marB="0" vert="horz" anchor="ctr"/>
                </a:tc>
                <a:tc>
                  <a:txBody>
                    <a:bodyPr/>
                    <a:p>
                      <a:pPr indent="0" algn="ctr">
                        <a:buNone/>
                      </a:pPr>
                      <a:r>
                        <a:rPr lang="zh-CN" altLang="en-US" sz="1400"/>
                        <a:t>数据源</a:t>
                      </a:r>
                      <a:endParaRPr lang="zh-CN" altLang="en-US" sz="1400"/>
                    </a:p>
                  </a:txBody>
                  <a:tcPr marL="0" marR="0" marT="0" marB="0" vert="horz" anchor="ctr"/>
                </a:tc>
                <a:tc>
                  <a:txBody>
                    <a:bodyPr/>
                    <a:p>
                      <a:pPr indent="0" algn="ctr">
                        <a:buNone/>
                      </a:pPr>
                      <a:r>
                        <a:rPr lang="zh-CN" altLang="en-US" sz="1400"/>
                        <a:t>方法</a:t>
                      </a:r>
                      <a:endParaRPr lang="zh-CN" altLang="en-US" sz="1400"/>
                    </a:p>
                  </a:txBody>
                  <a:tcPr marL="0" marR="0" marT="0" marB="0" vert="horz" anchor="ctr"/>
                </a:tc>
                <a:tc>
                  <a:txBody>
                    <a:bodyPr/>
                    <a:p>
                      <a:pPr indent="0" algn="ctr">
                        <a:buNone/>
                      </a:pPr>
                      <a:r>
                        <a:rPr lang="zh-CN" altLang="en-US" sz="1400"/>
                        <a:t>文献</a:t>
                      </a:r>
                      <a:endParaRPr lang="zh-CN" altLang="en-US" sz="1400"/>
                    </a:p>
                  </a:txBody>
                  <a:tcPr marL="0" marR="0" marT="0" marB="0" vert="horz" anchor="ctr"/>
                </a:tc>
              </a:tr>
              <a:tr h="548640">
                <a:tc>
                  <a:txBody>
                    <a:bodyPr/>
                    <a:p>
                      <a:pPr indent="0" algn="ctr">
                        <a:buNone/>
                      </a:pPr>
                      <a:r>
                        <a:rPr lang="zh-CN" altLang="en-US" sz="1400"/>
                        <a:t>价格</a:t>
                      </a:r>
                      <a:endParaRPr lang="zh-CN" altLang="en-US" sz="1400"/>
                    </a:p>
                  </a:txBody>
                  <a:tcPr marL="0" marR="0" marT="0" marB="0" vert="horz" anchor="ctr"/>
                </a:tc>
                <a:tc>
                  <a:txBody>
                    <a:bodyPr/>
                    <a:p>
                      <a:pPr indent="0" algn="ctr">
                        <a:buNone/>
                      </a:pPr>
                      <a:r>
                        <a:rPr lang="zh-CN" altLang="en-US" sz="1400">
                          <a:sym typeface="+mn-ea"/>
                        </a:rPr>
                        <a:t>上下游产业链相关商品的价格</a:t>
                      </a:r>
                      <a:endParaRPr lang="zh-CN" altLang="en-US" sz="1400">
                        <a:sym typeface="+mn-ea"/>
                      </a:endParaRPr>
                    </a:p>
                    <a:p>
                      <a:pPr indent="0" algn="ctr">
                        <a:buNone/>
                      </a:pPr>
                      <a:endParaRPr lang="zh-CN" altLang="en-US" sz="1400">
                        <a:sym typeface="+mn-ea"/>
                      </a:endParaRPr>
                    </a:p>
                  </a:txBody>
                  <a:tcPr marL="0" marR="0" marT="0" marB="0" vert="horz" anchor="ctr"/>
                </a:tc>
                <a:tc>
                  <a:txBody>
                    <a:bodyPr/>
                    <a:p>
                      <a:pPr indent="0" algn="ctr">
                        <a:buNone/>
                      </a:pPr>
                      <a:r>
                        <a:rPr lang="zh-CN" altLang="en-US" sz="1400"/>
                        <a:t>产品价格</a:t>
                      </a:r>
                      <a:endParaRPr lang="zh-CN" altLang="en-US" sz="1400"/>
                    </a:p>
                  </a:txBody>
                  <a:tcPr marL="0" marR="0" marT="0" marB="0" vert="horz" anchor="ctr"/>
                </a:tc>
                <a:tc>
                  <a:txBody>
                    <a:bodyPr/>
                    <a:p>
                      <a:pPr indent="0" algn="ctr">
                        <a:buNone/>
                      </a:pPr>
                      <a:r>
                        <a:rPr lang="zh-CN" altLang="en-US" sz="1400">
                          <a:sym typeface="+mn-ea"/>
                        </a:rPr>
                        <a:t>搜索数据</a:t>
                      </a:r>
                      <a:endParaRPr lang="zh-CN" altLang="en-US" sz="1400"/>
                    </a:p>
                  </a:txBody>
                  <a:tcPr marL="0" marR="0" marT="0" marB="0" vert="horz" anchor="ctr"/>
                </a:tc>
                <a:tc>
                  <a:txBody>
                    <a:bodyPr/>
                    <a:p>
                      <a:pPr indent="0" algn="ctr">
                        <a:buNone/>
                      </a:pPr>
                      <a:r>
                        <a:rPr lang="zh-CN" altLang="en-US" sz="1400"/>
                        <a:t>计量模型</a:t>
                      </a:r>
                      <a:endParaRPr lang="zh-CN" altLang="en-US" sz="1400"/>
                    </a:p>
                  </a:txBody>
                  <a:tcPr marL="0" marR="0" marT="0" marB="0" vert="horz" anchor="ctr"/>
                </a:tc>
                <a:tc>
                  <a:txBody>
                    <a:bodyPr/>
                    <a:p>
                      <a:pPr indent="0" algn="ctr">
                        <a:buNone/>
                      </a:pPr>
                      <a:r>
                        <a:rPr lang="zh-CN" altLang="en-US" sz="1400"/>
                        <a:t>房屋价格指数（董倩</a:t>
                      </a:r>
                      <a:r>
                        <a:rPr lang="en-US" altLang="zh-CN" sz="1400"/>
                        <a:t>, </a:t>
                      </a:r>
                      <a:r>
                        <a:rPr lang="zh-CN" altLang="en-US" sz="1400"/>
                        <a:t>孙娜娜</a:t>
                      </a:r>
                      <a:r>
                        <a:rPr lang="en-US" altLang="zh-CN" sz="1400"/>
                        <a:t>, </a:t>
                      </a:r>
                      <a:r>
                        <a:rPr lang="zh-CN" altLang="en-US" sz="1400"/>
                        <a:t>李伟）（</a:t>
                      </a:r>
                      <a:r>
                        <a:rPr lang="en-US" altLang="zh-CN" sz="1400"/>
                        <a:t>Wu L, Brynjolfsson E</a:t>
                      </a:r>
                      <a:r>
                        <a:rPr lang="zh-CN" altLang="en-US" sz="1400"/>
                        <a:t>）</a:t>
                      </a:r>
                      <a:endParaRPr lang="zh-CN" altLang="en-US" sz="1400"/>
                    </a:p>
                  </a:txBody>
                  <a:tcPr marL="0" marR="0" marT="0" marB="0" vert="horz" anchor="ctr"/>
                </a:tc>
              </a:tr>
              <a:tr h="610870">
                <a:tc rowSpan="2">
                  <a:txBody>
                    <a:bodyPr/>
                    <a:p>
                      <a:pPr indent="0" algn="ctr">
                        <a:buNone/>
                      </a:pPr>
                      <a:r>
                        <a:rPr lang="zh-CN" altLang="en-US" sz="1400"/>
                        <a:t>金融市场因素</a:t>
                      </a:r>
                      <a:endParaRPr lang="zh-CN" altLang="en-US" sz="1400"/>
                    </a:p>
                  </a:txBody>
                  <a:tcPr marL="0" marR="0" marT="0" marB="0" vert="horz" anchor="ctr"/>
                </a:tc>
                <a:tc rowSpan="2">
                  <a:txBody>
                    <a:bodyPr/>
                    <a:p>
                      <a:pPr indent="0" algn="ctr">
                        <a:buNone/>
                      </a:pPr>
                      <a:r>
                        <a:rPr lang="zh-CN" altLang="en-US" sz="1400"/>
                        <a:t>市场投机因素</a:t>
                      </a:r>
                      <a:endParaRPr lang="zh-CN" altLang="en-US" sz="1400"/>
                    </a:p>
                  </a:txBody>
                  <a:tcPr marL="0" marR="0" marT="0" marB="0" vert="horz" anchor="ctr"/>
                </a:tc>
                <a:tc>
                  <a:txBody>
                    <a:bodyPr/>
                    <a:p>
                      <a:pPr indent="0" algn="ctr">
                        <a:buNone/>
                      </a:pPr>
                      <a:r>
                        <a:rPr lang="zh-CN" altLang="en-US" sz="1400"/>
                        <a:t>股票价格</a:t>
                      </a:r>
                      <a:endParaRPr lang="zh-CN" altLang="en-US" sz="1400"/>
                    </a:p>
                  </a:txBody>
                  <a:tcPr marL="0" marR="0" marT="0" marB="0" vert="horz" anchor="ctr"/>
                </a:tc>
                <a:tc>
                  <a:txBody>
                    <a:bodyPr/>
                    <a:p>
                      <a:pPr indent="0" algn="ctr">
                        <a:buNone/>
                      </a:pPr>
                      <a:r>
                        <a:rPr lang="zh-CN" altLang="en-US" sz="1400">
                          <a:sym typeface="+mn-ea"/>
                        </a:rPr>
                        <a:t>搜索数据</a:t>
                      </a:r>
                      <a:r>
                        <a:rPr lang="zh-CN" altLang="en-US" sz="1400"/>
                        <a:t>、社交媒体数据</a:t>
                      </a:r>
                      <a:endParaRPr lang="zh-CN" altLang="en-US" sz="1400"/>
                    </a:p>
                  </a:txBody>
                  <a:tcPr marL="0" marR="0" marT="0" marB="0" vert="horz" anchor="ctr"/>
                </a:tc>
                <a:tc>
                  <a:txBody>
                    <a:bodyPr/>
                    <a:p>
                      <a:pPr indent="0" algn="ctr">
                        <a:buNone/>
                      </a:pPr>
                      <a:r>
                        <a:rPr lang="zh-CN" altLang="en-US" sz="1400"/>
                        <a:t>数值回归模型</a:t>
                      </a:r>
                      <a:endParaRPr lang="zh-CN" altLang="en-US" sz="1400"/>
                    </a:p>
                  </a:txBody>
                  <a:tcPr marL="0" marR="0" marT="0" marB="0" vert="horz" anchor="ctr"/>
                </a:tc>
                <a:tc>
                  <a:txBody>
                    <a:bodyPr/>
                    <a:p>
                      <a:pPr indent="0" algn="ctr">
                        <a:buNone/>
                      </a:pPr>
                      <a:r>
                        <a:rPr lang="zh-CN" altLang="en-US" sz="1400"/>
                        <a:t>道琼斯指数涨跌（</a:t>
                      </a:r>
                      <a:r>
                        <a:rPr lang="en-US" altLang="zh-CN" sz="1400"/>
                        <a:t>Bollen J, Mao H, Zeng X</a:t>
                      </a:r>
                      <a:r>
                        <a:rPr lang="zh-CN" altLang="en-US" sz="1400"/>
                        <a:t>）、个股市场热销程度及长期表现、股票价格指数（</a:t>
                      </a:r>
                      <a:r>
                        <a:rPr lang="en-US" altLang="zh-CN" sz="1400"/>
                        <a:t>Chong O, Sheng O</a:t>
                      </a:r>
                      <a:r>
                        <a:rPr lang="zh-CN" altLang="en-US" sz="1400"/>
                        <a:t>）（</a:t>
                      </a:r>
                      <a:r>
                        <a:rPr lang="en-US" altLang="zh-CN" sz="1400"/>
                        <a:t>Zhou S, Shi X, Sun Y, et al</a:t>
                      </a:r>
                      <a:r>
                        <a:rPr lang="zh-CN" altLang="en-US" sz="1400"/>
                        <a:t>）</a:t>
                      </a:r>
                      <a:endParaRPr lang="zh-CN" altLang="en-US" sz="1400"/>
                    </a:p>
                  </a:txBody>
                  <a:tcPr marL="0" marR="0" marT="0" marB="0" vert="horz" anchor="ctr"/>
                </a:tc>
              </a:tr>
              <a:tr h="610870">
                <a:tc vMerge="1">
                  <a:tcPr marL="0" marR="0" marT="0" marB="0" vert="horz" anchor="ctr"/>
                </a:tc>
                <a:tc vMerge="1">
                  <a:tcPr marL="0" marR="0" marT="0" marB="0" vert="horz" anchor="ctr"/>
                </a:tc>
                <a:tc>
                  <a:txBody>
                    <a:bodyPr/>
                    <a:p>
                      <a:pPr indent="0" algn="ctr">
                        <a:buNone/>
                      </a:pPr>
                      <a:r>
                        <a:rPr lang="zh-CN" altLang="en-US" sz="1400"/>
                        <a:t>投资景气指数</a:t>
                      </a:r>
                      <a:endParaRPr lang="zh-CN" altLang="en-US" sz="1400"/>
                    </a:p>
                  </a:txBody>
                  <a:tcPr marL="0" marR="0" marT="0" marB="0" vert="horz" anchor="ctr"/>
                </a:tc>
                <a:tc>
                  <a:txBody>
                    <a:bodyPr/>
                    <a:p>
                      <a:pPr indent="0" algn="ctr">
                        <a:buNone/>
                      </a:pPr>
                      <a:r>
                        <a:rPr lang="zh-CN" altLang="en-US" sz="1400"/>
                        <a:t>企业个人投资者数据</a:t>
                      </a:r>
                      <a:endParaRPr lang="zh-CN" altLang="en-US" sz="1400"/>
                    </a:p>
                  </a:txBody>
                  <a:tcPr marL="0" marR="0" marT="0" marB="0" vert="horz" anchor="ctr"/>
                </a:tc>
                <a:tc>
                  <a:txBody>
                    <a:bodyPr/>
                    <a:p>
                      <a:pPr indent="0" algn="ctr">
                        <a:buNone/>
                      </a:pPr>
                      <a:r>
                        <a:rPr lang="zh-CN" altLang="en-US" sz="1400"/>
                        <a:t>景气指数模型</a:t>
                      </a:r>
                      <a:endParaRPr lang="zh-CN" altLang="en-US" sz="1400"/>
                    </a:p>
                  </a:txBody>
                  <a:tcPr marL="0" marR="0" marT="0" marB="0" vert="horz" anchor="ctr"/>
                </a:tc>
                <a:tc>
                  <a:txBody>
                    <a:bodyPr/>
                    <a:p>
                      <a:pPr indent="0" algn="ctr">
                        <a:buNone/>
                      </a:pPr>
                      <a:r>
                        <a:rPr lang="zh-CN" altLang="en-US" sz="1400"/>
                        <a:t>个人投资者景气指数</a:t>
                      </a:r>
                      <a:endParaRPr lang="zh-CN" altLang="en-US" sz="1400"/>
                    </a:p>
                  </a:txBody>
                  <a:tcPr marL="0" marR="0" marT="0" marB="0" vert="horz" anchor="ctr"/>
                </a:tc>
              </a:tr>
              <a:tr h="879475">
                <a:tc rowSpan="2">
                  <a:txBody>
                    <a:bodyPr/>
                    <a:p>
                      <a:pPr indent="0" algn="ctr">
                        <a:buNone/>
                      </a:pPr>
                      <a:r>
                        <a:rPr lang="zh-CN" altLang="en-US" sz="1400"/>
                        <a:t>替代性资源</a:t>
                      </a:r>
                      <a:endParaRPr lang="zh-CN" altLang="en-US" sz="1400"/>
                    </a:p>
                  </a:txBody>
                  <a:tcPr marL="0" marR="0" marT="0" marB="0" vert="horz" anchor="ctr"/>
                </a:tc>
                <a:tc rowSpan="2">
                  <a:txBody>
                    <a:bodyPr/>
                    <a:p>
                      <a:pPr indent="0" algn="ctr">
                        <a:buNone/>
                      </a:pPr>
                      <a:r>
                        <a:rPr lang="zh-CN" altLang="en-US" sz="1400"/>
                        <a:t>资源可替代性</a:t>
                      </a:r>
                      <a:endParaRPr lang="zh-CN" altLang="en-US" sz="1400"/>
                    </a:p>
                  </a:txBody>
                  <a:tcPr marL="0" marR="0" marT="0" marB="0" vert="horz" anchor="ctr"/>
                </a:tc>
                <a:tc>
                  <a:txBody>
                    <a:bodyPr/>
                    <a:p>
                      <a:pPr indent="0" algn="ctr">
                        <a:buNone/>
                      </a:pPr>
                      <a:r>
                        <a:rPr lang="zh-CN" altLang="en-US" sz="1400"/>
                        <a:t>资源需求</a:t>
                      </a:r>
                      <a:endParaRPr lang="zh-CN" altLang="en-US" sz="1400"/>
                    </a:p>
                  </a:txBody>
                  <a:tcPr marL="0" marR="0" marT="0" marB="0" vert="horz" anchor="ctr"/>
                </a:tc>
                <a:tc>
                  <a:txBody>
                    <a:bodyPr/>
                    <a:p>
                      <a:pPr indent="0" algn="ctr">
                        <a:buNone/>
                      </a:pPr>
                      <a:r>
                        <a:rPr lang="zh-CN" altLang="en-US" sz="1400"/>
                        <a:t>物联网数据</a:t>
                      </a:r>
                      <a:endParaRPr lang="zh-CN" altLang="en-US" sz="1400"/>
                    </a:p>
                  </a:txBody>
                  <a:tcPr marL="0" marR="0" marT="0" marB="0" vert="horz" anchor="ctr"/>
                </a:tc>
                <a:tc>
                  <a:txBody>
                    <a:bodyPr/>
                    <a:p>
                      <a:pPr indent="0" algn="ctr">
                        <a:buNone/>
                      </a:pPr>
                      <a:r>
                        <a:rPr lang="zh-CN" altLang="en-US" sz="1400"/>
                        <a:t>支持向量回归、深度学习、</a:t>
                      </a:r>
                      <a:r>
                        <a:rPr lang="en-US" altLang="zh-CN" sz="1400"/>
                        <a:t>MapReduce</a:t>
                      </a:r>
                      <a:r>
                        <a:rPr lang="zh-CN" altLang="en-US" sz="1400"/>
                        <a:t>等</a:t>
                      </a:r>
                      <a:endParaRPr lang="zh-CN" altLang="en-US" sz="1400"/>
                    </a:p>
                  </a:txBody>
                  <a:tcPr marL="0" marR="0" marT="0" marB="0" vert="horz" anchor="ctr"/>
                </a:tc>
                <a:tc>
                  <a:txBody>
                    <a:bodyPr/>
                    <a:p>
                      <a:pPr indent="0" algn="ctr">
                        <a:buNone/>
                      </a:pPr>
                      <a:r>
                        <a:rPr lang="zh-CN" altLang="en-US" sz="1400"/>
                        <a:t>预测电力需求（</a:t>
                      </a:r>
                      <a:r>
                        <a:rPr lang="en-US" altLang="zh-CN" sz="1400"/>
                        <a:t>Grolinger K.et al</a:t>
                      </a:r>
                      <a:r>
                        <a:rPr lang="zh-CN" altLang="en-US" sz="1400"/>
                        <a:t>）（</a:t>
                      </a:r>
                      <a:r>
                        <a:rPr lang="en-US" altLang="zh-CN" sz="1400"/>
                        <a:t>Lee W.et al</a:t>
                      </a:r>
                      <a:r>
                        <a:rPr lang="zh-CN" altLang="en-US" sz="1400"/>
                        <a:t>）（</a:t>
                      </a:r>
                      <a:r>
                        <a:rPr lang="en-US" altLang="zh-CN" sz="1400"/>
                        <a:t>Grolinger K, Capretz M A M, Seewald L</a:t>
                      </a:r>
                      <a:r>
                        <a:rPr lang="zh-CN" altLang="en-US" sz="1400"/>
                        <a:t>）、预测区域内能源需求（</a:t>
                      </a:r>
                      <a:r>
                        <a:rPr lang="en-US" altLang="zh-CN" sz="1400"/>
                        <a:t>Tosi D.et al</a:t>
                      </a:r>
                      <a:r>
                        <a:rPr lang="zh-CN" altLang="en-US" sz="1400"/>
                        <a:t>）</a:t>
                      </a:r>
                      <a:endParaRPr lang="zh-CN" altLang="en-US" sz="1400"/>
                    </a:p>
                  </a:txBody>
                  <a:tcPr marL="0" marR="0" marT="0" marB="0" vert="horz" anchor="ctr"/>
                </a:tc>
              </a:tr>
              <a:tr h="745490">
                <a:tc vMerge="1">
                  <a:tcPr/>
                </a:tc>
                <a:tc vMerge="1">
                  <a:tcPr/>
                </a:tc>
                <a:tc>
                  <a:txBody>
                    <a:bodyPr/>
                    <a:p>
                      <a:pPr indent="0" algn="ctr">
                        <a:buNone/>
                      </a:pPr>
                      <a:r>
                        <a:rPr lang="zh-CN" altLang="en-US" sz="1400"/>
                        <a:t>资源价格</a:t>
                      </a:r>
                      <a:endParaRPr lang="zh-CN" altLang="en-US" sz="1400"/>
                    </a:p>
                  </a:txBody>
                  <a:tcPr marL="0" marR="0" marT="0" marB="0" vert="horz" anchor="ctr"/>
                </a:tc>
                <a:tc>
                  <a:txBody>
                    <a:bodyPr/>
                    <a:p>
                      <a:pPr indent="0" algn="ctr">
                        <a:buNone/>
                      </a:pPr>
                      <a:r>
                        <a:rPr lang="zh-CN" sz="1400">
                          <a:ea typeface="宋体" panose="02010600030101010101" pitchFamily="2" charset="-122"/>
                        </a:rPr>
                        <a:t>新闻数据</a:t>
                      </a:r>
                      <a:r>
                        <a:rPr lang="zh-CN" altLang="en-US" sz="1400"/>
                        <a:t>、搜索数据、</a:t>
                      </a:r>
                      <a:r>
                        <a:rPr lang="zh-CN" altLang="en-US" sz="1400">
                          <a:sym typeface="+mn-ea"/>
                        </a:rPr>
                        <a:t>物联网数据</a:t>
                      </a:r>
                      <a:endParaRPr lang="zh-CN" altLang="en-US" sz="1400"/>
                    </a:p>
                  </a:txBody>
                  <a:tcPr marL="0" marR="0" marT="0" marB="0" vert="horz" anchor="ctr"/>
                </a:tc>
                <a:tc>
                  <a:txBody>
                    <a:bodyPr/>
                    <a:p>
                      <a:pPr indent="0" algn="ctr">
                        <a:buNone/>
                      </a:pPr>
                      <a:r>
                        <a:rPr lang="zh-CN" altLang="en-US" sz="1400"/>
                        <a:t>逻辑回归、支持向量机、神经网络、统计分析等</a:t>
                      </a:r>
                      <a:endParaRPr lang="zh-CN" altLang="en-US" sz="1400"/>
                    </a:p>
                  </a:txBody>
                  <a:tcPr marL="0" marR="0" marT="0" marB="0" vert="horz" anchor="ctr"/>
                </a:tc>
                <a:tc>
                  <a:txBody>
                    <a:bodyPr/>
                    <a:p>
                      <a:pPr indent="0" algn="ctr">
                        <a:buNone/>
                      </a:pPr>
                      <a:r>
                        <a:rPr lang="zh-CN" altLang="en-US" sz="1400"/>
                        <a:t>预测原油价格（</a:t>
                      </a:r>
                      <a:r>
                        <a:rPr lang="en-US" altLang="zh-CN" sz="1400"/>
                        <a:t>Li J et al</a:t>
                      </a:r>
                      <a:r>
                        <a:rPr lang="zh-CN" altLang="en-US" sz="1400"/>
                        <a:t>）（</a:t>
                      </a:r>
                      <a:r>
                        <a:rPr lang="en-US" altLang="zh-CN" sz="1400"/>
                        <a:t>Li X et al</a:t>
                      </a:r>
                      <a:r>
                        <a:rPr lang="zh-CN" altLang="en-US" sz="1400"/>
                        <a:t>）、预测电价（</a:t>
                      </a:r>
                      <a:r>
                        <a:rPr lang="en-US" altLang="zh-CN" sz="1400"/>
                        <a:t>Wang K et al</a:t>
                      </a:r>
                      <a:r>
                        <a:rPr lang="zh-CN" altLang="en-US" sz="1400"/>
                        <a:t>）（</a:t>
                      </a:r>
                      <a:r>
                        <a:rPr lang="en-US" altLang="zh-CN" sz="1400"/>
                        <a:t>Ozozen et al</a:t>
                      </a:r>
                      <a:r>
                        <a:rPr lang="zh-CN" altLang="en-US" sz="1400"/>
                        <a:t>）</a:t>
                      </a:r>
                      <a:endParaRPr lang="zh-CN" altLang="en-US" sz="1400"/>
                    </a:p>
                  </a:txBody>
                  <a:tcPr marL="0" marR="0" marT="0" marB="0" vert="horz" anchor="ctr"/>
                </a:tc>
              </a:tr>
              <a:tr h="640080">
                <a:tc rowSpan="2">
                  <a:txBody>
                    <a:bodyPr/>
                    <a:p>
                      <a:pPr indent="0" algn="ctr">
                        <a:buNone/>
                      </a:pPr>
                      <a:r>
                        <a:rPr lang="zh-CN" altLang="en-US" sz="1400">
                          <a:sym typeface="+mn-ea"/>
                        </a:rPr>
                        <a:t>突发事件</a:t>
                      </a:r>
                      <a:endParaRPr lang="zh-CN" altLang="en-US" sz="1400">
                        <a:sym typeface="+mn-ea"/>
                      </a:endParaRPr>
                    </a:p>
                    <a:p>
                      <a:pPr indent="0" algn="ctr">
                        <a:buNone/>
                      </a:pPr>
                      <a:endParaRPr lang="zh-CN" altLang="en-US" sz="1400">
                        <a:sym typeface="+mn-ea"/>
                      </a:endParaRPr>
                    </a:p>
                  </a:txBody>
                  <a:tcPr marL="0" marR="0" marT="0" marB="0" vert="horz" anchor="ctr"/>
                </a:tc>
                <a:tc rowSpan="2">
                  <a:txBody>
                    <a:bodyPr/>
                    <a:p>
                      <a:pPr indent="0" algn="ctr">
                        <a:buNone/>
                      </a:pPr>
                      <a:r>
                        <a:rPr lang="zh-CN" altLang="en-US" sz="1400">
                          <a:sym typeface="+mn-ea"/>
                        </a:rPr>
                        <a:t>地缘政治和突发事件带来的冲击</a:t>
                      </a:r>
                      <a:endParaRPr lang="zh-CN" altLang="en-US" sz="1400" b="1">
                        <a:sym typeface="+mn-ea"/>
                      </a:endParaRPr>
                    </a:p>
                  </a:txBody>
                  <a:tcPr marL="0" marR="0" marT="0" marB="0" vert="horz" anchor="ctr"/>
                </a:tc>
                <a:tc>
                  <a:txBody>
                    <a:bodyPr/>
                    <a:p>
                      <a:pPr indent="0" algn="ctr">
                        <a:buNone/>
                      </a:pPr>
                      <a:r>
                        <a:rPr lang="zh-CN" altLang="en-US" sz="1400"/>
                        <a:t>选举、公投结果</a:t>
                      </a:r>
                      <a:endParaRPr lang="zh-CN" altLang="en-US" sz="1400"/>
                    </a:p>
                  </a:txBody>
                  <a:tcPr marL="0" marR="0" marT="0" marB="0" vert="horz" anchor="ctr"/>
                </a:tc>
                <a:tc>
                  <a:txBody>
                    <a:bodyPr/>
                    <a:p>
                      <a:pPr indent="0" algn="ctr">
                        <a:buNone/>
                      </a:pPr>
                      <a:r>
                        <a:rPr lang="zh-CN" altLang="en-US" sz="1400">
                          <a:sym typeface="+mn-ea"/>
                        </a:rPr>
                        <a:t>搜索数据、社交媒体数据</a:t>
                      </a:r>
                      <a:endParaRPr lang="zh-CN" altLang="en-US" sz="1400"/>
                    </a:p>
                  </a:txBody>
                  <a:tcPr marL="0" marR="0" marT="0" marB="0" vert="horz" anchor="ctr"/>
                </a:tc>
                <a:tc>
                  <a:txBody>
                    <a:bodyPr/>
                    <a:p>
                      <a:pPr indent="0" algn="ctr">
                        <a:buNone/>
                      </a:pPr>
                      <a:r>
                        <a:rPr lang="zh-CN" altLang="en-US" sz="1400"/>
                        <a:t>趋势数值建模、文本舆情分析</a:t>
                      </a:r>
                      <a:endParaRPr lang="zh-CN" altLang="en-US" sz="1400"/>
                    </a:p>
                  </a:txBody>
                  <a:tcPr marL="0" marR="0" marT="0" marB="0" vert="horz" anchor="ctr"/>
                </a:tc>
                <a:tc>
                  <a:txBody>
                    <a:bodyPr/>
                    <a:p>
                      <a:pPr indent="0" algn="ctr">
                        <a:buNone/>
                      </a:pPr>
                      <a:r>
                        <a:rPr lang="zh-CN" altLang="en-US" sz="1400">
                          <a:sym typeface="+mn-ea"/>
                        </a:rPr>
                        <a:t>各国大选（</a:t>
                      </a:r>
                      <a:r>
                        <a:rPr lang="en-US" altLang="zh-CN" sz="1400">
                          <a:sym typeface="+mn-ea"/>
                        </a:rPr>
                        <a:t>Metaxas et al</a:t>
                      </a:r>
                      <a:r>
                        <a:rPr lang="zh-CN" altLang="en-US" sz="1400">
                          <a:sym typeface="+mn-ea"/>
                        </a:rPr>
                        <a:t>）（</a:t>
                      </a:r>
                      <a:r>
                        <a:rPr lang="en-US" altLang="zh-CN" sz="1400">
                          <a:sym typeface="+mn-ea"/>
                        </a:rPr>
                        <a:t>Lui C et al</a:t>
                      </a:r>
                      <a:r>
                        <a:rPr lang="zh-CN" altLang="en-US" sz="1400">
                          <a:sym typeface="+mn-ea"/>
                        </a:rPr>
                        <a:t>）（</a:t>
                      </a:r>
                      <a:r>
                        <a:rPr lang="en-US" altLang="zh-CN" sz="1400">
                          <a:sym typeface="+mn-ea"/>
                        </a:rPr>
                        <a:t>Bermingham and Smeaton</a:t>
                      </a:r>
                      <a:r>
                        <a:rPr lang="zh-CN" altLang="en-US" sz="1400">
                          <a:sym typeface="+mn-ea"/>
                        </a:rPr>
                        <a:t>）、苏格兰独立公投（</a:t>
                      </a:r>
                      <a:r>
                        <a:rPr lang="en-US" altLang="zh-CN" sz="1400">
                          <a:sym typeface="+mn-ea"/>
                        </a:rPr>
                        <a:t>Macdonald R, Mao X</a:t>
                      </a:r>
                      <a:r>
                        <a:rPr lang="zh-CN" altLang="en-US" sz="1400">
                          <a:sym typeface="+mn-ea"/>
                        </a:rPr>
                        <a:t>）</a:t>
                      </a:r>
                      <a:endParaRPr lang="zh-CN" altLang="en-US" sz="1400">
                        <a:sym typeface="+mn-ea"/>
                      </a:endParaRPr>
                    </a:p>
                    <a:p>
                      <a:pPr indent="0" algn="ctr">
                        <a:buNone/>
                      </a:pPr>
                      <a:endParaRPr lang="zh-CN" altLang="en-US" sz="1400"/>
                    </a:p>
                  </a:txBody>
                  <a:tcPr marL="0" marR="0" marT="0" marB="0" vert="horz" anchor="ctr"/>
                </a:tc>
              </a:tr>
              <a:tr h="640080">
                <a:tc vMerge="1">
                  <a:tcPr/>
                </a:tc>
                <a:tc vMerge="1">
                  <a:tcPr marL="0" marR="0" marT="0" marB="0" vert="horz" anchor="ctr"/>
                </a:tc>
                <a:tc>
                  <a:txBody>
                    <a:bodyPr/>
                    <a:p>
                      <a:pPr indent="0" algn="ctr">
                        <a:buNone/>
                      </a:pPr>
                      <a:r>
                        <a:rPr lang="zh-CN" altLang="en-US" sz="1400">
                          <a:sym typeface="+mn-ea"/>
                        </a:rPr>
                        <a:t>突发事件</a:t>
                      </a:r>
                      <a:endParaRPr lang="zh-CN" altLang="en-US" sz="1400"/>
                    </a:p>
                  </a:txBody>
                  <a:tcPr marL="0" marR="0" marT="0" marB="0" vert="horz" anchor="ctr"/>
                </a:tc>
                <a:tc>
                  <a:txBody>
                    <a:bodyPr/>
                    <a:p>
                      <a:pPr indent="0" algn="ctr">
                        <a:buNone/>
                      </a:pPr>
                      <a:r>
                        <a:rPr lang="zh-CN" altLang="en-US" sz="1400">
                          <a:sym typeface="+mn-ea"/>
                        </a:rPr>
                        <a:t>社交媒体数据</a:t>
                      </a:r>
                      <a:endParaRPr lang="zh-CN" altLang="en-US" sz="1400"/>
                    </a:p>
                  </a:txBody>
                  <a:tcPr marL="0" marR="0" marT="0" marB="0" vert="horz" anchor="ctr"/>
                </a:tc>
                <a:tc>
                  <a:txBody>
                    <a:bodyPr/>
                    <a:p>
                      <a:pPr indent="0" algn="ctr">
                        <a:buNone/>
                      </a:pPr>
                      <a:r>
                        <a:rPr lang="zh-CN" altLang="en-US" sz="1400"/>
                        <a:t>舆情监测</a:t>
                      </a:r>
                      <a:endParaRPr lang="zh-CN" altLang="en-US" sz="1400"/>
                    </a:p>
                  </a:txBody>
                  <a:tcPr marL="0" marR="0" marT="0" marB="0" vert="horz" anchor="ctr"/>
                </a:tc>
                <a:tc>
                  <a:txBody>
                    <a:bodyPr/>
                    <a:p>
                      <a:pPr indent="0" algn="ctr">
                        <a:buNone/>
                      </a:pPr>
                      <a:r>
                        <a:rPr lang="en-US" altLang="zh-CN" sz="1400">
                          <a:ea typeface="宋体" panose="02010600030101010101" pitchFamily="2" charset="-122"/>
                          <a:sym typeface="+mn-ea"/>
                        </a:rPr>
                        <a:t>“</a:t>
                      </a:r>
                      <a:r>
                        <a:rPr lang="zh-CN" sz="1400">
                          <a:ea typeface="宋体" panose="02010600030101010101" pitchFamily="2" charset="-122"/>
                          <a:sym typeface="+mn-ea"/>
                        </a:rPr>
                        <a:t>阿拉伯之春</a:t>
                      </a:r>
                      <a:r>
                        <a:rPr lang="en-US" altLang="zh-CN" sz="1400">
                          <a:ea typeface="宋体" panose="02010600030101010101" pitchFamily="2" charset="-122"/>
                          <a:sym typeface="+mn-ea"/>
                        </a:rPr>
                        <a:t>”</a:t>
                      </a:r>
                      <a:r>
                        <a:rPr lang="zh-CN" sz="1400">
                          <a:ea typeface="宋体" panose="02010600030101010101" pitchFamily="2" charset="-122"/>
                          <a:sym typeface="+mn-ea"/>
                        </a:rPr>
                        <a:t>的传播</a:t>
                      </a:r>
                      <a:endParaRPr lang="zh-CN" sz="1400">
                        <a:ea typeface="宋体" panose="02010600030101010101" pitchFamily="2" charset="-122"/>
                      </a:endParaRPr>
                    </a:p>
                  </a:txBody>
                  <a:tcPr marL="0" marR="0" marT="0" marB="0" vert="horz" anchor="ctr"/>
                </a:tc>
              </a:tr>
            </a:tbl>
          </a:graphicData>
        </a:graphic>
      </p:graphicFrame>
      <p:sp>
        <p:nvSpPr>
          <p:cNvPr id="10" name="矩形 9"/>
          <p:cNvSpPr/>
          <p:nvPr/>
        </p:nvSpPr>
        <p:spPr>
          <a:xfrm>
            <a:off x="1323340" y="1506220"/>
            <a:ext cx="10610850" cy="5207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
        <p:nvSpPr>
          <p:cNvPr id="7" name="矩形 6"/>
          <p:cNvSpPr/>
          <p:nvPr/>
        </p:nvSpPr>
        <p:spPr>
          <a:xfrm>
            <a:off x="1322705" y="3615690"/>
            <a:ext cx="10611485" cy="150622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
        <p:nvSpPr>
          <p:cNvPr id="8" name="矩形 7"/>
          <p:cNvSpPr/>
          <p:nvPr/>
        </p:nvSpPr>
        <p:spPr>
          <a:xfrm>
            <a:off x="1323340" y="2131695"/>
            <a:ext cx="10610850" cy="140462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
        <p:nvSpPr>
          <p:cNvPr id="9" name="矩形 8"/>
          <p:cNvSpPr/>
          <p:nvPr/>
        </p:nvSpPr>
        <p:spPr>
          <a:xfrm>
            <a:off x="1322705" y="5201285"/>
            <a:ext cx="10611485" cy="150939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C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黑体" panose="02010609060101010101" pitchFamily="49" charset="-122"/>
                <a:sym typeface="+mn-ea"/>
              </a:rPr>
              <a:t>突发事件监测</a:t>
            </a:r>
            <a:endParaRPr lang="zh-CN" altLang="en-US" dirty="0"/>
          </a:p>
        </p:txBody>
      </p:sp>
      <p:sp>
        <p:nvSpPr>
          <p:cNvPr id="3" name="内容占位符 2"/>
          <p:cNvSpPr>
            <a:spLocks noGrp="1"/>
          </p:cNvSpPr>
          <p:nvPr>
            <p:ph idx="1"/>
          </p:nvPr>
        </p:nvSpPr>
        <p:spPr>
          <a:xfrm>
            <a:off x="1981200" y="1496060"/>
            <a:ext cx="6096000" cy="578485"/>
          </a:xfrm>
        </p:spPr>
        <p:txBody>
          <a:bodyPr/>
          <a:lstStyle/>
          <a:p>
            <a:r>
              <a:rPr lang="zh-CN" altLang="en-US" dirty="0" smtClean="0">
                <a:sym typeface="+mn-ea"/>
              </a:rPr>
              <a:t>利用社交媒体大数据的监测</a:t>
            </a:r>
            <a:endParaRPr lang="zh-CN" altLang="en-US" dirty="0" smtClean="0"/>
          </a:p>
          <a:p>
            <a:pPr marL="0" indent="0">
              <a:buNone/>
            </a:pPr>
            <a:endParaRPr lang="zh-CN" altLang="en-US" dirty="0" smtClean="0"/>
          </a:p>
          <a:p>
            <a:pPr lvl="2"/>
            <a:endParaRPr lang="zh-CN" altLang="en-US"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88E6ED9B-6B67-4B73-94FA-2CFA25DE45B6}" type="slidenum">
              <a:rPr lang="zh-CN" altLang="en-US" smtClean="0"/>
            </a:fld>
            <a:endParaRPr lang="zh-CN" altLang="en-US"/>
          </a:p>
        </p:txBody>
      </p:sp>
      <p:pic>
        <p:nvPicPr>
          <p:cNvPr id="7" name="图片 6"/>
          <p:cNvPicPr>
            <a:picLocks noChangeAspect="1"/>
          </p:cNvPicPr>
          <p:nvPr/>
        </p:nvPicPr>
        <p:blipFill>
          <a:blip r:embed="rId1"/>
          <a:srcRect l="12571" t="12553" r="13136" b="17774"/>
          <a:stretch>
            <a:fillRect/>
          </a:stretch>
        </p:blipFill>
        <p:spPr>
          <a:xfrm>
            <a:off x="8077200" y="1789430"/>
            <a:ext cx="1670050" cy="1152525"/>
          </a:xfrm>
          <a:prstGeom prst="rect">
            <a:avLst/>
          </a:prstGeom>
        </p:spPr>
      </p:pic>
      <p:pic>
        <p:nvPicPr>
          <p:cNvPr id="6" name="图片 5"/>
          <p:cNvPicPr>
            <a:picLocks noChangeAspect="1"/>
          </p:cNvPicPr>
          <p:nvPr/>
        </p:nvPicPr>
        <p:blipFill>
          <a:blip r:embed="rId2"/>
          <a:srcRect l="22932" t="15225"/>
          <a:stretch>
            <a:fillRect/>
          </a:stretch>
        </p:blipFill>
        <p:spPr>
          <a:xfrm>
            <a:off x="9239885" y="2332990"/>
            <a:ext cx="1372235" cy="1474470"/>
          </a:xfrm>
          <a:prstGeom prst="rect">
            <a:avLst/>
          </a:prstGeom>
        </p:spPr>
      </p:pic>
      <p:sp>
        <p:nvSpPr>
          <p:cNvPr id="8" name="文本框 7"/>
          <p:cNvSpPr txBox="1"/>
          <p:nvPr/>
        </p:nvSpPr>
        <p:spPr>
          <a:xfrm>
            <a:off x="4891405" y="2236470"/>
            <a:ext cx="3268345" cy="1938020"/>
          </a:xfrm>
          <a:prstGeom prst="rect">
            <a:avLst/>
          </a:prstGeom>
          <a:noFill/>
        </p:spPr>
        <p:txBody>
          <a:bodyPr wrap="square" rtlCol="0">
            <a:spAutoFit/>
          </a:bodyPr>
          <a:p>
            <a:pPr lvl="0" algn="l"/>
            <a:r>
              <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rPr>
              <a:t>“阿拉伯之春”：“Twitter革命”</a:t>
            </a:r>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a:p>
            <a:pPr lvl="0" algn="l"/>
            <a:r>
              <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rPr>
              <a:t>传统媒体几乎被取代</a:t>
            </a:r>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a:p>
            <a:pPr lvl="0" algn="l"/>
            <a:r>
              <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rPr>
              <a:t>舆情监测与传播分析</a:t>
            </a:r>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a:p>
            <a:pPr lvl="0" algn="l"/>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p:txBody>
      </p:sp>
      <p:pic>
        <p:nvPicPr>
          <p:cNvPr id="9" name="图片 8"/>
          <p:cNvPicPr>
            <a:picLocks noChangeAspect="1"/>
          </p:cNvPicPr>
          <p:nvPr/>
        </p:nvPicPr>
        <p:blipFill>
          <a:blip r:embed="rId3"/>
          <a:stretch>
            <a:fillRect/>
          </a:stretch>
        </p:blipFill>
        <p:spPr>
          <a:xfrm>
            <a:off x="7756525" y="4156710"/>
            <a:ext cx="1938020" cy="1919605"/>
          </a:xfrm>
          <a:prstGeom prst="rect">
            <a:avLst/>
          </a:prstGeom>
        </p:spPr>
      </p:pic>
      <p:pic>
        <p:nvPicPr>
          <p:cNvPr id="10" name="图片 9"/>
          <p:cNvPicPr>
            <a:picLocks noChangeAspect="1"/>
          </p:cNvPicPr>
          <p:nvPr/>
        </p:nvPicPr>
        <p:blipFill>
          <a:blip r:embed="rId4"/>
          <a:stretch>
            <a:fillRect/>
          </a:stretch>
        </p:blipFill>
        <p:spPr>
          <a:xfrm>
            <a:off x="8912225" y="4345940"/>
            <a:ext cx="1699895" cy="1813560"/>
          </a:xfrm>
          <a:prstGeom prst="rect">
            <a:avLst/>
          </a:prstGeom>
        </p:spPr>
      </p:pic>
      <p:sp>
        <p:nvSpPr>
          <p:cNvPr id="11" name="文本框 10"/>
          <p:cNvSpPr txBox="1"/>
          <p:nvPr/>
        </p:nvSpPr>
        <p:spPr>
          <a:xfrm>
            <a:off x="4891405" y="4480560"/>
            <a:ext cx="2865120" cy="1938020"/>
          </a:xfrm>
          <a:prstGeom prst="rect">
            <a:avLst/>
          </a:prstGeom>
          <a:noFill/>
        </p:spPr>
        <p:txBody>
          <a:bodyPr wrap="square" rtlCol="0">
            <a:spAutoFit/>
          </a:bodyPr>
          <a:p>
            <a:pPr lvl="0" algn="l"/>
            <a:r>
              <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rPr>
              <a:t>Twitter文本预测肇事逃逸案件的发生真实的案件做训练</a:t>
            </a:r>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a:p>
            <a:pPr lvl="0" algn="l"/>
            <a:r>
              <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rPr>
              <a:t>显著性能提升</a:t>
            </a:r>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a:p>
            <a:pPr lvl="0" algn="l"/>
            <a:endParaRPr lang="zh-CN" altLang="en-US" sz="2400" b="1" kern="0" dirty="0" smtClean="0">
              <a:latin typeface="宋体" panose="02010600030101010101" pitchFamily="2" charset="-122"/>
              <a:ea typeface="宋体" panose="02010600030101010101" pitchFamily="2" charset="-122"/>
              <a:cs typeface="Times New Roman" panose="02020603050405020304" charset="0"/>
              <a:sym typeface="+mn-ea"/>
            </a:endParaRPr>
          </a:p>
        </p:txBody>
      </p:sp>
      <p:pic>
        <p:nvPicPr>
          <p:cNvPr id="12" name="图片 11"/>
          <p:cNvPicPr>
            <a:picLocks noChangeAspect="1"/>
          </p:cNvPicPr>
          <p:nvPr/>
        </p:nvPicPr>
        <p:blipFill>
          <a:blip r:embed="rId5"/>
          <a:stretch>
            <a:fillRect/>
          </a:stretch>
        </p:blipFill>
        <p:spPr>
          <a:xfrm>
            <a:off x="1981200" y="4537075"/>
            <a:ext cx="2394585" cy="1430655"/>
          </a:xfrm>
          <a:prstGeom prst="rect">
            <a:avLst/>
          </a:prstGeom>
        </p:spPr>
      </p:pic>
      <p:pic>
        <p:nvPicPr>
          <p:cNvPr id="13" name="图片 12"/>
          <p:cNvPicPr>
            <a:picLocks noChangeAspect="1"/>
          </p:cNvPicPr>
          <p:nvPr/>
        </p:nvPicPr>
        <p:blipFill>
          <a:blip r:embed="rId6"/>
          <a:stretch>
            <a:fillRect/>
          </a:stretch>
        </p:blipFill>
        <p:spPr>
          <a:xfrm>
            <a:off x="1981200" y="2236470"/>
            <a:ext cx="2236470" cy="1402715"/>
          </a:xfrm>
          <a:prstGeom prst="rect">
            <a:avLst/>
          </a:prstGeom>
        </p:spPr>
      </p:pic>
      <p:sp>
        <p:nvSpPr>
          <p:cNvPr id="5" name="文本框 4"/>
          <p:cNvSpPr txBox="1"/>
          <p:nvPr/>
        </p:nvSpPr>
        <p:spPr>
          <a:xfrm>
            <a:off x="1719580" y="6301740"/>
            <a:ext cx="8491220" cy="553085"/>
          </a:xfrm>
          <a:prstGeom prst="rect">
            <a:avLst/>
          </a:prstGeom>
          <a:noFill/>
        </p:spPr>
        <p:txBody>
          <a:bodyPr wrap="square" rtlCol="0">
            <a:spAutoFit/>
          </a:bodyPr>
          <a:p>
            <a:r>
              <a:rPr lang="zh-CN" altLang="en-US" sz="1000">
                <a:sym typeface="+mn-ea"/>
              </a:rPr>
              <a:t>右上图引用：Bruns A, Highfield T, Burgess J. The Arab Spring and Social Media Audiences[J]. American Behavioral Scientist, 2013, 57:871-898.</a:t>
            </a:r>
            <a:endParaRPr lang="zh-CN" altLang="en-US" sz="1000">
              <a:sym typeface="+mn-ea"/>
            </a:endParaRPr>
          </a:p>
          <a:p>
            <a:r>
              <a:rPr lang="zh-CN" altLang="en-US" sz="1000">
                <a:sym typeface="+mn-ea"/>
              </a:rPr>
              <a:t>右下图及数据引用：Wang X, Gerber M S, Brown D E. Automatic Crime Prediction Using Events Extracted from Twitter Posts[M]// Social Computing, Behavioral - Cultural Modeling and Prediction. Springer Berlin Heidelberg, 2012:231-238.</a:t>
            </a:r>
            <a:endParaRPr lang="zh-CN" altLang="en-US" sz="1000">
              <a:sym typeface="+mn-ea"/>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重要公投与选举预测</a:t>
            </a:r>
            <a:endParaRPr lang="zh-CN" altLang="en-US" dirty="0"/>
          </a:p>
        </p:txBody>
      </p:sp>
      <p:sp>
        <p:nvSpPr>
          <p:cNvPr id="4" name="灯片编号占位符 3"/>
          <p:cNvSpPr>
            <a:spLocks noGrp="1"/>
          </p:cNvSpPr>
          <p:nvPr>
            <p:ph type="sldNum" sz="quarter" idx="12"/>
          </p:nvPr>
        </p:nvSpPr>
        <p:spPr/>
        <p:txBody>
          <a:bodyPr/>
          <a:lstStyle/>
          <a:p>
            <a:fld id="{88E6ED9B-6B67-4B73-94FA-2CFA25DE45B6}"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1539875" y="1329690"/>
            <a:ext cx="9056370" cy="555688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重要公投与选举预测</a:t>
            </a:r>
            <a:endParaRPr lang="zh-CN" altLang="en-US" dirty="0" smtClean="0">
              <a:sym typeface="+mn-ea"/>
            </a:endParaRPr>
          </a:p>
        </p:txBody>
      </p:sp>
      <p:sp>
        <p:nvSpPr>
          <p:cNvPr id="4" name="灯片编号占位符 3"/>
          <p:cNvSpPr>
            <a:spLocks noGrp="1"/>
          </p:cNvSpPr>
          <p:nvPr>
            <p:ph type="sldNum" sz="quarter" idx="12"/>
          </p:nvPr>
        </p:nvSpPr>
        <p:spPr>
          <a:xfrm>
            <a:off x="8170545" y="6400800"/>
            <a:ext cx="2133600" cy="320675"/>
          </a:xfrm>
        </p:spPr>
        <p:txBody>
          <a:bodyPr/>
          <a:lstStyle/>
          <a:p>
            <a:fld id="{88E6ED9B-6B67-4B73-94FA-2CFA25DE45B6}" type="slidenum">
              <a:rPr lang="zh-CN" altLang="en-US" smtClean="0"/>
            </a:fld>
            <a:endParaRPr lang="zh-CN" altLang="en-US"/>
          </a:p>
        </p:txBody>
      </p:sp>
      <p:graphicFrame>
        <p:nvGraphicFramePr>
          <p:cNvPr id="9" name="表格 8"/>
          <p:cNvGraphicFramePr>
            <a:graphicFrameLocks noGrp="1"/>
          </p:cNvGraphicFramePr>
          <p:nvPr/>
        </p:nvGraphicFramePr>
        <p:xfrm>
          <a:off x="3025775" y="1792605"/>
          <a:ext cx="6219190" cy="4608830"/>
        </p:xfrm>
        <a:graphic>
          <a:graphicData uri="http://schemas.openxmlformats.org/drawingml/2006/table">
            <a:tbl>
              <a:tblPr/>
              <a:tblGrid>
                <a:gridCol w="1327150"/>
                <a:gridCol w="1669415"/>
                <a:gridCol w="3222625"/>
              </a:tblGrid>
              <a:tr h="328295">
                <a:tc>
                  <a:txBody>
                    <a:bodyPr/>
                    <a:p>
                      <a:pPr algn="l">
                        <a:spcAft>
                          <a:spcPts val="0"/>
                        </a:spcAft>
                      </a:pPr>
                      <a:r>
                        <a:rPr lang="zh-CN" sz="1600" b="1" kern="100" dirty="0">
                          <a:latin typeface="Times New Roman" panose="02020603050405020304"/>
                          <a:ea typeface="黑体" panose="02010609060101010101" pitchFamily="49" charset="-122"/>
                        </a:rPr>
                        <a:t>文献</a:t>
                      </a:r>
                      <a:endParaRPr lang="zh-CN" sz="1600" b="1" kern="100" dirty="0">
                        <a:latin typeface="Times New Roman" panose="02020603050405020304"/>
                        <a:ea typeface="黑体" panose="02010609060101010101" pitchFamily="49" charset="-122"/>
                      </a:endParaRPr>
                    </a:p>
                  </a:txBody>
                  <a:tcPr marL="48392" marR="483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1600" b="1" kern="100" dirty="0">
                          <a:latin typeface="Times New Roman" panose="02020603050405020304"/>
                          <a:ea typeface="黑体" panose="02010609060101010101" pitchFamily="49" charset="-122"/>
                        </a:rPr>
                        <a:t>研究对象</a:t>
                      </a:r>
                      <a:endParaRPr lang="zh-CN" sz="1600" b="1" kern="100" dirty="0">
                        <a:latin typeface="Times New Roman" panose="02020603050405020304"/>
                        <a:ea typeface="黑体" panose="02010609060101010101" pitchFamily="49" charset="-122"/>
                      </a:endParaRPr>
                    </a:p>
                  </a:txBody>
                  <a:tcPr marL="48392" marR="483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pPr>
                      <a:r>
                        <a:rPr lang="zh-CN" sz="1600" b="1" kern="100" dirty="0">
                          <a:latin typeface="Times New Roman" panose="02020603050405020304"/>
                          <a:ea typeface="黑体" panose="02010609060101010101" pitchFamily="49" charset="-122"/>
                        </a:rPr>
                        <a:t>模型预测效果</a:t>
                      </a:r>
                      <a:endParaRPr lang="zh-CN" sz="1600" b="1" kern="100" dirty="0">
                        <a:latin typeface="Times New Roman" panose="02020603050405020304"/>
                        <a:ea typeface="黑体" panose="02010609060101010101" pitchFamily="49" charset="-122"/>
                      </a:endParaRPr>
                    </a:p>
                  </a:txBody>
                  <a:tcPr marL="48392" marR="4839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73760">
                <a:tc>
                  <a:txBody>
                    <a:bodyPr/>
                    <a:p>
                      <a:pPr algn="just">
                        <a:spcAft>
                          <a:spcPts val="0"/>
                        </a:spcAft>
                        <a:buNone/>
                      </a:pPr>
                      <a:r>
                        <a:rPr lang="zh-CN" sz="1700" kern="100">
                          <a:latin typeface="Times New Roman" panose="02020603050405020304"/>
                          <a:ea typeface="宋体" panose="02010600030101010101" pitchFamily="2" charset="-122"/>
                        </a:rPr>
                        <a:t>Tumasjan et al.2010</a:t>
                      </a:r>
                      <a:endParaRPr lang="zh-CN" sz="1700" kern="100">
                        <a:latin typeface="Times New Roman" panose="02020603050405020304"/>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sym typeface="+mn-ea"/>
                        </a:rPr>
                        <a:t>2009年德国联邦选举</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sym typeface="+mn-ea"/>
                        </a:rPr>
                        <a:t>预测的</a:t>
                      </a:r>
                      <a:r>
                        <a:rPr lang="zh-CN" sz="1700" b="1" kern="100">
                          <a:solidFill>
                            <a:schemeClr val="tx1"/>
                          </a:solidFill>
                          <a:latin typeface="Times New Roman" panose="02020603050405020304"/>
                          <a:ea typeface="宋体" panose="02010600030101010101" pitchFamily="2" charset="-122"/>
                          <a:sym typeface="+mn-ea"/>
                        </a:rPr>
                        <a:t>胜率</a:t>
                      </a:r>
                      <a:r>
                        <a:rPr lang="zh-CN" sz="1700" kern="100">
                          <a:solidFill>
                            <a:schemeClr val="tx1"/>
                          </a:solidFill>
                          <a:latin typeface="Times New Roman" panose="02020603050405020304"/>
                          <a:ea typeface="宋体" panose="02010600030101010101" pitchFamily="2" charset="-122"/>
                          <a:sym typeface="+mn-ea"/>
                        </a:rPr>
                        <a:t>误差</a:t>
                      </a:r>
                      <a:r>
                        <a:rPr lang="zh-CN" sz="1700" kern="100">
                          <a:latin typeface="Times New Roman" panose="02020603050405020304"/>
                          <a:ea typeface="宋体" panose="02010600030101010101" pitchFamily="2" charset="-122"/>
                          <a:sym typeface="+mn-ea"/>
                        </a:rPr>
                        <a:t>为1.65%，优于传统民调</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3615">
                <a:tc>
                  <a:txBody>
                    <a:bodyPr/>
                    <a:p>
                      <a:pPr algn="just">
                        <a:spcAft>
                          <a:spcPts val="0"/>
                        </a:spcAft>
                        <a:buNone/>
                      </a:pPr>
                      <a:r>
                        <a:rPr lang="zh-CN" sz="1700" kern="100">
                          <a:latin typeface="Times New Roman" panose="02020603050405020304"/>
                          <a:ea typeface="宋体" panose="02010600030101010101" pitchFamily="2" charset="-122"/>
                        </a:rPr>
                        <a:t>Bermingham and Smeaton 2011</a:t>
                      </a:r>
                      <a:endParaRPr lang="zh-CN" sz="1700" kern="100">
                        <a:latin typeface="Times New Roman" panose="02020603050405020304"/>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sym typeface="+mn-ea"/>
                        </a:rPr>
                        <a:t>2011年爱尔兰大选</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sym typeface="+mn-ea"/>
                        </a:rPr>
                        <a:t>预</a:t>
                      </a:r>
                      <a:r>
                        <a:rPr lang="zh-CN" sz="1700" kern="100">
                          <a:solidFill>
                            <a:schemeClr val="tx1"/>
                          </a:solidFill>
                          <a:latin typeface="Times New Roman" panose="02020603050405020304"/>
                          <a:ea typeface="宋体" panose="02010600030101010101" pitchFamily="2" charset="-122"/>
                          <a:sym typeface="+mn-ea"/>
                        </a:rPr>
                        <a:t>测的</a:t>
                      </a:r>
                      <a:r>
                        <a:rPr lang="zh-CN" sz="1700" b="1" kern="100">
                          <a:solidFill>
                            <a:schemeClr val="tx1"/>
                          </a:solidFill>
                          <a:latin typeface="Times New Roman" panose="02020603050405020304"/>
                          <a:ea typeface="宋体" panose="02010600030101010101" pitchFamily="2" charset="-122"/>
                          <a:sym typeface="+mn-ea"/>
                        </a:rPr>
                        <a:t>胜率</a:t>
                      </a:r>
                      <a:r>
                        <a:rPr lang="zh-CN" sz="1700" kern="100">
                          <a:solidFill>
                            <a:schemeClr val="tx1"/>
                          </a:solidFill>
                          <a:latin typeface="Times New Roman" panose="02020603050405020304"/>
                          <a:ea typeface="宋体" panose="02010600030101010101" pitchFamily="2" charset="-122"/>
                          <a:sym typeface="+mn-ea"/>
                        </a:rPr>
                        <a:t>误</a:t>
                      </a:r>
                      <a:r>
                        <a:rPr lang="zh-CN" sz="1700" kern="100">
                          <a:latin typeface="Times New Roman" panose="02020603050405020304"/>
                          <a:ea typeface="宋体" panose="02010600030101010101" pitchFamily="2" charset="-122"/>
                          <a:sym typeface="+mn-ea"/>
                        </a:rPr>
                        <a:t>差为3.67%，略优于民调</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2310">
                <a:tc>
                  <a:txBody>
                    <a:bodyPr/>
                    <a:p>
                      <a:pPr marL="0" lvl="1" algn="just">
                        <a:spcAft>
                          <a:spcPts val="0"/>
                        </a:spcAft>
                        <a:buNone/>
                      </a:pPr>
                      <a:r>
                        <a:rPr lang="zh-CN" sz="1700" kern="100">
                          <a:latin typeface="Times New Roman" panose="02020603050405020304"/>
                          <a:ea typeface="宋体" panose="02010600030101010101" pitchFamily="2" charset="-122"/>
                        </a:rPr>
                        <a:t>Metaxas et al.2011 </a:t>
                      </a:r>
                      <a:endParaRPr lang="zh-CN" sz="1700" kern="100">
                        <a:latin typeface="Times New Roman" panose="02020603050405020304"/>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rPr>
                        <a:t>2010美国各州选举</a:t>
                      </a:r>
                      <a:endParaRPr lang="zh-CN" sz="1700" kern="100">
                        <a:latin typeface="Times New Roman" panose="02020603050405020304"/>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solidFill>
                            <a:schemeClr val="tx1"/>
                          </a:solidFill>
                          <a:latin typeface="Times New Roman" panose="02020603050405020304"/>
                          <a:ea typeface="宋体" panose="02010600030101010101" pitchFamily="2" charset="-122"/>
                        </a:rPr>
                        <a:t>6个州中两种方法均有3个州正确预测</a:t>
                      </a:r>
                      <a:r>
                        <a:rPr lang="zh-CN" sz="1700" b="1" kern="100">
                          <a:solidFill>
                            <a:schemeClr val="tx1"/>
                          </a:solidFill>
                          <a:latin typeface="Times New Roman" panose="02020603050405020304"/>
                          <a:ea typeface="宋体" panose="02010600030101010101" pitchFamily="2" charset="-122"/>
                        </a:rPr>
                        <a:t>获胜方</a:t>
                      </a:r>
                      <a:endParaRPr lang="zh-CN" sz="1700" b="1" kern="100">
                        <a:solidFill>
                          <a:schemeClr val="tx1"/>
                        </a:solidFill>
                        <a:latin typeface="Times New Roman" panose="02020603050405020304"/>
                        <a:ea typeface="宋体" panose="02010600030101010101" pitchFamily="2" charset="-122"/>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3615">
                <a:tc>
                  <a:txBody>
                    <a:bodyPr/>
                    <a:p>
                      <a:pPr algn="just">
                        <a:spcAft>
                          <a:spcPts val="0"/>
                        </a:spcAft>
                        <a:buNone/>
                      </a:pPr>
                      <a:r>
                        <a:rPr lang="zh-CN" sz="1700" kern="100">
                          <a:latin typeface="Times New Roman" panose="02020603050405020304"/>
                          <a:ea typeface="宋体" panose="02010600030101010101" pitchFamily="2" charset="-122"/>
                          <a:sym typeface="+mn-ea"/>
                        </a:rPr>
                        <a:t>Ronald MacDonald et al</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sym typeface="+mn-ea"/>
                        </a:rPr>
                        <a:t>苏格兰独立公投</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b="1" kern="100">
                          <a:latin typeface="Times New Roman" panose="02020603050405020304"/>
                          <a:ea typeface="宋体" panose="02010600030101010101" pitchFamily="2" charset="-122"/>
                          <a:sym typeface="+mn-ea"/>
                        </a:rPr>
                        <a:t>支持</a:t>
                      </a:r>
                      <a:r>
                        <a:rPr lang="zh-CN" sz="1700" b="1" kern="100">
                          <a:solidFill>
                            <a:schemeClr val="tx1"/>
                          </a:solidFill>
                          <a:latin typeface="Times New Roman" panose="02020603050405020304"/>
                          <a:ea typeface="宋体" panose="02010600030101010101" pitchFamily="2" charset="-122"/>
                          <a:sym typeface="+mn-ea"/>
                        </a:rPr>
                        <a:t>率</a:t>
                      </a:r>
                      <a:r>
                        <a:rPr lang="zh-CN" sz="1700" kern="100">
                          <a:solidFill>
                            <a:schemeClr val="tx1"/>
                          </a:solidFill>
                          <a:latin typeface="Times New Roman" panose="02020603050405020304"/>
                          <a:ea typeface="宋体" panose="02010600030101010101" pitchFamily="2" charset="-122"/>
                          <a:sym typeface="+mn-ea"/>
                        </a:rPr>
                        <a:t>为45%，与实际结果44.7%十分接近</a:t>
                      </a:r>
                      <a:endParaRPr lang="zh-CN" sz="1700" kern="100">
                        <a:solidFill>
                          <a:schemeClr val="tx1"/>
                        </a:solidFill>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7235">
                <a:tc>
                  <a:txBody>
                    <a:bodyPr/>
                    <a:p>
                      <a:pPr algn="just">
                        <a:spcAft>
                          <a:spcPts val="0"/>
                        </a:spcAft>
                        <a:buNone/>
                      </a:pPr>
                      <a:r>
                        <a:rPr lang="zh-CN" sz="1700" kern="100">
                          <a:latin typeface="Times New Roman" panose="02020603050405020304"/>
                          <a:ea typeface="宋体" panose="02010600030101010101" pitchFamily="2" charset="-122"/>
                          <a:sym typeface="+mn-ea"/>
                        </a:rPr>
                        <a:t>C. Lui.2011</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latin typeface="Times New Roman" panose="02020603050405020304"/>
                          <a:ea typeface="宋体" panose="02010600030101010101" pitchFamily="2" charset="-122"/>
                          <a:sym typeface="+mn-ea"/>
                        </a:rPr>
                        <a:t>2008和2010美国国会选举</a:t>
                      </a:r>
                      <a:endParaRPr lang="zh-CN" sz="1700" kern="100">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p>
                      <a:pPr algn="just">
                        <a:spcAft>
                          <a:spcPts val="0"/>
                        </a:spcAft>
                        <a:buNone/>
                      </a:pPr>
                      <a:r>
                        <a:rPr lang="zh-CN" sz="1700" kern="100">
                          <a:solidFill>
                            <a:schemeClr val="tx1"/>
                          </a:solidFill>
                          <a:latin typeface="Times New Roman" panose="02020603050405020304"/>
                          <a:ea typeface="宋体" panose="02010600030101010101" pitchFamily="2" charset="-122"/>
                          <a:sym typeface="+mn-ea"/>
                        </a:rPr>
                        <a:t>2008年的某单元，</a:t>
                      </a:r>
                      <a:r>
                        <a:rPr lang="zh-CN" sz="1700" b="1" kern="100">
                          <a:solidFill>
                            <a:schemeClr val="tx1"/>
                          </a:solidFill>
                          <a:latin typeface="Times New Roman" panose="02020603050405020304"/>
                          <a:ea typeface="宋体" panose="02010600030101010101" pitchFamily="2" charset="-122"/>
                          <a:sym typeface="+mn-ea"/>
                        </a:rPr>
                        <a:t>支持率</a:t>
                      </a:r>
                      <a:r>
                        <a:rPr lang="zh-CN" sz="1700" kern="100">
                          <a:solidFill>
                            <a:schemeClr val="tx1"/>
                          </a:solidFill>
                          <a:latin typeface="Times New Roman" panose="02020603050405020304"/>
                          <a:ea typeface="宋体" panose="02010600030101010101" pitchFamily="2" charset="-122"/>
                          <a:sym typeface="+mn-ea"/>
                        </a:rPr>
                        <a:t>达81%的准确度</a:t>
                      </a:r>
                      <a:endParaRPr lang="zh-CN" sz="1700" kern="100">
                        <a:solidFill>
                          <a:schemeClr val="tx1"/>
                        </a:solidFill>
                        <a:latin typeface="Times New Roman" panose="02020603050405020304"/>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23" name="组合 22"/>
          <p:cNvGrpSpPr/>
          <p:nvPr/>
        </p:nvGrpSpPr>
        <p:grpSpPr>
          <a:xfrm>
            <a:off x="1938655" y="2094865"/>
            <a:ext cx="8510186" cy="4306570"/>
            <a:chOff x="215" y="3713"/>
            <a:chExt cx="13381" cy="5780"/>
          </a:xfrm>
        </p:grpSpPr>
        <p:sp>
          <p:nvSpPr>
            <p:cNvPr id="13" name="矩形 12"/>
            <p:cNvSpPr/>
            <p:nvPr/>
          </p:nvSpPr>
          <p:spPr>
            <a:xfrm>
              <a:off x="215" y="3713"/>
              <a:ext cx="13153" cy="3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215" y="7198"/>
              <a:ext cx="13169" cy="229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391" y="4494"/>
              <a:ext cx="1515" cy="1609"/>
            </a:xfrm>
            <a:prstGeom prst="rect">
              <a:avLst/>
            </a:prstGeom>
            <a:noFill/>
          </p:spPr>
          <p:txBody>
            <a:bodyPr wrap="square" rtlCol="0">
              <a:spAutoFit/>
            </a:bodyPr>
            <a:p>
              <a:r>
                <a:rPr lang="zh-CN" altLang="en-US" sz="2400" dirty="0" smtClean="0">
                  <a:solidFill>
                    <a:srgbClr val="FF0000"/>
                  </a:solidFill>
                  <a:latin typeface="黑体" panose="02010609060101010101" pitchFamily="49" charset="-122"/>
                  <a:ea typeface="黑体" panose="02010609060101010101" pitchFamily="49" charset="-122"/>
                  <a:sym typeface="+mn-ea"/>
                </a:rPr>
                <a:t>社交媒体数据</a:t>
              </a:r>
              <a:endParaRPr lang="zh-CN" altLang="en-US" sz="2400" dirty="0" smtClean="0">
                <a:solidFill>
                  <a:srgbClr val="FF0000"/>
                </a:solidFill>
                <a:latin typeface="黑体" panose="02010609060101010101" pitchFamily="49" charset="-122"/>
                <a:ea typeface="黑体" panose="02010609060101010101" pitchFamily="49" charset="-122"/>
                <a:sym typeface="+mn-ea"/>
              </a:endParaRPr>
            </a:p>
          </p:txBody>
        </p:sp>
        <p:sp>
          <p:nvSpPr>
            <p:cNvPr id="19" name="文本框 18"/>
            <p:cNvSpPr txBox="1"/>
            <p:nvPr/>
          </p:nvSpPr>
          <p:spPr>
            <a:xfrm>
              <a:off x="370" y="7419"/>
              <a:ext cx="1430" cy="1609"/>
            </a:xfrm>
            <a:prstGeom prst="rect">
              <a:avLst/>
            </a:prstGeom>
            <a:noFill/>
          </p:spPr>
          <p:txBody>
            <a:bodyPr wrap="square" rtlCol="0">
              <a:spAutoFit/>
            </a:bodyPr>
            <a:p>
              <a:r>
                <a:rPr lang="zh-CN" altLang="en-US" sz="2400" dirty="0" smtClean="0">
                  <a:solidFill>
                    <a:schemeClr val="tx2"/>
                  </a:solidFill>
                  <a:latin typeface="黑体" panose="02010609060101010101" pitchFamily="49" charset="-122"/>
                  <a:ea typeface="黑体" panose="02010609060101010101" pitchFamily="49" charset="-122"/>
                  <a:sym typeface="+mn-ea"/>
                </a:rPr>
                <a:t>搜索引擎数据</a:t>
              </a:r>
              <a:endParaRPr lang="zh-CN" altLang="en-US" sz="2400" dirty="0" smtClean="0">
                <a:solidFill>
                  <a:schemeClr val="tx2"/>
                </a:solidFill>
                <a:latin typeface="黑体" panose="02010609060101010101" pitchFamily="49" charset="-122"/>
                <a:ea typeface="黑体" panose="02010609060101010101" pitchFamily="49" charset="-122"/>
                <a:sym typeface="+mn-ea"/>
              </a:endParaRPr>
            </a:p>
          </p:txBody>
        </p:sp>
        <p:sp>
          <p:nvSpPr>
            <p:cNvPr id="21" name="文本框 20"/>
            <p:cNvSpPr txBox="1"/>
            <p:nvPr/>
          </p:nvSpPr>
          <p:spPr>
            <a:xfrm>
              <a:off x="11854" y="4710"/>
              <a:ext cx="1532" cy="949"/>
            </a:xfrm>
            <a:prstGeom prst="rect">
              <a:avLst/>
            </a:prstGeom>
            <a:noFill/>
          </p:spPr>
          <p:txBody>
            <a:bodyPr wrap="square" rtlCol="0">
              <a:spAutoFit/>
            </a:bodyPr>
            <a:p>
              <a:r>
                <a:rPr lang="zh-CN" altLang="en-US" sz="2000" dirty="0" smtClean="0">
                  <a:solidFill>
                    <a:srgbClr val="FF0000"/>
                  </a:solidFill>
                  <a:latin typeface="黑体" panose="02010609060101010101" pitchFamily="49" charset="-122"/>
                  <a:ea typeface="黑体" panose="02010609060101010101" pitchFamily="49" charset="-122"/>
                  <a:sym typeface="+mn-ea"/>
                </a:rPr>
                <a:t>社会舆论信息</a:t>
              </a:r>
              <a:endParaRPr lang="zh-CN" altLang="en-US" sz="2000" dirty="0" smtClean="0">
                <a:solidFill>
                  <a:srgbClr val="FF0000"/>
                </a:solidFill>
                <a:latin typeface="黑体" panose="02010609060101010101" pitchFamily="49" charset="-122"/>
                <a:ea typeface="黑体" panose="02010609060101010101" pitchFamily="49" charset="-122"/>
                <a:sym typeface="+mn-ea"/>
              </a:endParaRPr>
            </a:p>
          </p:txBody>
        </p:sp>
        <p:sp>
          <p:nvSpPr>
            <p:cNvPr id="22" name="文本框 21"/>
            <p:cNvSpPr txBox="1"/>
            <p:nvPr/>
          </p:nvSpPr>
          <p:spPr>
            <a:xfrm>
              <a:off x="11875" y="7653"/>
              <a:ext cx="1721" cy="1362"/>
            </a:xfrm>
            <a:prstGeom prst="rect">
              <a:avLst/>
            </a:prstGeom>
            <a:noFill/>
          </p:spPr>
          <p:txBody>
            <a:bodyPr wrap="square" rtlCol="0" anchor="t">
              <a:spAutoFit/>
            </a:bodyPr>
            <a:p>
              <a:r>
                <a:rPr lang="zh-CN" altLang="en-US" sz="2000" dirty="0" smtClean="0">
                  <a:solidFill>
                    <a:schemeClr val="tx2"/>
                  </a:solidFill>
                  <a:latin typeface="黑体" panose="02010609060101010101" pitchFamily="49" charset="-122"/>
                  <a:ea typeface="黑体" panose="02010609060101010101" pitchFamily="49" charset="-122"/>
                </a:rPr>
                <a:t>投票者信息需求</a:t>
              </a:r>
              <a:endParaRPr lang="zh-CN" altLang="en-US" sz="2000" dirty="0" smtClean="0">
                <a:solidFill>
                  <a:schemeClr val="tx2"/>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重要公投与选举预测</a:t>
            </a:r>
            <a:endParaRPr lang="zh-CN" altLang="en-US" dirty="0"/>
          </a:p>
        </p:txBody>
      </p:sp>
      <p:sp>
        <p:nvSpPr>
          <p:cNvPr id="4" name="灯片编号占位符 3"/>
          <p:cNvSpPr>
            <a:spLocks noGrp="1"/>
          </p:cNvSpPr>
          <p:nvPr>
            <p:ph type="sldNum" sz="quarter" idx="12"/>
          </p:nvPr>
        </p:nvSpPr>
        <p:spPr/>
        <p:txBody>
          <a:bodyPr/>
          <a:lstStyle/>
          <a:p>
            <a:fld id="{88E6ED9B-6B67-4B73-94FA-2CFA25DE45B6}" type="slidenum">
              <a:rPr lang="zh-CN" altLang="en-US" smtClean="0"/>
            </a:fld>
            <a:endParaRPr lang="zh-CN" altLang="en-US"/>
          </a:p>
        </p:txBody>
      </p:sp>
      <p:sp>
        <p:nvSpPr>
          <p:cNvPr id="36" name="流程图: 可选过程 35"/>
          <p:cNvSpPr/>
          <p:nvPr/>
        </p:nvSpPr>
        <p:spPr>
          <a:xfrm>
            <a:off x="1950720" y="3582670"/>
            <a:ext cx="1699895" cy="901700"/>
          </a:xfrm>
          <a:prstGeom prst="flowChartAlternateProcess">
            <a:avLst/>
          </a:prstGeom>
          <a:ln w="38100"/>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zh-CN" altLang="en-US" sz="2800" dirty="0" smtClean="0">
                <a:latin typeface="黑体" panose="02010609060101010101" pitchFamily="49" charset="-122"/>
                <a:ea typeface="黑体" panose="02010609060101010101" pitchFamily="49" charset="-122"/>
                <a:sym typeface="+mn-ea"/>
              </a:rPr>
              <a:t>数据采集</a:t>
            </a:r>
            <a:endParaRPr lang="zh-CN" altLang="en-US" sz="28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sp>
        <p:nvSpPr>
          <p:cNvPr id="6" name="流程图: 可选过程 5"/>
          <p:cNvSpPr/>
          <p:nvPr/>
        </p:nvSpPr>
        <p:spPr>
          <a:xfrm>
            <a:off x="4873625" y="3582670"/>
            <a:ext cx="1699895" cy="901700"/>
          </a:xfrm>
          <a:prstGeom prst="flowChartAlternateProcess">
            <a:avLst/>
          </a:prstGeom>
          <a:ln w="38100"/>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zh-CN" altLang="en-US" sz="2800" dirty="0" smtClean="0">
                <a:latin typeface="黑体" panose="02010609060101010101" pitchFamily="49" charset="-122"/>
                <a:ea typeface="黑体" panose="02010609060101010101" pitchFamily="49" charset="-122"/>
                <a:sym typeface="+mn-ea"/>
              </a:rPr>
              <a:t>数据清洗</a:t>
            </a:r>
            <a:endParaRPr lang="zh-CN" altLang="en-US" sz="28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sp>
        <p:nvSpPr>
          <p:cNvPr id="7" name="流程图: 可选过程 6"/>
          <p:cNvSpPr/>
          <p:nvPr/>
        </p:nvSpPr>
        <p:spPr>
          <a:xfrm>
            <a:off x="7801610" y="3582670"/>
            <a:ext cx="1699895" cy="901700"/>
          </a:xfrm>
          <a:prstGeom prst="flowChartAlternateProcess">
            <a:avLst/>
          </a:prstGeom>
          <a:ln w="38100"/>
          <a:extLst>
            <a:ext uri="{909E8E84-426E-40DD-AFC4-6F175D3DCCD1}">
              <a14:hiddenFill xmlns:a14="http://schemas.microsoft.com/office/drawing/2010/main">
                <a:solidFill>
                  <a:schemeClr val="accent2"/>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r>
              <a:rPr lang="zh-CN" altLang="en-US" sz="2800" dirty="0" smtClean="0">
                <a:latin typeface="黑体" panose="02010609060101010101" pitchFamily="49" charset="-122"/>
                <a:ea typeface="黑体" panose="02010609060101010101" pitchFamily="49" charset="-122"/>
                <a:sym typeface="+mn-ea"/>
              </a:rPr>
              <a:t>预测方法使用</a:t>
            </a:r>
            <a:endParaRPr lang="zh-CN" altLang="en-US" sz="28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sp>
        <p:nvSpPr>
          <p:cNvPr id="20" name="右箭头 19"/>
          <p:cNvSpPr/>
          <p:nvPr/>
        </p:nvSpPr>
        <p:spPr>
          <a:xfrm>
            <a:off x="3895090" y="3826510"/>
            <a:ext cx="799465" cy="41465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22" name="文本框 21"/>
          <p:cNvSpPr txBox="1"/>
          <p:nvPr/>
        </p:nvSpPr>
        <p:spPr>
          <a:xfrm>
            <a:off x="1591310" y="2122170"/>
            <a:ext cx="2059305" cy="1014730"/>
          </a:xfrm>
          <a:prstGeom prst="rect">
            <a:avLst/>
          </a:prstGeom>
          <a:noFill/>
        </p:spPr>
        <p:txBody>
          <a:bodyPr wrap="square" rtlCol="0">
            <a:spAutoFit/>
          </a:bodyPr>
          <a:p>
            <a:r>
              <a:rPr lang="zh-CN" altLang="en-US" sz="2000" dirty="0" smtClean="0">
                <a:latin typeface="宋体" panose="02010600030101010101" pitchFamily="2" charset="-122"/>
                <a:ea typeface="宋体" panose="02010600030101010101" pitchFamily="2" charset="-122"/>
                <a:sym typeface="+mn-ea"/>
              </a:rPr>
              <a:t>限制投票相关</a:t>
            </a:r>
            <a:endParaRPr lang="zh-CN" altLang="en-US" sz="2000" dirty="0" smtClean="0">
              <a:latin typeface="宋体" panose="02010600030101010101" pitchFamily="2" charset="-122"/>
              <a:ea typeface="宋体" panose="02010600030101010101" pitchFamily="2" charset="-122"/>
              <a:sym typeface="+mn-ea"/>
            </a:endParaRPr>
          </a:p>
          <a:p>
            <a:r>
              <a:rPr lang="zh-CN" altLang="en-US" sz="2000" dirty="0" smtClean="0">
                <a:latin typeface="宋体" panose="02010600030101010101" pitchFamily="2" charset="-122"/>
                <a:ea typeface="宋体" panose="02010600030101010101" pitchFamily="2" charset="-122"/>
                <a:sym typeface="+mn-ea"/>
              </a:rPr>
              <a:t>关键字（</a:t>
            </a:r>
            <a:r>
              <a:rPr sz="2000" dirty="0" smtClean="0">
                <a:sym typeface="+mn-ea"/>
              </a:rPr>
              <a:t>候选人、参选政党</a:t>
            </a:r>
            <a:r>
              <a:rPr lang="zh-CN" sz="2000" dirty="0" smtClean="0">
                <a:ea typeface="宋体" panose="02010600030101010101" pitchFamily="2" charset="-122"/>
                <a:sym typeface="+mn-ea"/>
              </a:rPr>
              <a:t>名等</a:t>
            </a:r>
            <a:r>
              <a:rPr lang="zh-CN" altLang="en-US" sz="2000" dirty="0" smtClean="0">
                <a:latin typeface="宋体" panose="02010600030101010101" pitchFamily="2" charset="-122"/>
                <a:ea typeface="宋体" panose="02010600030101010101" pitchFamily="2" charset="-122"/>
                <a:sym typeface="+mn-ea"/>
              </a:rPr>
              <a:t>）</a:t>
            </a:r>
            <a:endParaRPr lang="zh-CN" altLang="en-US" sz="2000" dirty="0" smtClean="0">
              <a:latin typeface="宋体" panose="02010600030101010101" pitchFamily="2" charset="-122"/>
              <a:ea typeface="宋体" panose="02010600030101010101" pitchFamily="2" charset="-122"/>
              <a:sym typeface="+mn-ea"/>
            </a:endParaRPr>
          </a:p>
        </p:txBody>
      </p:sp>
      <p:sp>
        <p:nvSpPr>
          <p:cNvPr id="24" name="文本框 23"/>
          <p:cNvSpPr txBox="1"/>
          <p:nvPr/>
        </p:nvSpPr>
        <p:spPr>
          <a:xfrm>
            <a:off x="4145915" y="2122805"/>
            <a:ext cx="1867535" cy="1014730"/>
          </a:xfrm>
          <a:prstGeom prst="rect">
            <a:avLst/>
          </a:prstGeom>
          <a:noFill/>
        </p:spPr>
        <p:txBody>
          <a:bodyPr wrap="square" rtlCol="0">
            <a:spAutoFit/>
          </a:bodyPr>
          <a:p>
            <a:pPr marL="0" lvl="2" algn="l">
              <a:buNone/>
            </a:pPr>
            <a:r>
              <a:rPr lang="zh-CN" altLang="en-US" sz="2000" dirty="0" smtClean="0">
                <a:solidFill>
                  <a:schemeClr val="tx1"/>
                </a:solidFill>
                <a:latin typeface="宋体" panose="02010600030101010101" pitchFamily="2" charset="-122"/>
                <a:ea typeface="宋体" panose="02010600030101010101" pitchFamily="2" charset="-122"/>
                <a:sym typeface="+mn-ea"/>
              </a:rPr>
              <a:t>数据</a:t>
            </a:r>
            <a:r>
              <a:rPr lang="zh-CN" altLang="en-US" sz="2000" dirty="0" smtClean="0">
                <a:latin typeface="宋体" panose="02010600030101010101" pitchFamily="2" charset="-122"/>
                <a:ea typeface="宋体" panose="02010600030101010101" pitchFamily="2" charset="-122"/>
                <a:sym typeface="+mn-ea"/>
              </a:rPr>
              <a:t>去</a:t>
            </a:r>
            <a:r>
              <a:rPr lang="zh-CN" altLang="en-US" sz="2000" dirty="0" smtClean="0">
                <a:solidFill>
                  <a:schemeClr val="tx1"/>
                </a:solidFill>
                <a:latin typeface="宋体" panose="02010600030101010101" pitchFamily="2" charset="-122"/>
                <a:ea typeface="宋体" panose="02010600030101010101" pitchFamily="2" charset="-122"/>
                <a:sym typeface="+mn-ea"/>
              </a:rPr>
              <a:t>偏差：</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0" lvl="2" algn="l">
              <a:buNone/>
            </a:pPr>
            <a:r>
              <a:rPr lang="zh-CN" altLang="en-US" sz="2000" dirty="0" smtClean="0">
                <a:solidFill>
                  <a:schemeClr val="tx1"/>
                </a:solidFill>
                <a:latin typeface="宋体" panose="02010600030101010101" pitchFamily="2" charset="-122"/>
                <a:ea typeface="宋体" panose="02010600030101010101" pitchFamily="2" charset="-122"/>
                <a:sym typeface="+mn-ea"/>
              </a:rPr>
              <a:t>根据统计分布</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0" lvl="2" algn="l">
              <a:buNone/>
            </a:pPr>
            <a:r>
              <a:rPr lang="zh-CN" altLang="en-US" sz="2000" dirty="0" smtClean="0">
                <a:solidFill>
                  <a:schemeClr val="tx1"/>
                </a:solidFill>
                <a:latin typeface="宋体" panose="02010600030101010101" pitchFamily="2" charset="-122"/>
                <a:ea typeface="宋体" panose="02010600030101010101" pitchFamily="2" charset="-122"/>
                <a:sym typeface="+mn-ea"/>
              </a:rPr>
              <a:t>给予权重</a:t>
            </a:r>
            <a:endParaRPr lang="zh-CN" altLang="en-US" dirty="0" smtClean="0">
              <a:solidFill>
                <a:schemeClr val="tx1"/>
              </a:solidFill>
              <a:sym typeface="+mn-ea"/>
            </a:endParaRPr>
          </a:p>
        </p:txBody>
      </p:sp>
      <p:sp>
        <p:nvSpPr>
          <p:cNvPr id="25" name="文本框 24"/>
          <p:cNvSpPr txBox="1"/>
          <p:nvPr/>
        </p:nvSpPr>
        <p:spPr>
          <a:xfrm>
            <a:off x="4145915" y="4780915"/>
            <a:ext cx="2538095" cy="1322070"/>
          </a:xfrm>
          <a:prstGeom prst="rect">
            <a:avLst/>
          </a:prstGeom>
          <a:noFill/>
        </p:spPr>
        <p:txBody>
          <a:bodyPr wrap="square" rtlCol="0" anchor="t">
            <a:spAutoFit/>
          </a:bodyPr>
          <a:p>
            <a:pPr marL="0" lvl="2" algn="l">
              <a:buNone/>
            </a:pPr>
            <a:r>
              <a:rPr lang="zh-CN" altLang="en-US" sz="2000" dirty="0" smtClean="0">
                <a:latin typeface="宋体" panose="02010600030101010101" pitchFamily="2" charset="-122"/>
                <a:ea typeface="宋体" panose="02010600030101010101" pitchFamily="2" charset="-122"/>
                <a:sym typeface="+mn-ea"/>
              </a:rPr>
              <a:t>数据去噪声</a:t>
            </a:r>
            <a:endParaRPr lang="zh-CN" altLang="en-US" sz="2000" dirty="0" smtClean="0">
              <a:latin typeface="宋体" panose="02010600030101010101" pitchFamily="2" charset="-122"/>
              <a:ea typeface="宋体" panose="02010600030101010101" pitchFamily="2" charset="-122"/>
              <a:sym typeface="+mn-ea"/>
            </a:endParaRPr>
          </a:p>
          <a:p>
            <a:pPr marL="0" lvl="2" algn="l">
              <a:buNone/>
            </a:pPr>
            <a:r>
              <a:rPr lang="zh-CN" altLang="en-US" sz="2000" dirty="0" smtClean="0">
                <a:latin typeface="宋体" panose="02010600030101010101" pitchFamily="2" charset="-122"/>
                <a:ea typeface="宋体" panose="02010600030101010101" pitchFamily="2" charset="-122"/>
                <a:sym typeface="+mn-ea"/>
              </a:rPr>
              <a:t>（针对</a:t>
            </a:r>
            <a:r>
              <a:rPr lang="en-US" altLang="zh-CN" sz="2000" dirty="0" smtClean="0">
                <a:latin typeface="宋体" panose="02010600030101010101" pitchFamily="2" charset="-122"/>
                <a:ea typeface="宋体" panose="02010600030101010101" pitchFamily="2" charset="-122"/>
                <a:sym typeface="+mn-ea"/>
              </a:rPr>
              <a:t>Twittter</a:t>
            </a:r>
            <a:r>
              <a:rPr lang="zh-CN" altLang="en-US" sz="2000" dirty="0" smtClean="0">
                <a:latin typeface="宋体" panose="02010600030101010101" pitchFamily="2" charset="-122"/>
                <a:ea typeface="宋体" panose="02010600030101010101" pitchFamily="2" charset="-122"/>
                <a:sym typeface="+mn-ea"/>
              </a:rPr>
              <a:t>）：</a:t>
            </a:r>
            <a:endParaRPr lang="zh-CN" altLang="en-US" sz="2000" dirty="0" smtClean="0">
              <a:solidFill>
                <a:schemeClr val="tx1"/>
              </a:solidFill>
              <a:latin typeface="宋体" panose="02010600030101010101" pitchFamily="2" charset="-122"/>
              <a:ea typeface="宋体" panose="02010600030101010101" pitchFamily="2" charset="-122"/>
              <a:sym typeface="+mn-ea"/>
            </a:endParaRPr>
          </a:p>
          <a:p>
            <a:pPr marL="0" lvl="2" algn="l">
              <a:buNone/>
            </a:pPr>
            <a:r>
              <a:rPr lang="zh-CN" altLang="en-US" sz="2000" dirty="0" smtClean="0">
                <a:latin typeface="宋体" panose="02010600030101010101" pitchFamily="2" charset="-122"/>
                <a:ea typeface="宋体" panose="02010600030101010101" pitchFamily="2" charset="-122"/>
                <a:sym typeface="+mn-ea"/>
              </a:rPr>
              <a:t>去除无信息量或灌水、炒作的条目</a:t>
            </a:r>
            <a:endParaRPr lang="zh-CN" altLang="en-US" sz="2000" dirty="0" smtClean="0">
              <a:latin typeface="宋体" panose="02010600030101010101" pitchFamily="2" charset="-122"/>
              <a:ea typeface="宋体" panose="02010600030101010101" pitchFamily="2" charset="-122"/>
            </a:endParaRPr>
          </a:p>
        </p:txBody>
      </p:sp>
      <p:sp>
        <p:nvSpPr>
          <p:cNvPr id="28" name="右箭头 27"/>
          <p:cNvSpPr/>
          <p:nvPr/>
        </p:nvSpPr>
        <p:spPr>
          <a:xfrm>
            <a:off x="6776720" y="3826510"/>
            <a:ext cx="799465" cy="41465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
        <p:nvSpPr>
          <p:cNvPr id="30" name="矩形 29"/>
          <p:cNvSpPr/>
          <p:nvPr/>
        </p:nvSpPr>
        <p:spPr>
          <a:xfrm>
            <a:off x="7000875" y="1804035"/>
            <a:ext cx="3302635" cy="934720"/>
          </a:xfrm>
          <a:prstGeom prst="rect">
            <a:avLst/>
          </a:prstGeom>
          <a:solidFill>
            <a:srgbClr val="FF9966">
              <a:alpha val="50000"/>
            </a:srgbClr>
          </a:solidFill>
          <a:ln w="38100">
            <a:solidFill>
              <a:srgbClr val="F0B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rPr>
              <a:t>搜素量数据</a:t>
            </a:r>
            <a:endPar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endParaRPr>
          </a:p>
          <a:p>
            <a:pPr algn="ctr"/>
            <a:r>
              <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rPr>
              <a:t>计量经济学、统计模型等</a:t>
            </a:r>
            <a:endPar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endParaRPr>
          </a:p>
        </p:txBody>
      </p:sp>
      <p:sp>
        <p:nvSpPr>
          <p:cNvPr id="32" name="矩形 31"/>
          <p:cNvSpPr/>
          <p:nvPr/>
        </p:nvSpPr>
        <p:spPr>
          <a:xfrm>
            <a:off x="7000240" y="5268595"/>
            <a:ext cx="3302635" cy="934720"/>
          </a:xfrm>
          <a:prstGeom prst="rect">
            <a:avLst/>
          </a:prstGeom>
          <a:solidFill>
            <a:srgbClr val="FF9966">
              <a:alpha val="50000"/>
            </a:srgbClr>
          </a:solidFill>
          <a:ln w="38100">
            <a:solidFill>
              <a:srgbClr val="F0BB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rPr>
              <a:t>文本数据</a:t>
            </a:r>
            <a:endPar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endParaRPr>
          </a:p>
          <a:p>
            <a:pPr algn="ctr"/>
            <a:r>
              <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rPr>
              <a:t>自然语言处理、情感分析</a:t>
            </a:r>
            <a:endParaRPr lang="zh-CN" altLang="en-US" sz="2200" dirty="0">
              <a:solidFill>
                <a:schemeClr val="tx1"/>
              </a:solidFill>
              <a:latin typeface="Times New Roman" panose="02020603050405020304" charset="0"/>
              <a:ea typeface="黑体" panose="02010609060101010101" pitchFamily="49" charset="-122"/>
              <a:cs typeface="Times New Roman" panose="02020603050405020304" charset="0"/>
            </a:endParaRPr>
          </a:p>
        </p:txBody>
      </p:sp>
      <p:cxnSp>
        <p:nvCxnSpPr>
          <p:cNvPr id="33" name="曲线连接符 32"/>
          <p:cNvCxnSpPr/>
          <p:nvPr/>
        </p:nvCxnSpPr>
        <p:spPr>
          <a:xfrm rot="16200000" flipV="1">
            <a:off x="8277860" y="3207385"/>
            <a:ext cx="746760" cy="3175"/>
          </a:xfrm>
          <a:prstGeom prst="curvedConnector3">
            <a:avLst>
              <a:gd name="adj1" fmla="val 53613"/>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7" idx="2"/>
            <a:endCxn id="32" idx="0"/>
          </p:cNvCxnSpPr>
          <p:nvPr/>
        </p:nvCxnSpPr>
        <p:spPr>
          <a:xfrm rot="5400000">
            <a:off x="8259763" y="4876483"/>
            <a:ext cx="784225" cy="3175"/>
          </a:xfrm>
          <a:prstGeom prst="curvedConnector2">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591310" y="4933315"/>
            <a:ext cx="3282315" cy="706755"/>
          </a:xfrm>
          <a:prstGeom prst="rect">
            <a:avLst/>
          </a:prstGeom>
          <a:noFill/>
        </p:spPr>
        <p:txBody>
          <a:bodyPr wrap="square" rtlCol="0">
            <a:spAutoFit/>
          </a:bodyPr>
          <a:p>
            <a:r>
              <a:rPr lang="zh-CN" altLang="en-US" sz="2000" dirty="0" smtClean="0">
                <a:latin typeface="宋体" panose="02010600030101010101" pitchFamily="2" charset="-122"/>
                <a:ea typeface="宋体" panose="02010600030101010101" pitchFamily="2" charset="-122"/>
                <a:sym typeface="+mn-ea"/>
              </a:rPr>
              <a:t>时间范围</a:t>
            </a:r>
            <a:endParaRPr lang="zh-CN" altLang="en-US" sz="2000" dirty="0" smtClean="0">
              <a:latin typeface="宋体" panose="02010600030101010101" pitchFamily="2" charset="-122"/>
              <a:ea typeface="宋体" panose="02010600030101010101" pitchFamily="2" charset="-122"/>
              <a:sym typeface="+mn-ea"/>
            </a:endParaRPr>
          </a:p>
          <a:p>
            <a:r>
              <a:rPr lang="zh-CN" altLang="en-US" sz="2000" dirty="0" smtClean="0">
                <a:latin typeface="宋体" panose="02010600030101010101" pitchFamily="2" charset="-122"/>
                <a:ea typeface="宋体" panose="02010600030101010101" pitchFamily="2" charset="-122"/>
                <a:sym typeface="+mn-ea"/>
              </a:rPr>
              <a:t>地理位置、语言</a:t>
            </a:r>
            <a:endParaRPr lang="zh-CN" altLang="en-US" sz="2000" dirty="0" smtClean="0">
              <a:latin typeface="宋体" panose="02010600030101010101" pitchFamily="2" charset="-122"/>
              <a:ea typeface="宋体" panose="02010600030101010101" pitchFamily="2" charset="-122"/>
              <a:sym typeface="+mn-ea"/>
            </a:endParaRPr>
          </a:p>
        </p:txBody>
      </p:sp>
      <p:sp>
        <p:nvSpPr>
          <p:cNvPr id="37" name="文本框 36"/>
          <p:cNvSpPr txBox="1"/>
          <p:nvPr/>
        </p:nvSpPr>
        <p:spPr>
          <a:xfrm>
            <a:off x="8057515" y="3011170"/>
            <a:ext cx="1470660" cy="398780"/>
          </a:xfrm>
          <a:prstGeom prst="rect">
            <a:avLst/>
          </a:prstGeom>
          <a:noFill/>
        </p:spPr>
        <p:txBody>
          <a:bodyPr wrap="square" rtlCol="0">
            <a:spAutoFit/>
          </a:bodyPr>
          <a:p>
            <a:r>
              <a:rPr lang="zh-CN" altLang="en-US" sz="2000" dirty="0" smtClean="0">
                <a:latin typeface="黑体" panose="02010609060101010101" pitchFamily="49" charset="-122"/>
                <a:ea typeface="黑体" panose="02010609060101010101" pitchFamily="49" charset="-122"/>
                <a:sym typeface="+mn-ea"/>
              </a:rPr>
              <a:t>搜索引擎</a:t>
            </a:r>
            <a:endParaRPr lang="zh-CN" altLang="en-US" sz="2000" dirty="0" smtClean="0">
              <a:latin typeface="黑体" panose="02010609060101010101" pitchFamily="49" charset="-122"/>
              <a:ea typeface="黑体" panose="02010609060101010101" pitchFamily="49" charset="-122"/>
              <a:sym typeface="+mn-ea"/>
            </a:endParaRPr>
          </a:p>
        </p:txBody>
      </p:sp>
      <p:sp>
        <p:nvSpPr>
          <p:cNvPr id="38" name="文本框 37"/>
          <p:cNvSpPr txBox="1"/>
          <p:nvPr/>
        </p:nvSpPr>
        <p:spPr>
          <a:xfrm>
            <a:off x="8070850" y="4630420"/>
            <a:ext cx="1238885" cy="398780"/>
          </a:xfrm>
          <a:prstGeom prst="rect">
            <a:avLst/>
          </a:prstGeom>
          <a:noFill/>
        </p:spPr>
        <p:txBody>
          <a:bodyPr wrap="square" rtlCol="0">
            <a:spAutoFit/>
          </a:bodyPr>
          <a:p>
            <a:r>
              <a:rPr lang="zh-CN" altLang="en-US" sz="2000" dirty="0" smtClean="0">
                <a:latin typeface="黑体" panose="02010609060101010101" pitchFamily="49" charset="-122"/>
                <a:ea typeface="黑体" panose="02010609060101010101" pitchFamily="49" charset="-122"/>
                <a:sym typeface="+mn-ea"/>
              </a:rPr>
              <a:t>社交媒体</a:t>
            </a:r>
            <a:endParaRPr lang="zh-CN" altLang="en-US" sz="2000" dirty="0" smtClean="0">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ym typeface="+mn-ea"/>
              </a:rPr>
              <a:t>重要公投与选举预测</a:t>
            </a:r>
            <a:endParaRPr lang="zh-CN" altLang="en-US" dirty="0"/>
          </a:p>
        </p:txBody>
      </p:sp>
      <p:sp>
        <p:nvSpPr>
          <p:cNvPr id="3" name="内容占位符 2"/>
          <p:cNvSpPr>
            <a:spLocks noGrp="1"/>
          </p:cNvSpPr>
          <p:nvPr>
            <p:ph idx="1"/>
          </p:nvPr>
        </p:nvSpPr>
        <p:spPr>
          <a:xfrm>
            <a:off x="1981200" y="1069340"/>
            <a:ext cx="6095365" cy="1050925"/>
          </a:xfrm>
        </p:spPr>
        <p:txBody>
          <a:bodyPr/>
          <a:lstStyle/>
          <a:p>
            <a:endParaRPr lang="zh-CN" altLang="en-US" dirty="0" smtClean="0"/>
          </a:p>
          <a:p>
            <a:r>
              <a:rPr lang="zh-CN" altLang="en-US" dirty="0" smtClean="0">
                <a:sym typeface="+mn-ea"/>
              </a:rPr>
              <a:t>社交媒体大数据的预测方法</a:t>
            </a:r>
            <a:endParaRPr lang="zh-CN" altLang="en-US" dirty="0" smtClean="0">
              <a:sym typeface="+mn-ea"/>
            </a:endParaRPr>
          </a:p>
          <a:p>
            <a:pPr lvl="2"/>
            <a:endParaRPr lang="zh-CN" altLang="en-US" dirty="0" smtClean="0"/>
          </a:p>
          <a:p>
            <a:pPr lvl="2"/>
            <a:endParaRPr lang="zh-CN" altLang="en-US"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88E6ED9B-6B67-4B73-94FA-2CFA25DE45B6}" type="slidenum">
              <a:rPr lang="zh-CN" altLang="en-US" smtClean="0"/>
            </a:fld>
            <a:endParaRPr lang="zh-CN" altLang="en-US"/>
          </a:p>
        </p:txBody>
      </p:sp>
      <p:sp>
        <p:nvSpPr>
          <p:cNvPr id="18" name="矩形 17"/>
          <p:cNvSpPr/>
          <p:nvPr/>
        </p:nvSpPr>
        <p:spPr>
          <a:xfrm>
            <a:off x="5820410" y="2481580"/>
            <a:ext cx="2255520" cy="922020"/>
          </a:xfrm>
          <a:prstGeom prst="rect">
            <a:avLst/>
          </a:prstGeom>
          <a:ln>
            <a:solidFill>
              <a:schemeClr val="tx1"/>
            </a:solidFill>
            <a:prstDash val="lgDash"/>
          </a:ln>
        </p:spPr>
        <p:txBody>
          <a:bodyPr wrap="square">
            <a:spAutoFit/>
          </a:bodyPr>
          <a:p>
            <a:pPr algn="l"/>
            <a:r>
              <a:rPr lang="zh-CN" altLang="en-US" b="1" dirty="0" smtClean="0">
                <a:latin typeface="宋体" panose="02010600030101010101" pitchFamily="2" charset="-122"/>
                <a:ea typeface="宋体" panose="02010600030101010101" pitchFamily="2" charset="-122"/>
                <a:sym typeface="+mn-ea"/>
              </a:rPr>
              <a:t>简单统计提及某一选举人、政党的数量</a:t>
            </a:r>
            <a:endParaRPr lang="zh-CN" altLang="en-US" b="1" dirty="0" smtClean="0">
              <a:latin typeface="宋体" panose="02010600030101010101" pitchFamily="2" charset="-122"/>
              <a:ea typeface="宋体" panose="02010600030101010101" pitchFamily="2" charset="-122"/>
              <a:sym typeface="+mn-ea"/>
            </a:endParaRPr>
          </a:p>
          <a:p>
            <a:pPr algn="l"/>
            <a:r>
              <a:rPr lang="zh-CN" altLang="en-US" b="1" dirty="0" smtClean="0">
                <a:latin typeface="宋体" panose="02010600030101010101" pitchFamily="2" charset="-122"/>
                <a:ea typeface="宋体" panose="02010600030101010101" pitchFamily="2" charset="-122"/>
                <a:sym typeface="+mn-ea"/>
              </a:rPr>
              <a:t>未考虑语义信息</a:t>
            </a:r>
            <a:endParaRPr lang="zh-CN" altLang="en-US" b="1" dirty="0">
              <a:latin typeface="宋体" panose="02010600030101010101" pitchFamily="2" charset="-122"/>
              <a:ea typeface="宋体" panose="02010600030101010101" pitchFamily="2" charset="-122"/>
            </a:endParaRPr>
          </a:p>
        </p:txBody>
      </p:sp>
      <p:grpSp>
        <p:nvGrpSpPr>
          <p:cNvPr id="14" name="组合 13"/>
          <p:cNvGrpSpPr/>
          <p:nvPr/>
        </p:nvGrpSpPr>
        <p:grpSpPr>
          <a:xfrm>
            <a:off x="2438400" y="2432685"/>
            <a:ext cx="2465070" cy="2940050"/>
            <a:chOff x="1440" y="3831"/>
            <a:chExt cx="3882" cy="4630"/>
          </a:xfrm>
        </p:grpSpPr>
        <p:sp>
          <p:nvSpPr>
            <p:cNvPr id="6" name="左大括号 5"/>
            <p:cNvSpPr/>
            <p:nvPr/>
          </p:nvSpPr>
          <p:spPr>
            <a:xfrm>
              <a:off x="1440" y="3831"/>
              <a:ext cx="745" cy="463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1" name="组合 10"/>
            <p:cNvGrpSpPr/>
            <p:nvPr/>
          </p:nvGrpSpPr>
          <p:grpSpPr>
            <a:xfrm>
              <a:off x="2186" y="3982"/>
              <a:ext cx="3136" cy="4434"/>
              <a:chOff x="5420834" y="3155466"/>
              <a:chExt cx="1991360" cy="3363842"/>
            </a:xfrm>
            <a:solidFill>
              <a:schemeClr val="tx2">
                <a:lumMod val="20000"/>
                <a:lumOff val="80000"/>
              </a:schemeClr>
            </a:solidFill>
          </p:grpSpPr>
          <p:sp>
            <p:nvSpPr>
              <p:cNvPr id="9" name="矩形 8"/>
              <p:cNvSpPr/>
              <p:nvPr/>
            </p:nvSpPr>
            <p:spPr>
              <a:xfrm>
                <a:off x="5420834" y="3155466"/>
                <a:ext cx="1991360" cy="980534"/>
              </a:xfrm>
              <a:prstGeom prst="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200" dirty="0" smtClean="0">
                    <a:solidFill>
                      <a:schemeClr val="tx1"/>
                    </a:solidFill>
                    <a:latin typeface="黑体" panose="02010609060101010101" pitchFamily="49" charset="-122"/>
                    <a:ea typeface="黑体" panose="02010609060101010101" pitchFamily="49" charset="-122"/>
                    <a:sym typeface="+mn-ea"/>
                  </a:rPr>
                  <a:t>使用关键词提及数量</a:t>
                </a:r>
                <a:endParaRPr lang="zh-CN" altLang="en-US" sz="22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sp>
            <p:nvSpPr>
              <p:cNvPr id="12" name="矩形 11"/>
              <p:cNvSpPr/>
              <p:nvPr/>
            </p:nvSpPr>
            <p:spPr>
              <a:xfrm>
                <a:off x="5420834" y="5304978"/>
                <a:ext cx="1990725" cy="1214330"/>
              </a:xfrm>
              <a:prstGeom prst="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smtClean="0">
                    <a:solidFill>
                      <a:schemeClr val="tx1"/>
                    </a:solidFill>
                    <a:latin typeface="黑体" panose="02010609060101010101" pitchFamily="49" charset="-122"/>
                    <a:ea typeface="黑体" panose="02010609060101010101" pitchFamily="49" charset="-122"/>
                    <a:sym typeface="+mn-ea"/>
                  </a:rPr>
                  <a:t>使用语义情感分析</a:t>
                </a:r>
                <a:endParaRPr lang="zh-CN" altLang="en-US" sz="24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grpSp>
      </p:grpSp>
      <p:sp>
        <p:nvSpPr>
          <p:cNvPr id="13" name="矩形 12"/>
          <p:cNvSpPr/>
          <p:nvPr/>
        </p:nvSpPr>
        <p:spPr>
          <a:xfrm>
            <a:off x="7844155" y="3926205"/>
            <a:ext cx="2255520" cy="922020"/>
          </a:xfrm>
          <a:prstGeom prst="rect">
            <a:avLst/>
          </a:prstGeom>
          <a:ln>
            <a:solidFill>
              <a:schemeClr val="tx1"/>
            </a:solidFill>
            <a:prstDash val="lgDash"/>
          </a:ln>
        </p:spPr>
        <p:txBody>
          <a:bodyPr wrap="square">
            <a:spAutoFit/>
          </a:bodyPr>
          <a:p>
            <a:pPr algn="l"/>
            <a:r>
              <a:rPr lang="zh-CN" altLang="en-US" b="1" dirty="0" smtClean="0">
                <a:sym typeface="+mn-ea"/>
              </a:rPr>
              <a:t>出现了正面或负面情感的词汇，认为该条微博针对也有该倾向</a:t>
            </a:r>
            <a:endParaRPr lang="zh-CN" altLang="en-US" b="1" dirty="0">
              <a:latin typeface="宋体" panose="02010600030101010101" pitchFamily="2" charset="-122"/>
              <a:ea typeface="宋体" panose="02010600030101010101" pitchFamily="2" charset="-122"/>
            </a:endParaRPr>
          </a:p>
        </p:txBody>
      </p:sp>
      <p:grpSp>
        <p:nvGrpSpPr>
          <p:cNvPr id="15" name="组合 14"/>
          <p:cNvGrpSpPr/>
          <p:nvPr/>
        </p:nvGrpSpPr>
        <p:grpSpPr>
          <a:xfrm>
            <a:off x="5319395" y="4033605"/>
            <a:ext cx="1992647" cy="1827925"/>
            <a:chOff x="1440" y="3865"/>
            <a:chExt cx="3882" cy="4631"/>
          </a:xfrm>
        </p:grpSpPr>
        <p:sp>
          <p:nvSpPr>
            <p:cNvPr id="16" name="左大括号 15"/>
            <p:cNvSpPr/>
            <p:nvPr/>
          </p:nvSpPr>
          <p:spPr>
            <a:xfrm>
              <a:off x="1440" y="3865"/>
              <a:ext cx="745" cy="463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17" name="组合 16"/>
            <p:cNvGrpSpPr/>
            <p:nvPr/>
          </p:nvGrpSpPr>
          <p:grpSpPr>
            <a:xfrm>
              <a:off x="2186" y="3982"/>
              <a:ext cx="3136" cy="4434"/>
              <a:chOff x="5420834" y="3155466"/>
              <a:chExt cx="1991381" cy="3363842"/>
            </a:xfrm>
            <a:solidFill>
              <a:schemeClr val="tx2">
                <a:lumMod val="20000"/>
                <a:lumOff val="80000"/>
              </a:schemeClr>
            </a:solidFill>
          </p:grpSpPr>
          <p:sp>
            <p:nvSpPr>
              <p:cNvPr id="19" name="矩形 18"/>
              <p:cNvSpPr/>
              <p:nvPr/>
            </p:nvSpPr>
            <p:spPr>
              <a:xfrm>
                <a:off x="5420834" y="3155466"/>
                <a:ext cx="1991381" cy="1166777"/>
              </a:xfrm>
              <a:prstGeom prst="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词汇极性</a:t>
                </a:r>
                <a:endParaRPr lang="zh-CN" altLang="en-US" sz="20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sp>
            <p:nvSpPr>
              <p:cNvPr id="20" name="矩形 19"/>
              <p:cNvSpPr/>
              <p:nvPr/>
            </p:nvSpPr>
            <p:spPr>
              <a:xfrm>
                <a:off x="5420834" y="5304978"/>
                <a:ext cx="1990725" cy="1214330"/>
              </a:xfrm>
              <a:prstGeom prst="rect">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rPr>
                  <a:t>机器学习</a:t>
                </a:r>
                <a:endParaRPr lang="zh-CN" altLang="en-US" sz="2000" dirty="0" smtClean="0">
                  <a:solidFill>
                    <a:schemeClr val="tx1"/>
                  </a:solidFill>
                  <a:latin typeface="黑体" panose="02010609060101010101" pitchFamily="49" charset="-122"/>
                  <a:ea typeface="黑体" panose="02010609060101010101" pitchFamily="49" charset="-122"/>
                  <a:cs typeface="Times New Roman" panose="02020603050405020304" charset="0"/>
                  <a:sym typeface="+mn-ea"/>
                </a:endParaRPr>
              </a:p>
            </p:txBody>
          </p:sp>
        </p:grpSp>
      </p:grpSp>
      <p:sp>
        <p:nvSpPr>
          <p:cNvPr id="22" name="矩形 21"/>
          <p:cNvSpPr/>
          <p:nvPr/>
        </p:nvSpPr>
        <p:spPr>
          <a:xfrm>
            <a:off x="7844155" y="5198110"/>
            <a:ext cx="2255520" cy="645160"/>
          </a:xfrm>
          <a:prstGeom prst="rect">
            <a:avLst/>
          </a:prstGeom>
          <a:ln>
            <a:solidFill>
              <a:schemeClr val="tx1"/>
            </a:solidFill>
            <a:prstDash val="lgDash"/>
          </a:ln>
        </p:spPr>
        <p:txBody>
          <a:bodyPr wrap="square">
            <a:spAutoFit/>
          </a:bodyPr>
          <a:p>
            <a:pPr algn="l"/>
            <a:r>
              <a:rPr lang="zh-CN" altLang="en-US" b="1" dirty="0" smtClean="0">
                <a:sym typeface="+mn-ea"/>
              </a:rPr>
              <a:t>正、负面的情感分类</a:t>
            </a:r>
            <a:endParaRPr lang="zh-CN" altLang="en-US" b="1" dirty="0" smtClean="0">
              <a:sym typeface="+mn-ea"/>
            </a:endParaRPr>
          </a:p>
          <a:p>
            <a:pPr algn="l"/>
            <a:r>
              <a:rPr lang="zh-CN" altLang="en-US" b="1" dirty="0" smtClean="0">
                <a:sym typeface="+mn-ea"/>
              </a:rPr>
              <a:t>实际应用较少</a:t>
            </a:r>
            <a:endParaRPr lang="zh-CN" altLang="en-US" b="1" dirty="0" smtClean="0">
              <a:sym typeface="+mn-ea"/>
            </a:endParaRPr>
          </a:p>
        </p:txBody>
      </p:sp>
      <p:sp>
        <p:nvSpPr>
          <p:cNvPr id="24" name="矩形 23"/>
          <p:cNvSpPr/>
          <p:nvPr/>
        </p:nvSpPr>
        <p:spPr>
          <a:xfrm>
            <a:off x="1825117" y="2076787"/>
            <a:ext cx="613410" cy="3647440"/>
          </a:xfrm>
          <a:prstGeom prst="rect">
            <a:avLst/>
          </a:prstGeom>
        </p:spPr>
        <p:txBody>
          <a:bodyPr vert="eaVert" wrap="none">
            <a:spAutoFit/>
          </a:bodyPr>
          <a:p>
            <a:pPr algn="ctr"/>
            <a:r>
              <a:rPr lang="zh-CN" altLang="en-US" sz="2800" dirty="0">
                <a:solidFill>
                  <a:schemeClr val="tx2"/>
                </a:solidFill>
                <a:latin typeface="Times New Roman" panose="02020603050405020304" charset="0"/>
                <a:ea typeface="黑体" panose="02010609060101010101" pitchFamily="49" charset="-122"/>
                <a:cs typeface="Times New Roman" panose="02020603050405020304" charset="0"/>
                <a:sym typeface="+mn-ea"/>
              </a:rPr>
              <a:t>选举预测中的情感分析</a:t>
            </a:r>
            <a:endParaRPr lang="zh-CN" altLang="en-US" sz="2800" b="1" dirty="0">
              <a:solidFill>
                <a:schemeClr val="tx2"/>
              </a:solidFill>
              <a:latin typeface="Times New Roman" panose="02020603050405020304" charset="0"/>
              <a:ea typeface="黑体" panose="02010609060101010101" pitchFamily="49" charset="-122"/>
              <a:cs typeface="Times New Roman" panose="02020603050405020304" charset="0"/>
              <a:sym typeface="+mn-ea"/>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23561" y="2566099"/>
            <a:ext cx="5212080" cy="2122805"/>
          </a:xfrm>
          <a:prstGeom prst="rect">
            <a:avLst/>
          </a:prstGeom>
        </p:spPr>
        <p:txBody>
          <a:bodyPr wrap="none">
            <a:spAutoFit/>
          </a:bodyPr>
          <a:lstStyle/>
          <a:p>
            <a:pPr algn="ctr"/>
            <a:r>
              <a:rPr lang="zh-CN" altLang="en-US" sz="6600" dirty="0">
                <a:solidFill>
                  <a:srgbClr val="FF0000"/>
                </a:solidFill>
              </a:rPr>
              <a:t>感谢</a:t>
            </a:r>
            <a:r>
              <a:rPr lang="zh-CN" altLang="en-US" sz="6600" dirty="0" smtClean="0">
                <a:solidFill>
                  <a:srgbClr val="FF0000"/>
                </a:solidFill>
              </a:rPr>
              <a:t>各位专家</a:t>
            </a:r>
            <a:endParaRPr lang="en-US" altLang="zh-CN" sz="6600" dirty="0" smtClean="0">
              <a:solidFill>
                <a:srgbClr val="FF0000"/>
              </a:solidFill>
            </a:endParaRPr>
          </a:p>
          <a:p>
            <a:pPr algn="ctr"/>
            <a:r>
              <a:rPr lang="zh-CN" altLang="en-US" sz="6600" dirty="0" smtClean="0">
                <a:solidFill>
                  <a:srgbClr val="FF0000"/>
                </a:solidFill>
              </a:rPr>
              <a:t>敬请指导赐教</a:t>
            </a:r>
            <a:endParaRPr lang="zh-CN" altLang="en-US" sz="66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616075" y="698500"/>
            <a:ext cx="8959850" cy="565150"/>
          </a:xfrm>
        </p:spPr>
        <p:txBody>
          <a:bodyPr/>
          <a:lstStyle/>
          <a:p>
            <a:pPr algn="ctr" fontAlgn="base"/>
            <a:r>
              <a:rPr lang="zh-CN" altLang="en-US" strike="noStrike" noProof="1" dirty="0" smtClean="0">
                <a:sym typeface="+mn-ea"/>
              </a:rPr>
              <a:t>研究集中的方向</a:t>
            </a:r>
            <a:endParaRPr lang="zh-CN" altLang="en-US" strike="noStrike" noProof="1" dirty="0" smtClean="0">
              <a:sym typeface="+mn-ea"/>
            </a:endParaRPr>
          </a:p>
        </p:txBody>
      </p:sp>
      <p:graphicFrame>
        <p:nvGraphicFramePr>
          <p:cNvPr id="10" name="图示 9"/>
          <p:cNvGraphicFramePr/>
          <p:nvPr/>
        </p:nvGraphicFramePr>
        <p:xfrm>
          <a:off x="2684145" y="1866265"/>
          <a:ext cx="7721600" cy="43472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lstStyle/>
          <a:p>
            <a:pPr algn="ctr" fontAlgn="base"/>
            <a:r>
              <a:rPr lang="zh-CN" altLang="zh-CN" dirty="0">
                <a:sym typeface="+mn-ea"/>
              </a:rPr>
              <a:t>互联网大数据的资源能源安全风险因素分析</a:t>
            </a:r>
            <a:endParaRPr lang="zh-CN" altLang="en-US" strike="noStrike" noProof="1" dirty="0" smtClean="0">
              <a:sym typeface="+mn-ea"/>
            </a:endParaRPr>
          </a:p>
        </p:txBody>
      </p:sp>
      <p:graphicFrame>
        <p:nvGraphicFramePr>
          <p:cNvPr id="4" name="图示 3"/>
          <p:cNvGraphicFramePr/>
          <p:nvPr/>
        </p:nvGraphicFramePr>
        <p:xfrm>
          <a:off x="1951355" y="969645"/>
          <a:ext cx="8391525" cy="3259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5" name="表格 4"/>
          <p:cNvGraphicFramePr/>
          <p:nvPr/>
        </p:nvGraphicFramePr>
        <p:xfrm>
          <a:off x="2287905" y="4056380"/>
          <a:ext cx="6626860" cy="2804160"/>
        </p:xfrm>
        <a:graphic>
          <a:graphicData uri="http://schemas.openxmlformats.org/drawingml/2006/table">
            <a:tbl>
              <a:tblPr firstRow="1" bandRow="1">
                <a:tableStyleId>{5C22544A-7EE6-4342-B048-85BDC9FD1C3A}</a:tableStyleId>
              </a:tblPr>
              <a:tblGrid>
                <a:gridCol w="705611"/>
                <a:gridCol w="709461"/>
                <a:gridCol w="1081790"/>
                <a:gridCol w="1229731"/>
                <a:gridCol w="1002595"/>
                <a:gridCol w="1897380"/>
              </a:tblGrid>
              <a:tr h="121920">
                <a:tc>
                  <a:txBody>
                    <a:bodyPr/>
                    <a:p>
                      <a:pPr indent="0" algn="ctr">
                        <a:buNone/>
                      </a:pPr>
                      <a:r>
                        <a:rPr lang="zh-CN" altLang="en-US" sz="800"/>
                        <a:t>因素</a:t>
                      </a:r>
                      <a:endParaRPr lang="zh-CN" altLang="en-US" sz="800"/>
                    </a:p>
                  </a:txBody>
                  <a:tcPr marL="0" marR="0" marT="0" marB="0" vert="horz" anchor="ctr" anchorCtr="0"/>
                </a:tc>
                <a:tc>
                  <a:txBody>
                    <a:bodyPr/>
                    <a:p>
                      <a:pPr indent="0" algn="ctr">
                        <a:buNone/>
                      </a:pPr>
                      <a:r>
                        <a:rPr lang="zh-CN" altLang="en-US" sz="800"/>
                        <a:t>二级因素</a:t>
                      </a:r>
                      <a:endParaRPr lang="zh-CN" altLang="en-US" sz="800"/>
                    </a:p>
                  </a:txBody>
                  <a:tcPr marL="0" marR="0" marT="0" marB="0" vert="horz" anchor="ctr" anchorCtr="0"/>
                </a:tc>
                <a:tc>
                  <a:txBody>
                    <a:bodyPr/>
                    <a:p>
                      <a:pPr indent="0" algn="ctr">
                        <a:buNone/>
                      </a:pPr>
                      <a:r>
                        <a:rPr lang="zh-CN" altLang="en-US" sz="800">
                          <a:sym typeface="+mn-ea"/>
                        </a:rPr>
                        <a:t>监控指标</a:t>
                      </a:r>
                      <a:endParaRPr lang="zh-CN" altLang="en-US" sz="800">
                        <a:sym typeface="+mn-ea"/>
                      </a:endParaRPr>
                    </a:p>
                  </a:txBody>
                  <a:tcPr marL="0" marR="0" marT="0" marB="0" vert="horz" anchor="ctr" anchorCtr="0"/>
                </a:tc>
                <a:tc>
                  <a:txBody>
                    <a:bodyPr/>
                    <a:p>
                      <a:pPr indent="0" algn="ctr">
                        <a:buNone/>
                      </a:pPr>
                      <a:r>
                        <a:rPr lang="zh-CN" altLang="en-US" sz="800"/>
                        <a:t>数据源</a:t>
                      </a:r>
                      <a:endParaRPr lang="zh-CN" altLang="en-US" sz="800"/>
                    </a:p>
                  </a:txBody>
                  <a:tcPr marL="0" marR="0" marT="0" marB="0" vert="horz" anchor="ctr" anchorCtr="0"/>
                </a:tc>
                <a:tc>
                  <a:txBody>
                    <a:bodyPr/>
                    <a:p>
                      <a:pPr indent="0" algn="ctr">
                        <a:buNone/>
                      </a:pPr>
                      <a:r>
                        <a:rPr lang="zh-CN" altLang="en-US" sz="800"/>
                        <a:t>方法</a:t>
                      </a:r>
                      <a:endParaRPr lang="zh-CN" altLang="en-US" sz="800"/>
                    </a:p>
                  </a:txBody>
                  <a:tcPr marL="0" marR="0" marT="0" marB="0" vert="horz" anchor="ctr" anchorCtr="0"/>
                </a:tc>
                <a:tc>
                  <a:txBody>
                    <a:bodyPr/>
                    <a:p>
                      <a:pPr indent="0" algn="ctr">
                        <a:buNone/>
                      </a:pPr>
                      <a:r>
                        <a:rPr lang="zh-CN" altLang="en-US" sz="800">
                          <a:sym typeface="+mn-ea"/>
                        </a:rPr>
                        <a:t>相关研究</a:t>
                      </a:r>
                      <a:endParaRPr lang="zh-CN" altLang="en-US" sz="800">
                        <a:sym typeface="+mn-ea"/>
                      </a:endParaRPr>
                    </a:p>
                  </a:txBody>
                  <a:tcPr marL="0" marR="0" marT="0" marB="0" vert="horz" anchor="ctr" anchorCtr="0"/>
                </a:tc>
              </a:tr>
              <a:tr h="243840">
                <a:tc rowSpan="9">
                  <a:txBody>
                    <a:bodyPr/>
                    <a:p>
                      <a:pPr indent="0" algn="ctr">
                        <a:buNone/>
                      </a:pPr>
                      <a:r>
                        <a:rPr lang="zh-CN" altLang="en-US" sz="800"/>
                        <a:t>需求</a:t>
                      </a:r>
                      <a:endParaRPr lang="zh-CN" altLang="en-US" sz="800"/>
                    </a:p>
                    <a:p>
                      <a:pPr indent="0" algn="ctr">
                        <a:buNone/>
                      </a:pPr>
                      <a:endParaRPr lang="zh-CN" altLang="en-US" sz="800"/>
                    </a:p>
                  </a:txBody>
                  <a:tcPr marL="0" marR="0" marT="0" marB="0" vert="horz" anchor="ctr" anchorCtr="0"/>
                </a:tc>
                <a:tc rowSpan="5">
                  <a:txBody>
                    <a:bodyPr/>
                    <a:p>
                      <a:pPr indent="0" algn="ctr">
                        <a:buNone/>
                      </a:pPr>
                      <a:r>
                        <a:rPr lang="zh-CN" altLang="en-US" sz="800"/>
                        <a:t>经济增长</a:t>
                      </a:r>
                      <a:endParaRPr lang="zh-CN" altLang="en-US" sz="800"/>
                    </a:p>
                  </a:txBody>
                  <a:tcPr marL="0" marR="0" marT="0" marB="0" vert="horz" anchor="ctr" anchorCtr="0"/>
                </a:tc>
                <a:tc>
                  <a:txBody>
                    <a:bodyPr/>
                    <a:p>
                      <a:pPr indent="0" algn="ctr">
                        <a:buNone/>
                      </a:pPr>
                      <a:r>
                        <a:rPr lang="zh-CN" altLang="en-US" sz="800"/>
                        <a:t>价格指数</a:t>
                      </a:r>
                      <a:endParaRPr lang="zh-CN" altLang="en-US" sz="800"/>
                    </a:p>
                  </a:txBody>
                  <a:tcPr marL="0" marR="0" marT="0" marB="0" vert="horz" anchor="ctr" anchorCtr="0"/>
                </a:tc>
                <a:tc>
                  <a:txBody>
                    <a:bodyPr/>
                    <a:p>
                      <a:pPr indent="0" algn="ctr">
                        <a:buNone/>
                      </a:pPr>
                      <a:r>
                        <a:rPr lang="zh-CN" altLang="en-US" sz="800"/>
                        <a:t>电商数据、搜索数据</a:t>
                      </a:r>
                      <a:endParaRPr lang="zh-CN" altLang="en-US" sz="800"/>
                    </a:p>
                  </a:txBody>
                  <a:tcPr marL="0" marR="0" marT="0" marB="0" vert="horz" anchor="ctr" anchorCtr="0"/>
                </a:tc>
                <a:tc>
                  <a:txBody>
                    <a:bodyPr/>
                    <a:p>
                      <a:pPr indent="0" algn="ctr">
                        <a:buNone/>
                      </a:pPr>
                      <a:r>
                        <a:rPr lang="zh-CN" altLang="en-US" sz="800"/>
                        <a:t>传统的</a:t>
                      </a:r>
                      <a:r>
                        <a:rPr lang="en-US" altLang="zh-CN" sz="800"/>
                        <a:t>CPI</a:t>
                      </a:r>
                      <a:r>
                        <a:rPr lang="zh-CN" altLang="en-US" sz="800"/>
                        <a:t>计算方法</a:t>
                      </a:r>
                      <a:endParaRPr lang="zh-CN" altLang="en-US" sz="800"/>
                    </a:p>
                  </a:txBody>
                  <a:tcPr marL="0" marR="0" marT="0" marB="0" vert="horz" anchor="ctr" anchorCtr="0"/>
                </a:tc>
                <a:tc>
                  <a:txBody>
                    <a:bodyPr/>
                    <a:p>
                      <a:pPr indent="0" algn="ctr">
                        <a:buNone/>
                      </a:pPr>
                      <a:r>
                        <a:rPr lang="en-US" altLang="zh-CN" sz="800"/>
                        <a:t>The Billion Prices Project</a:t>
                      </a:r>
                      <a:r>
                        <a:rPr lang="zh-CN" altLang="en-US" sz="800"/>
                        <a:t>、阿里指数、网络搜索与</a:t>
                      </a:r>
                      <a:r>
                        <a:rPr lang="en-US" altLang="zh-CN" sz="800"/>
                        <a:t>CPI(</a:t>
                      </a:r>
                      <a:r>
                        <a:rPr lang="zh-CN" altLang="en-US" sz="800"/>
                        <a:t>张崇</a:t>
                      </a:r>
                      <a:r>
                        <a:rPr lang="en-US" altLang="zh-CN" sz="800"/>
                        <a:t>, </a:t>
                      </a:r>
                      <a:r>
                        <a:rPr lang="zh-CN" altLang="en-US" sz="800"/>
                        <a:t>吕本富</a:t>
                      </a:r>
                      <a:r>
                        <a:rPr lang="en-US" altLang="zh-CN" sz="800"/>
                        <a:t>, </a:t>
                      </a:r>
                      <a:r>
                        <a:rPr lang="zh-CN" altLang="en-US" sz="800"/>
                        <a:t>彭赓</a:t>
                      </a:r>
                      <a:r>
                        <a:rPr lang="en-US" altLang="zh-CN" sz="800"/>
                        <a:t>,</a:t>
                      </a:r>
                      <a:r>
                        <a:rPr lang="zh-CN" altLang="en-US" sz="800"/>
                        <a:t>等</a:t>
                      </a:r>
                      <a:r>
                        <a:rPr lang="en-US" altLang="zh-CN" sz="800"/>
                        <a:t>)</a:t>
                      </a:r>
                      <a:endParaRPr lang="en-US" altLang="zh-CN" sz="800"/>
                    </a:p>
                  </a:txBody>
                  <a:tcPr marL="0" marR="0" marT="0" marB="0" vert="horz" anchor="ctr" anchorCtr="0"/>
                </a:tc>
              </a:tr>
              <a:tr h="365760">
                <a:tc vMerge="1">
                  <a:tcPr/>
                </a:tc>
                <a:tc vMerge="1">
                  <a:tcPr/>
                </a:tc>
                <a:tc>
                  <a:txBody>
                    <a:bodyPr/>
                    <a:p>
                      <a:pPr indent="0" algn="ctr">
                        <a:buNone/>
                      </a:pPr>
                      <a:r>
                        <a:rPr lang="zh-CN" altLang="en-US" sz="800"/>
                        <a:t>失业率、就业情况</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回归分析</a:t>
                      </a:r>
                      <a:endParaRPr lang="zh-CN" altLang="en-US" sz="800"/>
                    </a:p>
                  </a:txBody>
                  <a:tcPr marL="0" marR="0" marT="0" marB="0" vert="horz" anchor="ctr" anchorCtr="0"/>
                </a:tc>
                <a:tc>
                  <a:txBody>
                    <a:bodyPr/>
                    <a:p>
                      <a:pPr indent="0" algn="ctr">
                        <a:buNone/>
                      </a:pPr>
                      <a:r>
                        <a:rPr lang="zh-CN" altLang="en-US" sz="800"/>
                        <a:t>德国、以色列、土耳其、美国等失业率就业情况（</a:t>
                      </a:r>
                      <a:r>
                        <a:rPr lang="en-US" altLang="zh-CN" sz="800"/>
                        <a:t>Choi H</a:t>
                      </a:r>
                      <a:r>
                        <a:rPr lang="zh-CN" altLang="en-US" sz="800"/>
                        <a:t>）（</a:t>
                      </a:r>
                      <a:r>
                        <a:rPr lang="en-US" altLang="zh-CN" sz="800"/>
                        <a:t>Ettredge M, Gerdes J, Karuga G</a:t>
                      </a:r>
                      <a:r>
                        <a:rPr lang="zh-CN" altLang="en-US" sz="800"/>
                        <a:t>）</a:t>
                      </a:r>
                      <a:endParaRPr lang="zh-CN" altLang="en-US" sz="800"/>
                    </a:p>
                  </a:txBody>
                  <a:tcPr marL="0" marR="0" marT="0" marB="0" vert="horz" anchor="ctr" anchorCtr="0"/>
                </a:tc>
              </a:tr>
              <a:tr h="121920">
                <a:tc vMerge="1">
                  <a:tcPr/>
                </a:tc>
                <a:tc vMerge="1">
                  <a:tcPr/>
                </a:tc>
                <a:tc>
                  <a:txBody>
                    <a:bodyPr/>
                    <a:p>
                      <a:pPr indent="0" algn="ctr">
                        <a:buNone/>
                      </a:pPr>
                      <a:r>
                        <a:rPr lang="zh-CN" altLang="en-US" sz="800"/>
                        <a:t>消费指数</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传统的计算方法</a:t>
                      </a:r>
                      <a:endParaRPr lang="zh-CN" altLang="en-US" sz="800"/>
                    </a:p>
                  </a:txBody>
                  <a:tcPr marL="0" marR="0" marT="0" marB="0" vert="horz" anchor="ctr" anchorCtr="0"/>
                </a:tc>
                <a:tc>
                  <a:txBody>
                    <a:bodyPr/>
                    <a:p>
                      <a:pPr indent="0" algn="ctr">
                        <a:buNone/>
                      </a:pPr>
                      <a:r>
                        <a:rPr lang="zh-CN" altLang="en-US" sz="800"/>
                        <a:t>消费者信心指数（</a:t>
                      </a:r>
                      <a:r>
                        <a:rPr lang="en-US" altLang="zh-CN" sz="800"/>
                        <a:t>Vosen S, Schmidt T</a:t>
                      </a:r>
                      <a:r>
                        <a:rPr lang="zh-CN" altLang="en-US" sz="800"/>
                        <a:t>）</a:t>
                      </a:r>
                      <a:endParaRPr lang="zh-CN" altLang="en-US" sz="800"/>
                    </a:p>
                  </a:txBody>
                  <a:tcPr marL="0" marR="0" marT="0" marB="0" vert="horz" anchor="ctr" anchorCtr="0"/>
                </a:tc>
              </a:tr>
              <a:tr h="243840">
                <a:tc vMerge="1">
                  <a:tcPr/>
                </a:tc>
                <a:tc vMerge="1">
                  <a:tcPr/>
                </a:tc>
                <a:tc>
                  <a:txBody>
                    <a:bodyPr/>
                    <a:p>
                      <a:pPr indent="0" algn="ctr">
                        <a:buNone/>
                      </a:pPr>
                      <a:r>
                        <a:rPr lang="zh-CN" altLang="en-US" sz="800"/>
                        <a:t>经济增长趋势</a:t>
                      </a:r>
                      <a:endParaRPr lang="zh-CN" altLang="en-US" sz="800"/>
                    </a:p>
                  </a:txBody>
                  <a:tcPr marL="0" marR="0" marT="0" marB="0" vert="horz" anchor="ctr" anchorCtr="0"/>
                </a:tc>
                <a:tc>
                  <a:txBody>
                    <a:bodyPr/>
                    <a:p>
                      <a:pPr indent="0" algn="ctr">
                        <a:buNone/>
                      </a:pPr>
                      <a:r>
                        <a:rPr lang="zh-CN" altLang="en-US" sz="800"/>
                        <a:t>企业管理数据</a:t>
                      </a:r>
                      <a:endParaRPr lang="zh-CN" altLang="en-US" sz="800"/>
                    </a:p>
                  </a:txBody>
                  <a:tcPr marL="0" marR="0" marT="0" marB="0" vert="horz" anchor="ctr" anchorCtr="0"/>
                </a:tc>
                <a:tc>
                  <a:txBody>
                    <a:bodyPr/>
                    <a:p>
                      <a:pPr indent="0" algn="ctr">
                        <a:buNone/>
                      </a:pPr>
                      <a:r>
                        <a:rPr lang="zh-CN" altLang="en-US" sz="800"/>
                        <a:t>指标模型</a:t>
                      </a:r>
                      <a:endParaRPr lang="zh-CN" altLang="en-US" sz="800"/>
                    </a:p>
                  </a:txBody>
                  <a:tcPr marL="0" marR="0" marT="0" marB="0" vert="horz" anchor="ctr" anchorCtr="0"/>
                </a:tc>
                <a:tc>
                  <a:txBody>
                    <a:bodyPr/>
                    <a:p>
                      <a:pPr indent="0" algn="ctr">
                        <a:buNone/>
                      </a:pPr>
                      <a:r>
                        <a:rPr lang="zh-CN" altLang="en-US" sz="800"/>
                        <a:t>用电量、货运量、银行贷款 “克强指数”（申红艳</a:t>
                      </a:r>
                      <a:r>
                        <a:rPr lang="en-US" altLang="zh-CN" sz="800"/>
                        <a:t>, </a:t>
                      </a:r>
                      <a:r>
                        <a:rPr lang="zh-CN" altLang="en-US" sz="800"/>
                        <a:t>吴晨生</a:t>
                      </a:r>
                      <a:r>
                        <a:rPr lang="en-US" altLang="zh-CN" sz="800"/>
                        <a:t>, </a:t>
                      </a:r>
                      <a:r>
                        <a:rPr lang="zh-CN" altLang="en-US" sz="800"/>
                        <a:t>扆铁梅</a:t>
                      </a:r>
                      <a:r>
                        <a:rPr lang="en-US" altLang="zh-CN" sz="800"/>
                        <a:t>,</a:t>
                      </a:r>
                      <a:r>
                        <a:rPr lang="zh-CN" altLang="en-US" sz="800"/>
                        <a:t>等）</a:t>
                      </a:r>
                      <a:endParaRPr lang="zh-CN" altLang="en-US" sz="800"/>
                    </a:p>
                  </a:txBody>
                  <a:tcPr marL="0" marR="0" marT="0" marB="0" vert="horz" anchor="ctr" anchorCtr="0"/>
                </a:tc>
              </a:tr>
              <a:tr h="121920">
                <a:tc vMerge="1">
                  <a:tcPr/>
                </a:tc>
                <a:tc vMerge="1">
                  <a:tcPr/>
                </a:tc>
                <a:tc>
                  <a:txBody>
                    <a:bodyPr/>
                    <a:p>
                      <a:pPr indent="0" algn="ctr">
                        <a:buNone/>
                      </a:pPr>
                      <a:r>
                        <a:rPr lang="en-US" altLang="zh-CN" sz="800"/>
                        <a:t>GDP</a:t>
                      </a:r>
                      <a:endParaRPr lang="en-US" altLang="zh-CN" sz="800"/>
                    </a:p>
                  </a:txBody>
                  <a:tcPr marL="0" marR="0" marT="0" marB="0" vert="horz" anchor="ctr" anchorCtr="0"/>
                </a:tc>
                <a:tc>
                  <a:txBody>
                    <a:bodyPr/>
                    <a:p>
                      <a:pPr indent="0" algn="ctr">
                        <a:buNone/>
                      </a:pPr>
                      <a:r>
                        <a:rPr lang="zh-CN" altLang="en-US" sz="800"/>
                        <a:t>搜索数据</a:t>
                      </a:r>
                      <a:endParaRPr lang="zh-CN" altLang="en-US" sz="800"/>
                    </a:p>
                  </a:txBody>
                  <a:tcPr marL="0" marR="0" marT="0" marB="0" vert="horz" anchor="ctr" anchorCtr="0"/>
                </a:tc>
                <a:tc>
                  <a:txBody>
                    <a:bodyPr/>
                    <a:p>
                      <a:pPr indent="0" algn="ctr">
                        <a:buNone/>
                      </a:pPr>
                      <a:r>
                        <a:rPr lang="zh-CN" altLang="en-US" sz="800"/>
                        <a:t>统计建模</a:t>
                      </a:r>
                      <a:endParaRPr lang="zh-CN" altLang="en-US" sz="800"/>
                    </a:p>
                  </a:txBody>
                  <a:tcPr marL="0" marR="0" marT="0" marB="0" vert="horz" anchor="ctr" anchorCtr="0"/>
                </a:tc>
                <a:tc>
                  <a:txBody>
                    <a:bodyPr/>
                    <a:p>
                      <a:pPr indent="0" algn="ctr">
                        <a:buNone/>
                      </a:pPr>
                      <a:r>
                        <a:rPr lang="zh-CN" altLang="en-US" sz="800"/>
                        <a:t>预测中国</a:t>
                      </a:r>
                      <a:r>
                        <a:rPr lang="en-US" altLang="zh-CN" sz="800"/>
                        <a:t>GDP</a:t>
                      </a:r>
                      <a:r>
                        <a:rPr lang="zh-CN" altLang="en-US" sz="800"/>
                        <a:t>（</a:t>
                      </a:r>
                      <a:r>
                        <a:rPr lang="en-US" altLang="zh-CN" sz="800"/>
                        <a:t>Liu T, Xu X, Fan F</a:t>
                      </a:r>
                      <a:r>
                        <a:rPr lang="zh-CN" altLang="en-US" sz="800"/>
                        <a:t>）</a:t>
                      </a:r>
                      <a:endParaRPr lang="zh-CN" altLang="en-US" sz="800"/>
                    </a:p>
                  </a:txBody>
                  <a:tcPr marL="0" marR="0" marT="0" marB="0" vert="horz" anchor="ctr" anchorCtr="0"/>
                </a:tc>
              </a:tr>
              <a:tr h="487680">
                <a:tc vMerge="1">
                  <a:tcPr/>
                </a:tc>
                <a:tc rowSpan="2">
                  <a:txBody>
                    <a:bodyPr/>
                    <a:p>
                      <a:pPr indent="0" algn="ctr">
                        <a:buNone/>
                      </a:pPr>
                      <a:r>
                        <a:rPr lang="en-US" altLang="zh-CN" sz="800"/>
                        <a:t>  </a:t>
                      </a:r>
                      <a:r>
                        <a:rPr lang="zh-CN" altLang="en-US" sz="800"/>
                        <a:t>全球、国内需求</a:t>
                      </a:r>
                      <a:endParaRPr lang="zh-CN" altLang="en-US" sz="800"/>
                    </a:p>
                  </a:txBody>
                  <a:tcPr marL="0" marR="0" marT="0" marB="0" vert="horz" anchor="ctr" anchorCtr="0"/>
                </a:tc>
                <a:tc>
                  <a:txBody>
                    <a:bodyPr/>
                    <a:p>
                      <a:pPr indent="0" algn="ctr">
                        <a:buNone/>
                      </a:pPr>
                      <a:r>
                        <a:rPr lang="zh-CN" altLang="en-US" sz="800"/>
                        <a:t>产品销售情况</a:t>
                      </a:r>
                      <a:endParaRPr lang="zh-CN" altLang="en-US" sz="800"/>
                    </a:p>
                  </a:txBody>
                  <a:tcPr marL="0" marR="0" marT="0" marB="0" vert="horz" anchor="ctr" anchorCtr="0"/>
                </a:tc>
                <a:tc>
                  <a:txBody>
                    <a:bodyPr/>
                    <a:p>
                      <a:pPr indent="0" algn="ctr">
                        <a:buNone/>
                      </a:pPr>
                      <a:r>
                        <a:rPr lang="zh-CN" altLang="en-US" sz="800">
                          <a:sym typeface="+mn-ea"/>
                        </a:rPr>
                        <a:t>搜索数据</a:t>
                      </a:r>
                      <a:endParaRPr lang="zh-CN" altLang="en-US" sz="800">
                        <a:sym typeface="+mn-ea"/>
                      </a:endParaRPr>
                    </a:p>
                  </a:txBody>
                  <a:tcPr marL="0" marR="0" marT="0" marB="0" vert="horz" anchor="ctr" anchorCtr="0"/>
                </a:tc>
                <a:tc>
                  <a:txBody>
                    <a:bodyPr/>
                    <a:p>
                      <a:pPr indent="0" algn="ctr">
                        <a:buNone/>
                      </a:pPr>
                      <a:r>
                        <a:rPr lang="zh-CN" altLang="en-US" sz="800"/>
                        <a:t>文本情绪分析</a:t>
                      </a:r>
                      <a:endParaRPr lang="zh-CN" altLang="en-US" sz="800"/>
                    </a:p>
                  </a:txBody>
                  <a:tcPr marL="0" marR="0" marT="0" marB="0" vert="horz" anchor="ctr" anchorCtr="0"/>
                </a:tc>
                <a:tc>
                  <a:txBody>
                    <a:bodyPr/>
                    <a:p>
                      <a:pPr indent="0" algn="ctr">
                        <a:buNone/>
                      </a:pPr>
                      <a:r>
                        <a:rPr lang="zh-CN" altLang="en-US" sz="800"/>
                        <a:t>电影票房（王炼</a:t>
                      </a:r>
                      <a:r>
                        <a:rPr lang="en-US" altLang="zh-CN" sz="800"/>
                        <a:t>, </a:t>
                      </a:r>
                      <a:r>
                        <a:rPr lang="zh-CN" altLang="en-US" sz="800"/>
                        <a:t>贾建民）、游戏（</a:t>
                      </a:r>
                      <a:r>
                        <a:rPr lang="en-US" altLang="zh-CN" sz="800"/>
                        <a:t>Asur S, Huberman B A</a:t>
                      </a:r>
                      <a:r>
                        <a:rPr lang="zh-CN" altLang="en-US" sz="800"/>
                        <a:t>）、汽车（</a:t>
                      </a:r>
                      <a:r>
                        <a:rPr lang="en-US" altLang="zh-CN" sz="800"/>
                        <a:t>Barreira N, Godinho P, Melo P</a:t>
                      </a:r>
                      <a:r>
                        <a:rPr lang="zh-CN" altLang="en-US" sz="800"/>
                        <a:t>）、房地产（</a:t>
                      </a:r>
                      <a:r>
                        <a:rPr lang="en-US" altLang="zh-CN" sz="800"/>
                        <a:t>Suhoy T</a:t>
                      </a:r>
                      <a:r>
                        <a:rPr lang="zh-CN" altLang="en-US" sz="800"/>
                        <a:t>）、图书、电信业（</a:t>
                      </a:r>
                      <a:r>
                        <a:rPr lang="en-US" altLang="zh-CN" sz="800"/>
                        <a:t>Bughin J</a:t>
                      </a:r>
                      <a:r>
                        <a:rPr lang="zh-CN" altLang="en-US" sz="800"/>
                        <a:t>）</a:t>
                      </a:r>
                      <a:endParaRPr lang="zh-CN" altLang="en-US" sz="800"/>
                    </a:p>
                  </a:txBody>
                  <a:tcPr marL="0" marR="0" marT="0" marB="0" vert="horz" anchor="ctr" anchorCtr="0"/>
                </a:tc>
              </a:tr>
              <a:tr h="365760">
                <a:tc vMerge="1">
                  <a:tcPr/>
                </a:tc>
                <a:tc vMerge="1">
                  <a:tcPr/>
                </a:tc>
                <a:tc>
                  <a:txBody>
                    <a:bodyPr/>
                    <a:p>
                      <a:pPr indent="0" algn="ctr">
                        <a:buNone/>
                      </a:pPr>
                      <a:r>
                        <a:rPr lang="zh-CN" altLang="en-US" sz="800"/>
                        <a:t>产品需求量</a:t>
                      </a:r>
                      <a:endParaRPr lang="zh-CN" altLang="en-US" sz="800"/>
                    </a:p>
                  </a:txBody>
                  <a:tcPr marL="0" marR="0" marT="0" marB="0" vert="horz" anchor="ctr" anchorCtr="0"/>
                </a:tc>
                <a:tc>
                  <a:txBody>
                    <a:bodyPr/>
                    <a:p>
                      <a:pPr indent="0" algn="ctr">
                        <a:buNone/>
                      </a:pPr>
                      <a:r>
                        <a:rPr lang="zh-CN" altLang="en-US" sz="800"/>
                        <a:t>企业管理数据、</a:t>
                      </a:r>
                      <a:r>
                        <a:rPr lang="zh-CN" altLang="en-US" sz="800">
                          <a:sym typeface="+mn-ea"/>
                        </a:rPr>
                        <a:t>搜索数据</a:t>
                      </a:r>
                      <a:r>
                        <a:rPr lang="zh-CN" altLang="en-US" sz="800"/>
                        <a:t>、行业相关网站数据</a:t>
                      </a:r>
                      <a:endParaRPr lang="zh-CN" altLang="en-US" sz="800"/>
                    </a:p>
                  </a:txBody>
                  <a:tcPr marL="0" marR="0" marT="0" marB="0" vert="horz" anchor="ctr" anchorCtr="0"/>
                </a:tc>
                <a:tc>
                  <a:txBody>
                    <a:bodyPr/>
                    <a:p>
                      <a:pPr indent="0" algn="ctr">
                        <a:buNone/>
                      </a:pPr>
                      <a:r>
                        <a:rPr lang="zh-CN" altLang="en-US" sz="800"/>
                        <a:t>文本情绪分析、数值回归建模</a:t>
                      </a:r>
                      <a:endParaRPr lang="zh-CN" altLang="en-US" sz="800"/>
                    </a:p>
                  </a:txBody>
                  <a:tcPr marL="0" marR="0" marT="0" marB="0" vert="horz" anchor="ctr" anchorCtr="0"/>
                </a:tc>
                <a:tc>
                  <a:txBody>
                    <a:bodyPr/>
                    <a:p>
                      <a:pPr indent="0" algn="ctr">
                        <a:buNone/>
                      </a:pPr>
                      <a:r>
                        <a:rPr lang="zh-CN" altLang="en-US" sz="800"/>
                        <a:t>媒体业需求预测（</a:t>
                      </a:r>
                      <a:r>
                        <a:rPr lang="en-US" altLang="zh-CN" sz="800"/>
                        <a:t>Bertsimas D, Kallus N, Hussain A</a:t>
                      </a:r>
                      <a:r>
                        <a:rPr lang="zh-CN" altLang="en-US" sz="800"/>
                        <a:t>）、电影票房（</a:t>
                      </a:r>
                      <a:r>
                        <a:rPr lang="en-US" altLang="zh-CN" sz="800"/>
                        <a:t>Asur S, Huberman B A</a:t>
                      </a:r>
                      <a:r>
                        <a:rPr lang="zh-CN" altLang="en-US" sz="800"/>
                        <a:t>）</a:t>
                      </a:r>
                      <a:endParaRPr lang="zh-CN" altLang="en-US" sz="800"/>
                    </a:p>
                  </a:txBody>
                  <a:tcPr marL="0" marR="0" marT="0" marB="0" vert="horz" anchor="ctr" anchorCtr="0"/>
                </a:tc>
              </a:tr>
              <a:tr h="300990">
                <a:tc vMerge="1">
                  <a:tcPr/>
                </a:tc>
                <a:tc>
                  <a:txBody>
                    <a:bodyPr/>
                    <a:p>
                      <a:pPr indent="0" algn="ctr">
                        <a:buNone/>
                      </a:pPr>
                      <a:r>
                        <a:rPr lang="zh-CN" altLang="en-US" sz="800"/>
                        <a:t>产业发展</a:t>
                      </a:r>
                      <a:endParaRPr lang="zh-CN" altLang="en-US" sz="800"/>
                    </a:p>
                  </a:txBody>
                  <a:tcPr marL="0" marR="0" marT="0" marB="0" vert="horz" anchor="ctr"/>
                </a:tc>
                <a:tc>
                  <a:txBody>
                    <a:bodyPr/>
                    <a:p>
                      <a:pPr indent="0" algn="ctr">
                        <a:buNone/>
                      </a:pPr>
                      <a:r>
                        <a:rPr lang="zh-CN" altLang="en-US" sz="800"/>
                        <a:t>市场情绪</a:t>
                      </a:r>
                      <a:endParaRPr lang="zh-CN" altLang="en-US" sz="800"/>
                    </a:p>
                  </a:txBody>
                  <a:tcPr marL="0" marR="0" marT="0" marB="0" vert="horz" anchor="ctr"/>
                </a:tc>
                <a:tc>
                  <a:txBody>
                    <a:bodyPr/>
                    <a:p>
                      <a:pPr indent="0" algn="ctr">
                        <a:buNone/>
                      </a:pPr>
                      <a:r>
                        <a:rPr lang="zh-CN" altLang="en-US" sz="800"/>
                        <a:t>搜索数据、社交媒体数据、新闻数据、</a:t>
                      </a:r>
                      <a:r>
                        <a:rPr lang="zh-CN" altLang="en-US" sz="800">
                          <a:sym typeface="+mn-ea"/>
                        </a:rPr>
                        <a:t>行业相关网站数据</a:t>
                      </a:r>
                      <a:endParaRPr lang="zh-CN" altLang="en-US" sz="800">
                        <a:sym typeface="+mn-ea"/>
                      </a:endParaRPr>
                    </a:p>
                  </a:txBody>
                  <a:tcPr marL="0" marR="0" marT="0" marB="0" vert="horz" anchor="ctr"/>
                </a:tc>
                <a:tc>
                  <a:txBody>
                    <a:bodyPr/>
                    <a:p>
                      <a:pPr indent="0" algn="ctr">
                        <a:buNone/>
                      </a:pPr>
                      <a:r>
                        <a:rPr lang="zh-CN" altLang="en-US" sz="800"/>
                        <a:t>因素分析模型、分类模型与集成</a:t>
                      </a:r>
                      <a:endParaRPr lang="zh-CN" altLang="en-US" sz="800"/>
                    </a:p>
                  </a:txBody>
                  <a:tcPr marL="0" marR="0" marT="0" marB="0" vert="horz" anchor="ctr"/>
                </a:tc>
                <a:tc>
                  <a:txBody>
                    <a:bodyPr/>
                    <a:p>
                      <a:pPr indent="0" algn="ctr">
                        <a:buNone/>
                      </a:pPr>
                      <a:r>
                        <a:rPr lang="zh-CN" altLang="en-US" sz="800"/>
                        <a:t>监测市场情绪（林振兴）（</a:t>
                      </a:r>
                      <a:r>
                        <a:rPr lang="en-US" altLang="zh-CN" sz="800"/>
                        <a:t>Das S R, Chen M Y</a:t>
                      </a:r>
                      <a:r>
                        <a:rPr lang="zh-CN" altLang="en-US" sz="800"/>
                        <a:t>）</a:t>
                      </a:r>
                      <a:endParaRPr lang="zh-CN" altLang="en-US" sz="800"/>
                    </a:p>
                  </a:txBody>
                  <a:tcPr marL="0" marR="0" marT="0" marB="0" vert="horz" anchor="ctr"/>
                </a:tc>
              </a:tr>
              <a:tr h="301625">
                <a:tc vMerge="1">
                  <a:tcPr/>
                </a:tc>
                <a:tc>
                  <a:txBody>
                    <a:bodyPr/>
                    <a:p>
                      <a:pPr indent="0" algn="ctr">
                        <a:buNone/>
                      </a:pPr>
                      <a:r>
                        <a:rPr lang="zh-CN" altLang="en-US" sz="800"/>
                        <a:t>与收入有关的政策</a:t>
                      </a:r>
                      <a:endParaRPr lang="zh-CN" altLang="en-US" sz="800"/>
                    </a:p>
                  </a:txBody>
                  <a:tcPr marL="0" marR="0" marT="0" marB="0" vert="horz" anchor="ctr"/>
                </a:tc>
                <a:tc>
                  <a:txBody>
                    <a:bodyPr/>
                    <a:p>
                      <a:pPr indent="0" algn="ctr">
                        <a:buNone/>
                      </a:pPr>
                      <a:r>
                        <a:rPr lang="zh-CN" altLang="en-US" sz="800"/>
                        <a:t>政策舆论</a:t>
                      </a:r>
                      <a:endParaRPr lang="zh-CN" altLang="en-US" sz="800"/>
                    </a:p>
                  </a:txBody>
                  <a:tcPr marL="0" marR="0" marT="0" marB="0" vert="horz" anchor="ctr"/>
                </a:tc>
                <a:tc>
                  <a:txBody>
                    <a:bodyPr/>
                    <a:p>
                      <a:pPr indent="0" algn="ctr">
                        <a:buNone/>
                      </a:pPr>
                      <a:r>
                        <a:rPr lang="zh-CN" altLang="en-US" sz="800">
                          <a:sym typeface="+mn-ea"/>
                        </a:rPr>
                        <a:t>搜索数据、社交媒体数据、新闻数据、行业相关网站数据</a:t>
                      </a:r>
                      <a:endParaRPr lang="zh-CN" altLang="en-US" sz="800">
                        <a:sym typeface="+mn-ea"/>
                      </a:endParaRPr>
                    </a:p>
                  </a:txBody>
                  <a:tcPr marL="0" marR="0" marT="0" marB="0" vert="horz" anchor="ctr"/>
                </a:tc>
                <a:tc>
                  <a:txBody>
                    <a:bodyPr/>
                    <a:p>
                      <a:pPr indent="0" algn="ctr">
                        <a:buNone/>
                      </a:pPr>
                      <a:r>
                        <a:rPr lang="zh-CN" altLang="en-US" sz="800"/>
                        <a:t>信息提取、舆情监测技术</a:t>
                      </a:r>
                      <a:endParaRPr lang="zh-CN" altLang="en-US" sz="800"/>
                    </a:p>
                  </a:txBody>
                  <a:tcPr marL="0" marR="0" marT="0" marB="0" vert="horz" anchor="ctr"/>
                </a:tc>
                <a:tc>
                  <a:txBody>
                    <a:bodyPr/>
                    <a:p>
                      <a:pPr indent="0" algn="ctr">
                        <a:buNone/>
                      </a:pPr>
                      <a:r>
                        <a:rPr lang="zh-CN" altLang="en-US" sz="800"/>
                        <a:t>评估政策影响（杨莎</a:t>
                      </a:r>
                      <a:r>
                        <a:rPr lang="en-US" altLang="zh-CN" sz="800"/>
                        <a:t>, </a:t>
                      </a:r>
                      <a:r>
                        <a:rPr lang="zh-CN" altLang="en-US" sz="800"/>
                        <a:t>余伟</a:t>
                      </a:r>
                      <a:r>
                        <a:rPr lang="en-US" altLang="zh-CN" sz="800"/>
                        <a:t>, </a:t>
                      </a:r>
                      <a:r>
                        <a:rPr lang="zh-CN" altLang="en-US" sz="800"/>
                        <a:t>李石君</a:t>
                      </a:r>
                      <a:r>
                        <a:rPr lang="en-US" altLang="zh-CN" sz="800"/>
                        <a:t>,</a:t>
                      </a:r>
                      <a:r>
                        <a:rPr lang="zh-CN" altLang="en-US" sz="800"/>
                        <a:t>等）</a:t>
                      </a:r>
                      <a:endParaRPr lang="zh-CN" altLang="en-US" sz="800"/>
                    </a:p>
                  </a:txBody>
                  <a:tcPr marL="0" marR="0" marT="0" marB="0" vert="horz" anchor="ctr"/>
                </a:tc>
              </a:tr>
            </a:tbl>
          </a:graphicData>
        </a:graphic>
      </p:graphicFrame>
      <p:sp>
        <p:nvSpPr>
          <p:cNvPr id="6" name="矩形 5"/>
          <p:cNvSpPr/>
          <p:nvPr/>
        </p:nvSpPr>
        <p:spPr>
          <a:xfrm>
            <a:off x="4710430" y="4008755"/>
            <a:ext cx="129032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088380" y="4008755"/>
            <a:ext cx="83693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右箭头 8"/>
          <p:cNvSpPr/>
          <p:nvPr/>
        </p:nvSpPr>
        <p:spPr>
          <a:xfrm rot="13140000">
            <a:off x="3819525" y="3538855"/>
            <a:ext cx="1316355" cy="14414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右箭头 10"/>
          <p:cNvSpPr/>
          <p:nvPr/>
        </p:nvSpPr>
        <p:spPr>
          <a:xfrm rot="19560000">
            <a:off x="7927340" y="3456305"/>
            <a:ext cx="1485900" cy="228600"/>
          </a:xfrm>
          <a:prstGeom prst="rightArrow">
            <a:avLst>
              <a:gd name="adj1" fmla="val 28603"/>
              <a:gd name="adj2"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7035800" y="4008755"/>
            <a:ext cx="1960880" cy="2822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右箭头 13"/>
          <p:cNvSpPr/>
          <p:nvPr/>
        </p:nvSpPr>
        <p:spPr>
          <a:xfrm rot="13140000">
            <a:off x="5528310" y="3550920"/>
            <a:ext cx="1263015" cy="12128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主题1">
  <a:themeElements>
    <a:clrScheme name="cdb2004169gl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cdb2004169g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cdb2004169gl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cdb2004169gl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cdb2004169gl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20822</Words>
  <Application>WPS 演示</Application>
  <PresentationFormat>宽屏</PresentationFormat>
  <Paragraphs>2840</Paragraphs>
  <Slides>75</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0</vt:i4>
      </vt:variant>
      <vt:variant>
        <vt:lpstr>幻灯片标题</vt:lpstr>
      </vt:variant>
      <vt:variant>
        <vt:i4>75</vt:i4>
      </vt:variant>
    </vt:vector>
  </HeadingPairs>
  <TitlesOfParts>
    <vt:vector size="86" baseType="lpstr">
      <vt:lpstr>Arial</vt:lpstr>
      <vt:lpstr>宋体</vt:lpstr>
      <vt:lpstr>Wingdings</vt:lpstr>
      <vt:lpstr>Times New Roman</vt:lpstr>
      <vt:lpstr>黑体</vt:lpstr>
      <vt:lpstr>微软雅黑</vt:lpstr>
      <vt:lpstr>Arial Unicode MS</vt:lpstr>
      <vt:lpstr>Calibri</vt:lpstr>
      <vt:lpstr>Wingdings</vt:lpstr>
      <vt:lpstr>Times New Roman</vt:lpstr>
      <vt:lpstr>主题1</vt:lpstr>
      <vt:lpstr>基于互联网大数据的资源能源 安全风险因素分析方法研究 项目汇报</vt:lpstr>
      <vt:lpstr>资源能源安全因素概述：传统数据</vt:lpstr>
      <vt:lpstr>资源能源安全因素概述：传统数据</vt:lpstr>
      <vt:lpstr>资源能源安全因素概述：传统数据</vt:lpstr>
      <vt:lpstr>资源能源安全因素概述：互联网数据</vt:lpstr>
      <vt:lpstr>资源能源安全因素概述：互联网数据</vt:lpstr>
      <vt:lpstr>资源能源安全因素概述：互联网数据</vt:lpstr>
      <vt:lpstr>研究集中的方向</vt:lpstr>
      <vt:lpstr>互联网大数据的资源能源安全风险因素分析</vt:lpstr>
      <vt:lpstr>资源能源安全因素的互联网大数据来源</vt:lpstr>
      <vt:lpstr>搜索引擎大数据</vt:lpstr>
      <vt:lpstr>搜索引擎大数据</vt:lpstr>
      <vt:lpstr>社交媒体大数据</vt:lpstr>
      <vt:lpstr>电商平台大数据</vt:lpstr>
      <vt:lpstr>电商平台大数据</vt:lpstr>
      <vt:lpstr>电商平台大数据</vt:lpstr>
      <vt:lpstr>新闻数据、企业管理数据 </vt:lpstr>
      <vt:lpstr>物联网大数据  </vt:lpstr>
      <vt:lpstr>互联网大数据的资源能源安全风险因素分析</vt:lpstr>
      <vt:lpstr>资源能源相关互联网大数据分析技术综述</vt:lpstr>
      <vt:lpstr>经济学相关方法</vt:lpstr>
      <vt:lpstr>数据挖掘技术</vt:lpstr>
      <vt:lpstr>集成学习技术</vt:lpstr>
      <vt:lpstr>集成学习技术</vt:lpstr>
      <vt:lpstr>集成学习技术</vt:lpstr>
      <vt:lpstr>文本处理相关技术</vt:lpstr>
      <vt:lpstr>文本情感分析技术</vt:lpstr>
      <vt:lpstr>文本情感分析技术</vt:lpstr>
      <vt:lpstr>相关行业产品价格预测</vt:lpstr>
      <vt:lpstr>关键词选择技术</vt:lpstr>
      <vt:lpstr>关键词选择技术</vt:lpstr>
      <vt:lpstr>互联网大数据的资源能源安全风险因素分析</vt:lpstr>
      <vt:lpstr>基于互联网大数据的资源能源安全因素分析</vt:lpstr>
      <vt:lpstr>宏观经济指数的大数据监测预测</vt:lpstr>
      <vt:lpstr>宏观经济指数的大数据监测预测</vt:lpstr>
      <vt:lpstr>1：宏观经济指数的大数据监测预测</vt:lpstr>
      <vt:lpstr>统计预测价格指数</vt:lpstr>
      <vt:lpstr>统计预测价格指数</vt:lpstr>
      <vt:lpstr>统计预测价格指数</vt:lpstr>
      <vt:lpstr>预测失业率、就业情况</vt:lpstr>
      <vt:lpstr>预测失业率、就业情况</vt:lpstr>
      <vt:lpstr>统计预测消费指数</vt:lpstr>
      <vt:lpstr>预测经济增长</vt:lpstr>
      <vt:lpstr>预测经济增长</vt:lpstr>
      <vt:lpstr>需求与价格相关因素的监测预测</vt:lpstr>
      <vt:lpstr>需求与价格相关因素的监测预测</vt:lpstr>
      <vt:lpstr>需求与价格相关因素的监测预测</vt:lpstr>
      <vt:lpstr>相关行业产品需求、销量</vt:lpstr>
      <vt:lpstr>相关行业产品需求、销量</vt:lpstr>
      <vt:lpstr>相关行业产品需求、销量</vt:lpstr>
      <vt:lpstr>相关行业产品价格</vt:lpstr>
      <vt:lpstr>相关行业产品价格</vt:lpstr>
      <vt:lpstr>资源能源需求预测</vt:lpstr>
      <vt:lpstr>资源能源需求预测</vt:lpstr>
      <vt:lpstr>资源能源需求预测</vt:lpstr>
      <vt:lpstr>资源能源需求预测</vt:lpstr>
      <vt:lpstr>资源能源价格预测</vt:lpstr>
      <vt:lpstr>资源能源价格预测</vt:lpstr>
      <vt:lpstr>资源能源价格预测</vt:lpstr>
      <vt:lpstr>资源能源安全因素概述：互联网数据</vt:lpstr>
      <vt:lpstr>资源能源安全因素概述：互联网数据</vt:lpstr>
      <vt:lpstr>3：金融相关因素的监测预测</vt:lpstr>
      <vt:lpstr>股票价格预测</vt:lpstr>
      <vt:lpstr>股票价格预测</vt:lpstr>
      <vt:lpstr>股票价格预测</vt:lpstr>
      <vt:lpstr>投资市场情绪监测</vt:lpstr>
      <vt:lpstr>大宗商品期货相关因素监测</vt:lpstr>
      <vt:lpstr>资源能源安全因素概述：互联网数据</vt:lpstr>
      <vt:lpstr>4：资源能源政策经济相关因素</vt:lpstr>
      <vt:lpstr>政治和经济稳定性评估</vt:lpstr>
      <vt:lpstr>重要公投与选举预测</vt:lpstr>
      <vt:lpstr>重要公投与选举预测</vt:lpstr>
      <vt:lpstr>重要公投与选举预测</vt:lpstr>
      <vt:lpstr>重要公投与选举预测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longing life</cp:lastModifiedBy>
  <cp:revision>25</cp:revision>
  <dcterms:created xsi:type="dcterms:W3CDTF">2018-03-07T08:35:00Z</dcterms:created>
  <dcterms:modified xsi:type="dcterms:W3CDTF">2018-03-15T04:14:55Z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2052-10.1.0.7233</vt:lpwstr>
  </property>
  <property fmtid="{D5CDD505-2E9C-101B-9397-08002B2CF9AE}" pid="3" name="KSORubyTemplateID">
    <vt:lpwstr>2</vt:lpwstr>
  </property>
</Properties>
</file>